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8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3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20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55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7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5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6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6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9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5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5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6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567448"/>
            <a:ext cx="6987645" cy="811369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Ms. Ume Amen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0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02276"/>
            <a:ext cx="10018713" cy="1506829"/>
          </a:xfrm>
        </p:spPr>
        <p:txBody>
          <a:bodyPr/>
          <a:lstStyle/>
          <a:p>
            <a:r>
              <a:rPr lang="en-US" dirty="0"/>
              <a:t>Benefits and Costs</a:t>
            </a:r>
            <a:br>
              <a:rPr lang="en-US" dirty="0"/>
            </a:br>
            <a:r>
              <a:rPr lang="en-US" dirty="0"/>
              <a:t>of Becoming an Entrepreneur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1484310" y="2666999"/>
            <a:ext cx="3551329" cy="312420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u="sng" dirty="0" smtClean="0"/>
              <a:t>Benefits</a:t>
            </a:r>
          </a:p>
          <a:p>
            <a:pPr eaLnBrk="1" hangingPunct="1"/>
            <a:r>
              <a:rPr lang="en-US" dirty="0" smtClean="0"/>
              <a:t>Independence</a:t>
            </a:r>
          </a:p>
          <a:p>
            <a:pPr eaLnBrk="1" hangingPunct="1"/>
            <a:r>
              <a:rPr lang="en-US" dirty="0" smtClean="0"/>
              <a:t>Satisfaction</a:t>
            </a:r>
          </a:p>
          <a:p>
            <a:pPr eaLnBrk="1" hangingPunct="1"/>
            <a:r>
              <a:rPr lang="en-US" dirty="0" smtClean="0"/>
              <a:t>Financial reward</a:t>
            </a:r>
          </a:p>
          <a:p>
            <a:pPr eaLnBrk="1" hangingPunct="1"/>
            <a:r>
              <a:rPr lang="en-US" dirty="0" smtClean="0"/>
              <a:t>Self-esteem</a:t>
            </a:r>
          </a:p>
          <a:p>
            <a:pPr eaLnBrk="1" hangingPunct="1"/>
            <a:r>
              <a:rPr lang="en-US" dirty="0" smtClean="0"/>
              <a:t>Contribution to society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671256" y="2438398"/>
            <a:ext cx="3889420" cy="3733801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u="sng" dirty="0" smtClean="0"/>
              <a:t>Costs</a:t>
            </a:r>
          </a:p>
          <a:p>
            <a:r>
              <a:rPr lang="en-US" dirty="0" smtClean="0"/>
              <a:t>Business failure</a:t>
            </a:r>
          </a:p>
          <a:p>
            <a:r>
              <a:rPr lang="en-US" dirty="0" smtClean="0"/>
              <a:t>Obstacles</a:t>
            </a:r>
          </a:p>
          <a:p>
            <a:r>
              <a:rPr lang="en-US" dirty="0" smtClean="0"/>
              <a:t>Loneliness</a:t>
            </a:r>
          </a:p>
          <a:p>
            <a:r>
              <a:rPr lang="en-US" dirty="0" smtClean="0"/>
              <a:t>Financial insecurity</a:t>
            </a:r>
          </a:p>
          <a:p>
            <a:r>
              <a:rPr lang="en-US" dirty="0" smtClean="0"/>
              <a:t>Long hours/hard work</a:t>
            </a:r>
          </a:p>
          <a:p>
            <a:r>
              <a:rPr lang="en-US" dirty="0" smtClean="0"/>
              <a:t>Strain on personal relationships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0"/>
            <a:ext cx="2466975" cy="200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9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Benefit/Cost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b="1" dirty="0"/>
              <a:t>Benefit/Cost Analysis</a:t>
            </a:r>
            <a:r>
              <a:rPr lang="en-US" sz="2600" dirty="0"/>
              <a:t>—a decision-making process in which the costs of taking an action are compared to the benefits </a:t>
            </a:r>
          </a:p>
          <a:p>
            <a:pPr>
              <a:lnSpc>
                <a:spcPct val="80000"/>
              </a:lnSpc>
              <a:buNone/>
            </a:pPr>
            <a:endParaRPr lang="en-US" sz="800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Benefits</a:t>
            </a:r>
            <a:r>
              <a:rPr lang="en-US" sz="2400" dirty="0"/>
              <a:t>—money, knowledge, and experience you will gain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Costs</a:t>
            </a:r>
            <a:r>
              <a:rPr lang="en-US" sz="2400" dirty="0"/>
              <a:t>—money and time you must invest</a:t>
            </a:r>
          </a:p>
          <a:p>
            <a:pPr>
              <a:lnSpc>
                <a:spcPct val="80000"/>
              </a:lnSpc>
              <a:buNone/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2600" b="1" dirty="0"/>
              <a:t>Opportunity Cost</a:t>
            </a:r>
            <a:r>
              <a:rPr lang="en-US" sz="2600" dirty="0"/>
              <a:t>—the value of what must be given up in order to obtain something else</a:t>
            </a:r>
          </a:p>
          <a:p>
            <a:pPr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i="1" dirty="0"/>
              <a:t>For a benefit/cost analysis to be accurate, opportunity cost must be included.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Avoiding Missteps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options thoughtfully and systematically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Educational courses and workshops</a:t>
            </a:r>
          </a:p>
          <a:p>
            <a:r>
              <a:rPr lang="en-US" dirty="0"/>
              <a:t>Learn from the experience of others</a:t>
            </a:r>
          </a:p>
          <a:p>
            <a:pPr lvl="1"/>
            <a:r>
              <a:rPr lang="en-US" dirty="0"/>
              <a:t>Formal mentors</a:t>
            </a:r>
          </a:p>
          <a:p>
            <a:pPr lvl="1"/>
            <a:r>
              <a:rPr lang="en-US" dirty="0"/>
              <a:t>Informal advisors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5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6518"/>
            <a:ext cx="10018713" cy="1300767"/>
          </a:xfrm>
        </p:spPr>
        <p:txBody>
          <a:bodyPr/>
          <a:lstStyle/>
          <a:p>
            <a:r>
              <a:rPr lang="en-US" dirty="0"/>
              <a:t>Entrepreneurial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77285"/>
            <a:ext cx="10018713" cy="40139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Traditional for-profit enterprise</a:t>
            </a:r>
          </a:p>
          <a:p>
            <a:endParaRPr lang="en-US" sz="800" dirty="0"/>
          </a:p>
          <a:p>
            <a:r>
              <a:rPr lang="en-US" dirty="0"/>
              <a:t>Social entrepreneurship—for-profit enterprise with dual goals of profitability and social returns</a:t>
            </a:r>
          </a:p>
          <a:p>
            <a:pPr lvl="1"/>
            <a:r>
              <a:rPr lang="en-US" dirty="0"/>
              <a:t>Venture philanthropy(humanity)</a:t>
            </a:r>
          </a:p>
          <a:p>
            <a:pPr lvl="1"/>
            <a:r>
              <a:rPr lang="en-US" dirty="0"/>
              <a:t>Green entrepreneurship</a:t>
            </a:r>
          </a:p>
          <a:p>
            <a:pPr lvl="1"/>
            <a:endParaRPr lang="en-US" sz="800" dirty="0"/>
          </a:p>
          <a:p>
            <a:r>
              <a:rPr lang="en-US" dirty="0"/>
              <a:t>Not-for-profit </a:t>
            </a:r>
            <a:r>
              <a:rPr lang="en-US" dirty="0" smtClean="0"/>
              <a:t>organization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Assignment#1…. Submit one page explanation of the above listed enterprise along with examples in next class.</a:t>
            </a:r>
            <a:r>
              <a:rPr lang="en-US" sz="3200" b="1" dirty="0">
                <a:solidFill>
                  <a:srgbClr val="FF0000"/>
                </a:solidFill>
              </a:rPr>
              <a:t> plagiarism is highly discouraged. 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41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Schumpeter's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Sources of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en-US" dirty="0"/>
              <a:t>Use a new technology to produce a new product.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en-US" dirty="0"/>
              <a:t>Use an existing technology to produce a new product.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en-US" dirty="0"/>
              <a:t>Use an existing technology to produce an old product in a new way.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en-US" dirty="0"/>
              <a:t>Find a new source of resources to produce more efficiently.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en-US" dirty="0"/>
              <a:t>Develop a new market for an existing product.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8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Ideas are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opportunity is an idea that is based on </a:t>
            </a:r>
            <a:r>
              <a:rPr lang="en-US" dirty="0">
                <a:solidFill>
                  <a:srgbClr val="0070C0"/>
                </a:solidFill>
              </a:rPr>
              <a:t>what consumers need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want</a:t>
            </a:r>
            <a:r>
              <a:rPr lang="en-US" dirty="0"/>
              <a:t> and are </a:t>
            </a:r>
            <a:r>
              <a:rPr lang="en-US" dirty="0">
                <a:solidFill>
                  <a:srgbClr val="0070C0"/>
                </a:solidFill>
              </a:rPr>
              <a:t>willing to buy sufficiently often</a:t>
            </a:r>
            <a:r>
              <a:rPr lang="en-US" dirty="0"/>
              <a:t> at a </a:t>
            </a:r>
            <a:r>
              <a:rPr lang="en-US" dirty="0">
                <a:solidFill>
                  <a:srgbClr val="0070C0"/>
                </a:solidFill>
              </a:rPr>
              <a:t>high enough price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to sustain a business.</a:t>
            </a:r>
          </a:p>
          <a:p>
            <a:endParaRPr lang="en-US" sz="600" dirty="0"/>
          </a:p>
          <a:p>
            <a:r>
              <a:rPr lang="en-US" dirty="0"/>
              <a:t>Opportunity is situational: dependent on variable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75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Timmons’ Business Opportunity =</a:t>
            </a:r>
            <a:br>
              <a:rPr lang="en-US" dirty="0"/>
            </a:br>
            <a:r>
              <a:rPr lang="en-US" dirty="0"/>
              <a:t>Idea + Four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Attractive to customers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Will work in the business environment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Can be executed in an existing window of </a:t>
            </a:r>
            <a:r>
              <a:rPr lang="en-US" dirty="0" smtClean="0"/>
              <a:t>opportunity(length of time)</a:t>
            </a:r>
            <a:endParaRPr lang="en-US" dirty="0"/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Available resources and skills needed to create the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0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SWOT Analysis</a:t>
            </a:r>
            <a:br>
              <a:rPr lang="en-US" dirty="0"/>
            </a:br>
            <a:r>
              <a:rPr lang="en-US" dirty="0"/>
              <a:t>to Evaluate Business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dirty="0"/>
              <a:t>trengths</a:t>
            </a:r>
          </a:p>
          <a:p>
            <a:pPr>
              <a:buNone/>
            </a:pPr>
            <a:endParaRPr lang="en-US" sz="1050" dirty="0"/>
          </a:p>
          <a:p>
            <a:r>
              <a:rPr lang="en-US" b="1" dirty="0"/>
              <a:t>W</a:t>
            </a:r>
            <a:r>
              <a:rPr lang="en-US" dirty="0"/>
              <a:t>eaknesses</a:t>
            </a:r>
          </a:p>
          <a:p>
            <a:pPr>
              <a:buNone/>
            </a:pPr>
            <a:endParaRPr lang="en-US" sz="1050" dirty="0"/>
          </a:p>
          <a:p>
            <a:r>
              <a:rPr lang="en-US" b="1" dirty="0"/>
              <a:t>O</a:t>
            </a:r>
            <a:r>
              <a:rPr lang="en-US" dirty="0"/>
              <a:t>pportunities</a:t>
            </a:r>
          </a:p>
          <a:p>
            <a:pPr>
              <a:buNone/>
            </a:pPr>
            <a:endParaRPr lang="en-US" sz="1050" dirty="0"/>
          </a:p>
          <a:p>
            <a:r>
              <a:rPr lang="en-US" b="1" dirty="0"/>
              <a:t>T</a:t>
            </a:r>
            <a:r>
              <a:rPr lang="en-US" dirty="0"/>
              <a:t>hreats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5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Roots of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Problems</a:t>
            </a:r>
          </a:p>
          <a:p>
            <a:pPr marL="609600" indent="-609600">
              <a:lnSpc>
                <a:spcPct val="90000"/>
              </a:lnSpc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Changes</a:t>
            </a:r>
          </a:p>
          <a:p>
            <a:pPr marL="609600" indent="-609600">
              <a:lnSpc>
                <a:spcPct val="90000"/>
              </a:lnSpc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Inventions</a:t>
            </a:r>
          </a:p>
          <a:p>
            <a:pPr marL="609600" indent="-609600">
              <a:lnSpc>
                <a:spcPct val="90000"/>
              </a:lnSpc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Competition</a:t>
            </a:r>
          </a:p>
          <a:p>
            <a:pPr marL="609600" indent="-609600">
              <a:lnSpc>
                <a:spcPct val="90000"/>
              </a:lnSpc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Technological advances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i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i="1" dirty="0"/>
              <a:t>	The best business opportunities often combine both internal and external factors.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93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Porter’s</a:t>
            </a:r>
            <a:br>
              <a:rPr lang="en-US" dirty="0"/>
            </a:br>
            <a:r>
              <a:rPr lang="en-US" dirty="0"/>
              <a:t>Generic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Product uniqueness</a:t>
            </a:r>
            <a:r>
              <a:rPr lang="en-US" dirty="0"/>
              <a:t>—ability to differentiate the product/service from those of the market’s competitors</a:t>
            </a:r>
          </a:p>
          <a:p>
            <a:r>
              <a:rPr lang="en-US" b="1" dirty="0"/>
              <a:t>Low cost</a:t>
            </a:r>
            <a:r>
              <a:rPr lang="en-US" dirty="0"/>
              <a:t>—ability to reduce costs and sustain a price advantage</a:t>
            </a:r>
          </a:p>
          <a:p>
            <a:r>
              <a:rPr lang="en-US" b="1" dirty="0"/>
              <a:t>Focus</a:t>
            </a:r>
            <a:r>
              <a:rPr lang="en-US" dirty="0"/>
              <a:t>—targeting a particular market segment or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8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what entrepreneurs do.</a:t>
            </a:r>
          </a:p>
          <a:p>
            <a:r>
              <a:rPr lang="en-US" dirty="0"/>
              <a:t>Describe how free-enterprise economies work and how entrepreneurs fit into them.</a:t>
            </a:r>
          </a:p>
          <a:p>
            <a:r>
              <a:rPr lang="en-US" dirty="0"/>
              <a:t>Find and evaluate opportunities to start your own business.</a:t>
            </a:r>
          </a:p>
          <a:p>
            <a:r>
              <a:rPr lang="en-US" dirty="0"/>
              <a:t>Explain how profit works as a signal to the entrepreneur.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20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to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and build a new business</a:t>
            </a:r>
          </a:p>
          <a:p>
            <a:endParaRPr lang="en-US" sz="600" dirty="0"/>
          </a:p>
          <a:p>
            <a:r>
              <a:rPr lang="en-US" dirty="0"/>
              <a:t>Inherit a business</a:t>
            </a:r>
          </a:p>
          <a:p>
            <a:pPr>
              <a:buNone/>
            </a:pPr>
            <a:endParaRPr lang="en-US" sz="600" dirty="0"/>
          </a:p>
          <a:p>
            <a:r>
              <a:rPr lang="en-US" dirty="0"/>
              <a:t>Secure franchise rights</a:t>
            </a:r>
          </a:p>
          <a:p>
            <a:endParaRPr lang="en-US" sz="600" dirty="0"/>
          </a:p>
          <a:p>
            <a:r>
              <a:rPr lang="en-US" dirty="0"/>
              <a:t>Buy an existing business</a:t>
            </a:r>
          </a:p>
          <a:p>
            <a:endParaRPr lang="en-US" sz="600" dirty="0"/>
          </a:p>
          <a:p>
            <a:r>
              <a:rPr lang="en-US" dirty="0"/>
              <a:t>License or purchase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47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Business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Full-time enterprises</a:t>
            </a:r>
          </a:p>
          <a:p>
            <a:endParaRPr lang="en-US" sz="600" dirty="0"/>
          </a:p>
          <a:p>
            <a:r>
              <a:rPr lang="en-US" dirty="0"/>
              <a:t>“Gazelles”</a:t>
            </a:r>
          </a:p>
          <a:p>
            <a:endParaRPr lang="en-US" sz="600" dirty="0"/>
          </a:p>
          <a:p>
            <a:r>
              <a:rPr lang="en-US" dirty="0"/>
              <a:t>Microenterprises including lifestyle businesses</a:t>
            </a:r>
          </a:p>
          <a:p>
            <a:endParaRPr lang="en-US" sz="600" dirty="0"/>
          </a:p>
          <a:p>
            <a:r>
              <a:rPr lang="en-US" dirty="0"/>
              <a:t>Mainstream small firms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Assignment 1 continue: </a:t>
            </a:r>
            <a:r>
              <a:rPr lang="en-US" b="1" dirty="0">
                <a:solidFill>
                  <a:srgbClr val="FF0000"/>
                </a:solidFill>
              </a:rPr>
              <a:t>Submit one page explanation of the above listed </a:t>
            </a:r>
            <a:r>
              <a:rPr lang="en-US" b="1" dirty="0" smtClean="0">
                <a:solidFill>
                  <a:srgbClr val="FF0000"/>
                </a:solidFill>
              </a:rPr>
              <a:t>business ventures </a:t>
            </a:r>
            <a:r>
              <a:rPr lang="en-US" b="1" dirty="0">
                <a:solidFill>
                  <a:srgbClr val="FF0000"/>
                </a:solidFill>
              </a:rPr>
              <a:t>along with examples in next </a:t>
            </a:r>
            <a:r>
              <a:rPr lang="en-US" b="1" dirty="0" smtClean="0">
                <a:solidFill>
                  <a:srgbClr val="FF0000"/>
                </a:solidFill>
              </a:rPr>
              <a:t>class. plagiarism is highly discouraged.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70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Is a Sign of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Profit—amount remaining after costs are deducted from the firm’s income</a:t>
            </a:r>
          </a:p>
          <a:p>
            <a:pPr>
              <a:lnSpc>
                <a:spcPct val="90000"/>
              </a:lnSpc>
              <a:buNone/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dirty="0"/>
              <a:t>Profit signals that an entrepreneur is adding value to scarce resources.</a:t>
            </a:r>
          </a:p>
          <a:p>
            <a:pPr>
              <a:lnSpc>
                <a:spcPct val="90000"/>
              </a:lnSpc>
              <a:buNone/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dirty="0"/>
              <a:t>Entrepreneurs try to make choices (trade-offs) that will increase 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17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Rules for Building </a:t>
            </a:r>
            <a:br>
              <a:rPr lang="en-US" dirty="0"/>
            </a:br>
            <a:r>
              <a:rPr lang="en-US" dirty="0"/>
              <a:t>a Successful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Recognize an opportunity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Evaluate it with critical thinking (SWOT)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Build a team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Write a realistic business plan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Gather resources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Decide ownership</a:t>
            </a:r>
          </a:p>
          <a:p>
            <a:pPr marL="609600" indent="-609600">
              <a:buSzTx/>
              <a:buFont typeface="Arial" panose="020B0604020202020204" pitchFamily="34" charset="0"/>
              <a:buAutoNum type="arabicPeriod"/>
            </a:pPr>
            <a:r>
              <a:rPr lang="en-US" dirty="0"/>
              <a:t>Create wealth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9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Business</a:t>
            </a:r>
            <a:r>
              <a:rPr lang="en-US" dirty="0"/>
              <a:t>—buying and selling products and services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b="1" dirty="0"/>
              <a:t>Product</a:t>
            </a:r>
            <a:r>
              <a:rPr lang="en-US" dirty="0"/>
              <a:t>—something tangible that exists in nature or is made by people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b="1" dirty="0"/>
              <a:t>Service</a:t>
            </a:r>
            <a:r>
              <a:rPr lang="en-US" dirty="0"/>
              <a:t>—intangible work that provides time, skills, or expertise</a:t>
            </a:r>
          </a:p>
          <a:p>
            <a:endParaRPr lang="en-US" dirty="0"/>
          </a:p>
        </p:txBody>
      </p:sp>
      <p:pic>
        <p:nvPicPr>
          <p:cNvPr id="1026" name="Picture 2" descr="Image result for what is product and ser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420" y="0"/>
            <a:ext cx="3730580" cy="19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9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Entrepreneur?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Employees</a:t>
            </a:r>
            <a:r>
              <a:rPr lang="en-US" dirty="0"/>
              <a:t> work for someone else’s business.</a:t>
            </a:r>
          </a:p>
          <a:p>
            <a:pPr>
              <a:buNone/>
            </a:pPr>
            <a:endParaRPr lang="en-US" sz="1800" dirty="0"/>
          </a:p>
          <a:p>
            <a:r>
              <a:rPr lang="en-US" b="1" dirty="0"/>
              <a:t>Entrepreneurs</a:t>
            </a:r>
            <a:r>
              <a:rPr lang="en-US" dirty="0"/>
              <a:t> start their own businesses and work for themselves.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7311" y="2053576"/>
            <a:ext cx="3028950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486" y="4935827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1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 Add Value </a:t>
            </a:r>
            <a:br>
              <a:rPr lang="en-US" dirty="0"/>
            </a:br>
            <a:r>
              <a:rPr lang="en-US" dirty="0"/>
              <a:t>to Scarce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scarce (limited) resource is something of value that can be used to make something else or fill a need.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Entrepreneurs add value to scarce resources by what they do with those resources.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104" y="2952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9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Economic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What should be produced?</a:t>
            </a:r>
          </a:p>
          <a:p>
            <a:r>
              <a:rPr lang="en-US" dirty="0"/>
              <a:t>  When will it be produced?</a:t>
            </a:r>
          </a:p>
          <a:p>
            <a:r>
              <a:rPr lang="en-US" dirty="0"/>
              <a:t>  How will it be produced?</a:t>
            </a:r>
          </a:p>
          <a:p>
            <a:r>
              <a:rPr lang="en-US" dirty="0"/>
              <a:t>  Who will produce it?</a:t>
            </a:r>
          </a:p>
          <a:p>
            <a:r>
              <a:rPr lang="en-US" dirty="0"/>
              <a:t>  Who gets to have what is produced?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An </a:t>
            </a:r>
            <a:r>
              <a:rPr lang="en-US" sz="2000" b="1" dirty="0"/>
              <a:t>economy</a:t>
            </a:r>
            <a:r>
              <a:rPr lang="en-US" sz="2000" dirty="0"/>
              <a:t> is a country’s financial structure. It is the system that produces and distributes wealth.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746" y="2163651"/>
            <a:ext cx="3663302" cy="29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Free-Enterprise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system in which businesses can be privately owned and operated</a:t>
            </a:r>
          </a:p>
          <a:p>
            <a:r>
              <a:rPr lang="en-US" dirty="0"/>
              <a:t>Based on voluntary exchange</a:t>
            </a:r>
          </a:p>
          <a:p>
            <a:r>
              <a:rPr lang="en-US" dirty="0"/>
              <a:t>Encourages competition between entrepreneurs</a:t>
            </a:r>
          </a:p>
          <a:p>
            <a:r>
              <a:rPr lang="en-US" dirty="0"/>
              <a:t>Can lead to a loss of jobs and capital if a company fails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6156" y="0"/>
            <a:ext cx="3065843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5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“Small”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than 500 employees</a:t>
            </a:r>
          </a:p>
          <a:p>
            <a:pPr lvl="1"/>
            <a:r>
              <a:rPr lang="en-US" dirty="0"/>
              <a:t>About 99.9% of the 27.2 million U.S. businesses are small.</a:t>
            </a:r>
          </a:p>
          <a:p>
            <a:pPr lvl="1"/>
            <a:r>
              <a:rPr lang="en-US" dirty="0"/>
              <a:t>Small businesses employ about 50% of the U.S. private workforce.</a:t>
            </a:r>
          </a:p>
          <a:p>
            <a:r>
              <a:rPr lang="en-US" dirty="0"/>
              <a:t>Annual sales under $5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1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 an Entrepreneur?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/>
          </a:bodyPr>
          <a:lstStyle/>
          <a:p>
            <a:r>
              <a:rPr lang="en-US" dirty="0"/>
              <a:t>Control over time</a:t>
            </a:r>
          </a:p>
          <a:p>
            <a:endParaRPr lang="en-US" sz="600" dirty="0"/>
          </a:p>
          <a:p>
            <a:r>
              <a:rPr lang="en-US" dirty="0"/>
              <a:t>Fulfillment</a:t>
            </a:r>
          </a:p>
          <a:p>
            <a:endParaRPr lang="en-US" sz="600" dirty="0"/>
          </a:p>
          <a:p>
            <a:r>
              <a:rPr lang="en-US" dirty="0"/>
              <a:t>Creation/ownership</a:t>
            </a:r>
          </a:p>
          <a:p>
            <a:endParaRPr lang="en-US" sz="600" dirty="0"/>
          </a:p>
          <a:p>
            <a:r>
              <a:rPr lang="en-US" dirty="0"/>
              <a:t>Control over compensation</a:t>
            </a:r>
          </a:p>
          <a:p>
            <a:endParaRPr lang="en-US" sz="600" dirty="0"/>
          </a:p>
          <a:p>
            <a:r>
              <a:rPr lang="en-US" dirty="0"/>
              <a:t>Control over working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98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267</TotalTime>
  <Words>753</Words>
  <Application>Microsoft Office PowerPoint</Application>
  <PresentationFormat>Widescreen</PresentationFormat>
  <Paragraphs>157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Wingdings</vt:lpstr>
      <vt:lpstr>Parallax</vt:lpstr>
      <vt:lpstr>PowerPoint Presentation</vt:lpstr>
      <vt:lpstr>Learning objectives</vt:lpstr>
      <vt:lpstr>What Is Business?</vt:lpstr>
      <vt:lpstr>What Is an Entrepreneur?</vt:lpstr>
      <vt:lpstr>Entrepreneurs Add Value  to Scarce Resources</vt:lpstr>
      <vt:lpstr>The Economic Questions</vt:lpstr>
      <vt:lpstr>Free-Enterprise System</vt:lpstr>
      <vt:lpstr>What Is a “Small” Business?</vt:lpstr>
      <vt:lpstr>Why Be an Entrepreneur?</vt:lpstr>
      <vt:lpstr>Benefits and Costs of Becoming an Entrepreneur</vt:lpstr>
      <vt:lpstr>Benefit/Cost Analysis</vt:lpstr>
      <vt:lpstr>Keys to Avoiding Missteps</vt:lpstr>
      <vt:lpstr>Entrepreneurial Options</vt:lpstr>
      <vt:lpstr>Schumpeter's  Sources of Opportunity</vt:lpstr>
      <vt:lpstr>Not All Ideas are Opportunities</vt:lpstr>
      <vt:lpstr>Timmons’ Business Opportunity = Idea + Four Characteristics</vt:lpstr>
      <vt:lpstr>Use SWOT Analysis to Evaluate Business Ideas</vt:lpstr>
      <vt:lpstr>Five Roots of Opportunity</vt:lpstr>
      <vt:lpstr>Components of Porter’s Generic Strategies</vt:lpstr>
      <vt:lpstr>Pathways to Entrepreneurship</vt:lpstr>
      <vt:lpstr>Types of Business Ventures</vt:lpstr>
      <vt:lpstr>Profit Is a Sign of Success</vt:lpstr>
      <vt:lpstr>Seven Rules for Building  a Successful Business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and Small Business Management  Steve Mariotti, Caroline Glackin</dc:title>
  <dc:creator>PC_Faculty_1</dc:creator>
  <cp:lastModifiedBy>PC_Faculty_1</cp:lastModifiedBy>
  <cp:revision>9</cp:revision>
  <dcterms:created xsi:type="dcterms:W3CDTF">2017-09-07T04:55:39Z</dcterms:created>
  <dcterms:modified xsi:type="dcterms:W3CDTF">2017-09-12T06:10:36Z</dcterms:modified>
</cp:coreProperties>
</file>