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1" r:id="rId5"/>
    <p:sldId id="259" r:id="rId6"/>
    <p:sldId id="260" r:id="rId7"/>
    <p:sldId id="262" r:id="rId8"/>
    <p:sldId id="263"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3424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9056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38090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48578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8373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44071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3347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357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253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33803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640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0790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0377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89412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7009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4536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4788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6DFF08F-DC6B-4601-B491-B0F83F6DD2DA}" type="datetimeFigureOut">
              <a:rPr lang="en-US" smtClean="0"/>
              <a:pPr/>
              <a:t>2/25/2019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61919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FINDING OPPORUNITY IN AN EXISTING BUSINESS</a:t>
            </a:r>
            <a:endParaRPr lang="en-US" dirty="0"/>
          </a:p>
        </p:txBody>
      </p:sp>
      <p:sp>
        <p:nvSpPr>
          <p:cNvPr id="3" name="Subtitle 2"/>
          <p:cNvSpPr>
            <a:spLocks noGrp="1"/>
          </p:cNvSpPr>
          <p:nvPr>
            <p:ph type="subTitle" idx="1"/>
          </p:nvPr>
        </p:nvSpPr>
        <p:spPr/>
        <p:txBody>
          <a:bodyPr/>
          <a:lstStyle/>
          <a:p>
            <a:endParaRPr lang="en-US" dirty="0" smtClean="0"/>
          </a:p>
          <a:p>
            <a:r>
              <a:rPr lang="en-US" dirty="0" smtClean="0"/>
              <a:t>CHAPTER 3</a:t>
            </a:r>
          </a:p>
          <a:p>
            <a:r>
              <a:rPr lang="en-US" dirty="0" smtClean="0"/>
              <a:t>UME AMEN</a:t>
            </a:r>
            <a:endParaRPr lang="en-US" dirty="0"/>
          </a:p>
        </p:txBody>
      </p:sp>
    </p:spTree>
    <p:extLst>
      <p:ext uri="{BB962C8B-B14F-4D97-AF65-F5344CB8AC3E}">
        <p14:creationId xmlns:p14="http://schemas.microsoft.com/office/powerpoint/2010/main" val="29575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993366"/>
                </a:solidFill>
                <a:effectLst>
                  <a:outerShdw blurRad="38100" dist="38100" dir="2700000" algn="tl">
                    <a:srgbClr val="C0C0C0"/>
                  </a:outerShdw>
                </a:effectLst>
              </a:rPr>
              <a:t>Determining the Value of the Business</a:t>
            </a:r>
            <a:br>
              <a:rPr lang="en-US" dirty="0">
                <a:solidFill>
                  <a:srgbClr val="993366"/>
                </a:solidFill>
                <a:effectLst>
                  <a:outerShdw blurRad="38100" dist="38100" dir="2700000" algn="tl">
                    <a:srgbClr val="C0C0C0"/>
                  </a:outerShdw>
                </a:effectLst>
              </a:rPr>
            </a:br>
            <a:endParaRPr lang="en-US" dirty="0"/>
          </a:p>
        </p:txBody>
      </p:sp>
      <p:sp>
        <p:nvSpPr>
          <p:cNvPr id="3" name="Content Placeholder 2"/>
          <p:cNvSpPr>
            <a:spLocks noGrp="1"/>
          </p:cNvSpPr>
          <p:nvPr>
            <p:ph idx="1"/>
          </p:nvPr>
        </p:nvSpPr>
        <p:spPr>
          <a:xfrm>
            <a:off x="1484310" y="1803043"/>
            <a:ext cx="10018713" cy="3988158"/>
          </a:xfrm>
        </p:spPr>
        <p:txBody>
          <a:bodyPr>
            <a:normAutofit fontScale="55000" lnSpcReduction="20000"/>
          </a:bodyPr>
          <a:lstStyle/>
          <a:p>
            <a:pPr marL="533400" indent="-533400">
              <a:defRPr/>
            </a:pPr>
            <a:r>
              <a:rPr lang="en-US" sz="3600" dirty="0" smtClean="0">
                <a:solidFill>
                  <a:srgbClr val="993366"/>
                </a:solidFill>
                <a:effectLst>
                  <a:outerShdw blurRad="38100" dist="38100" dir="2700000" algn="tl">
                    <a:srgbClr val="C0C0C0"/>
                  </a:outerShdw>
                </a:effectLst>
              </a:rPr>
              <a:t>Asset valuation: </a:t>
            </a:r>
            <a:r>
              <a:rPr lang="en-US" sz="3600" dirty="0" smtClean="0">
                <a:effectLst>
                  <a:outerShdw blurRad="38100" dist="38100" dir="2700000" algn="tl">
                    <a:srgbClr val="C0C0C0"/>
                  </a:outerShdw>
                </a:effectLst>
              </a:rPr>
              <a:t>it is a method that analyzes the underlying value of the firms assets as a basis for negotiating the price.</a:t>
            </a:r>
            <a:endParaRPr lang="en-US" sz="3600" dirty="0">
              <a:effectLst>
                <a:outerShdw blurRad="38100" dist="38100" dir="2700000" algn="tl">
                  <a:srgbClr val="C0C0C0"/>
                </a:outerShdw>
              </a:effectLst>
            </a:endParaRPr>
          </a:p>
          <a:p>
            <a:pPr marL="533400" indent="-533400">
              <a:defRPr/>
            </a:pPr>
            <a:r>
              <a:rPr lang="en-US" sz="3600" dirty="0" smtClean="0">
                <a:solidFill>
                  <a:srgbClr val="993366"/>
                </a:solidFill>
                <a:effectLst>
                  <a:outerShdw blurRad="38100" dist="38100" dir="2700000" algn="tl">
                    <a:srgbClr val="C0C0C0"/>
                  </a:outerShdw>
                </a:effectLst>
              </a:rPr>
              <a:t>4 </a:t>
            </a:r>
            <a:r>
              <a:rPr lang="en-US" sz="3600" dirty="0">
                <a:solidFill>
                  <a:srgbClr val="993366"/>
                </a:solidFill>
                <a:effectLst>
                  <a:outerShdw blurRad="38100" dist="38100" dir="2700000" algn="tl">
                    <a:srgbClr val="C0C0C0"/>
                  </a:outerShdw>
                </a:effectLst>
              </a:rPr>
              <a:t>Methods:</a:t>
            </a:r>
          </a:p>
          <a:p>
            <a:pPr marL="914400" lvl="1" indent="-457200">
              <a:buFontTx/>
              <a:buAutoNum type="arabicPeriod"/>
              <a:defRPr/>
            </a:pPr>
            <a:r>
              <a:rPr lang="en-US" sz="3300" dirty="0" smtClean="0">
                <a:solidFill>
                  <a:srgbClr val="993366"/>
                </a:solidFill>
                <a:effectLst>
                  <a:outerShdw blurRad="38100" dist="38100" dir="2700000" algn="tl">
                    <a:srgbClr val="C0C0C0"/>
                  </a:outerShdw>
                </a:effectLst>
              </a:rPr>
              <a:t>Book </a:t>
            </a:r>
            <a:r>
              <a:rPr lang="en-US" sz="3300" dirty="0">
                <a:solidFill>
                  <a:srgbClr val="993366"/>
                </a:solidFill>
                <a:effectLst>
                  <a:outerShdw blurRad="38100" dist="38100" dir="2700000" algn="tl">
                    <a:srgbClr val="C0C0C0"/>
                  </a:outerShdw>
                </a:effectLst>
              </a:rPr>
              <a:t>value</a:t>
            </a:r>
            <a:r>
              <a:rPr lang="en-US" sz="3300" dirty="0"/>
              <a:t>: difference between original acquisition cost and the amount of accumulated </a:t>
            </a:r>
            <a:r>
              <a:rPr lang="en-US" sz="3300" dirty="0" smtClean="0"/>
              <a:t>depreciation</a:t>
            </a:r>
          </a:p>
          <a:p>
            <a:pPr marL="914400" lvl="1" indent="-457200">
              <a:buFontTx/>
              <a:buAutoNum type="arabicPeriod"/>
              <a:defRPr/>
            </a:pPr>
            <a:r>
              <a:rPr lang="en-US" sz="3300" dirty="0" smtClean="0">
                <a:solidFill>
                  <a:srgbClr val="C00000"/>
                </a:solidFill>
              </a:rPr>
              <a:t>Adjusted book value: </a:t>
            </a:r>
            <a:r>
              <a:rPr lang="en-US" sz="3300" dirty="0" smtClean="0"/>
              <a:t>this takes into account any of the discrepancies identified in the calculation of book value and looks at the actual market value versus the stated book value. Intangible assets are often excluded in this method. </a:t>
            </a:r>
          </a:p>
          <a:p>
            <a:pPr marL="914400" lvl="1" indent="-457200">
              <a:buFontTx/>
              <a:buAutoNum type="arabicPeriod" startAt="3"/>
              <a:defRPr/>
            </a:pPr>
            <a:r>
              <a:rPr lang="en-US" sz="3600" dirty="0" smtClean="0">
                <a:solidFill>
                  <a:srgbClr val="993366"/>
                </a:solidFill>
                <a:effectLst>
                  <a:outerShdw blurRad="38100" dist="38100" dir="2700000" algn="tl">
                    <a:srgbClr val="C0C0C0"/>
                  </a:outerShdw>
                </a:effectLst>
              </a:rPr>
              <a:t>Replacement </a:t>
            </a:r>
            <a:r>
              <a:rPr lang="en-US" sz="3600" dirty="0">
                <a:solidFill>
                  <a:srgbClr val="993366"/>
                </a:solidFill>
                <a:effectLst>
                  <a:outerShdw blurRad="38100" dist="38100" dir="2700000" algn="tl">
                    <a:srgbClr val="C0C0C0"/>
                  </a:outerShdw>
                </a:effectLst>
              </a:rPr>
              <a:t>value</a:t>
            </a:r>
            <a:r>
              <a:rPr lang="en-US" sz="3600" dirty="0"/>
              <a:t>: cost to acquire an essentially identical </a:t>
            </a:r>
            <a:r>
              <a:rPr lang="en-US" sz="3600" dirty="0" smtClean="0"/>
              <a:t>asset</a:t>
            </a:r>
          </a:p>
          <a:p>
            <a:pPr marL="914400" lvl="1" indent="-457200">
              <a:buFontTx/>
              <a:buAutoNum type="arabicPeriod" startAt="3"/>
              <a:defRPr/>
            </a:pPr>
            <a:r>
              <a:rPr lang="en-US" sz="3600" dirty="0" smtClean="0">
                <a:solidFill>
                  <a:srgbClr val="C00000"/>
                </a:solidFill>
              </a:rPr>
              <a:t>Liquidation value</a:t>
            </a:r>
            <a:r>
              <a:rPr lang="en-US" sz="3600" dirty="0" smtClean="0"/>
              <a:t>: this is a determination of the net cash that could be obtained through disposing of assets via a quick sale, with liabilities either paid off or negotiated away.</a:t>
            </a:r>
            <a:endParaRPr lang="en-US" sz="3600" dirty="0"/>
          </a:p>
          <a:p>
            <a:pPr marL="914400" lvl="1" indent="-457200">
              <a:buFontTx/>
              <a:buAutoNum type="arabicPeriod"/>
              <a:defRPr/>
            </a:pPr>
            <a:endParaRPr lang="en-US" sz="3300" dirty="0"/>
          </a:p>
          <a:p>
            <a:endParaRPr lang="en-US" dirty="0"/>
          </a:p>
        </p:txBody>
      </p:sp>
    </p:spTree>
    <p:extLst>
      <p:ext uri="{BB962C8B-B14F-4D97-AF65-F5344CB8AC3E}">
        <p14:creationId xmlns:p14="http://schemas.microsoft.com/office/powerpoint/2010/main" val="3187698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Negotiating and closing a purchase</a:t>
            </a:r>
            <a:endParaRPr lang="en-US" dirty="0"/>
          </a:p>
        </p:txBody>
      </p:sp>
      <p:sp>
        <p:nvSpPr>
          <p:cNvPr id="3" name="Content Placeholder 2"/>
          <p:cNvSpPr>
            <a:spLocks noGrp="1"/>
          </p:cNvSpPr>
          <p:nvPr>
            <p:ph idx="1"/>
          </p:nvPr>
        </p:nvSpPr>
        <p:spPr/>
        <p:txBody>
          <a:bodyPr/>
          <a:lstStyle/>
          <a:p>
            <a:pPr>
              <a:defRPr/>
            </a:pPr>
            <a:r>
              <a:rPr lang="en-US" sz="2400" dirty="0">
                <a:solidFill>
                  <a:srgbClr val="993366"/>
                </a:solidFill>
                <a:effectLst>
                  <a:outerShdw blurRad="38100" dist="38100" dir="2700000" algn="tl">
                    <a:srgbClr val="C0C0C0"/>
                  </a:outerShdw>
                </a:effectLst>
              </a:rPr>
              <a:t>4 ways to buy</a:t>
            </a:r>
          </a:p>
          <a:p>
            <a:pPr lvl="1">
              <a:defRPr/>
            </a:pPr>
            <a:r>
              <a:rPr lang="en-US" sz="2200" dirty="0"/>
              <a:t>Buy out seller’s interest</a:t>
            </a:r>
          </a:p>
          <a:p>
            <a:pPr lvl="1">
              <a:defRPr/>
            </a:pPr>
            <a:r>
              <a:rPr lang="en-US" sz="2200" dirty="0"/>
              <a:t>Buy in</a:t>
            </a:r>
          </a:p>
          <a:p>
            <a:pPr lvl="1">
              <a:defRPr/>
            </a:pPr>
            <a:r>
              <a:rPr lang="en-US" sz="2200" dirty="0"/>
              <a:t>Buy key assets</a:t>
            </a:r>
          </a:p>
          <a:p>
            <a:pPr lvl="1">
              <a:defRPr/>
            </a:pPr>
            <a:r>
              <a:rPr lang="en-US" sz="2200" dirty="0"/>
              <a:t>Takeover</a:t>
            </a:r>
          </a:p>
          <a:p>
            <a:endParaRPr lang="en-US" dirty="0"/>
          </a:p>
        </p:txBody>
      </p:sp>
    </p:spTree>
    <p:extLst>
      <p:ext uri="{BB962C8B-B14F-4D97-AF65-F5344CB8AC3E}">
        <p14:creationId xmlns:p14="http://schemas.microsoft.com/office/powerpoint/2010/main" val="1318381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business as an entrepreneurial opportunity</a:t>
            </a:r>
            <a:endParaRPr lang="en-US" dirty="0"/>
          </a:p>
        </p:txBody>
      </p:sp>
      <p:sp>
        <p:nvSpPr>
          <p:cNvPr id="3" name="Content Placeholder 2"/>
          <p:cNvSpPr>
            <a:spLocks noGrp="1"/>
          </p:cNvSpPr>
          <p:nvPr>
            <p:ph idx="1"/>
          </p:nvPr>
        </p:nvSpPr>
        <p:spPr/>
        <p:txBody>
          <a:bodyPr/>
          <a:lstStyle/>
          <a:p>
            <a:pPr>
              <a:buNone/>
              <a:defRPr/>
            </a:pPr>
            <a:r>
              <a:rPr lang="en-US" sz="2800" dirty="0">
                <a:solidFill>
                  <a:srgbClr val="993366"/>
                </a:solidFill>
                <a:effectLst>
                  <a:outerShdw blurRad="38100" dist="38100" dir="2700000" algn="tl">
                    <a:srgbClr val="C0C0C0"/>
                  </a:outerShdw>
                </a:effectLst>
              </a:rPr>
              <a:t>Inheriting A Business</a:t>
            </a:r>
          </a:p>
          <a:p>
            <a:pPr>
              <a:defRPr/>
            </a:pPr>
            <a:r>
              <a:rPr lang="en-US" sz="2400" dirty="0"/>
              <a:t>Family-owned businesses usually fail after death or retirement of the founder</a:t>
            </a:r>
          </a:p>
          <a:p>
            <a:pPr lvl="1">
              <a:defRPr/>
            </a:pPr>
            <a:r>
              <a:rPr lang="en-US" sz="2200" dirty="0"/>
              <a:t>Less than </a:t>
            </a:r>
            <a:r>
              <a:rPr lang="en-US" sz="2200" dirty="0">
                <a:solidFill>
                  <a:srgbClr val="993366"/>
                </a:solidFill>
                <a:effectLst>
                  <a:outerShdw blurRad="38100" dist="38100" dir="2700000" algn="tl">
                    <a:srgbClr val="C0C0C0"/>
                  </a:outerShdw>
                </a:effectLst>
              </a:rPr>
              <a:t>30%</a:t>
            </a:r>
            <a:r>
              <a:rPr lang="en-US" sz="2200" dirty="0"/>
              <a:t> are successfully transferred after a </a:t>
            </a:r>
            <a:r>
              <a:rPr lang="en-US" sz="2200" dirty="0">
                <a:solidFill>
                  <a:srgbClr val="993366"/>
                </a:solidFill>
                <a:effectLst>
                  <a:outerShdw blurRad="38100" dist="38100" dir="2700000" algn="tl">
                    <a:srgbClr val="C0C0C0"/>
                  </a:outerShdw>
                </a:effectLst>
              </a:rPr>
              <a:t>second generation</a:t>
            </a:r>
          </a:p>
          <a:p>
            <a:pPr lvl="1">
              <a:defRPr/>
            </a:pPr>
            <a:r>
              <a:rPr lang="en-US" sz="2200" dirty="0"/>
              <a:t>Less than </a:t>
            </a:r>
            <a:r>
              <a:rPr lang="en-US" sz="2200" dirty="0">
                <a:solidFill>
                  <a:srgbClr val="993366"/>
                </a:solidFill>
                <a:effectLst>
                  <a:outerShdw blurRad="38100" dist="38100" dir="2700000" algn="tl">
                    <a:srgbClr val="C0C0C0"/>
                  </a:outerShdw>
                </a:effectLst>
              </a:rPr>
              <a:t>13%</a:t>
            </a:r>
            <a:r>
              <a:rPr lang="en-US" sz="2200" dirty="0"/>
              <a:t> succeed long enough to be inherited by the </a:t>
            </a:r>
            <a:r>
              <a:rPr lang="en-US" sz="2200" dirty="0">
                <a:solidFill>
                  <a:srgbClr val="993366"/>
                </a:solidFill>
                <a:effectLst>
                  <a:outerShdw blurRad="38100" dist="38100" dir="2700000" algn="tl">
                    <a:srgbClr val="C0C0C0"/>
                  </a:outerShdw>
                </a:effectLst>
              </a:rPr>
              <a:t>third generation</a:t>
            </a:r>
          </a:p>
          <a:p>
            <a:endParaRPr lang="en-US" dirty="0"/>
          </a:p>
        </p:txBody>
      </p:sp>
    </p:spTree>
    <p:extLst>
      <p:ext uri="{BB962C8B-B14F-4D97-AF65-F5344CB8AC3E}">
        <p14:creationId xmlns:p14="http://schemas.microsoft.com/office/powerpoint/2010/main" val="2062001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business as an entrepreneurial </a:t>
            </a:r>
            <a:r>
              <a:rPr lang="en-US" dirty="0" smtClean="0"/>
              <a:t>opportunity</a:t>
            </a:r>
            <a:endParaRPr lang="en-US" dirty="0"/>
          </a:p>
        </p:txBody>
      </p:sp>
      <p:sp>
        <p:nvSpPr>
          <p:cNvPr id="3" name="Content Placeholder 2"/>
          <p:cNvSpPr>
            <a:spLocks noGrp="1"/>
          </p:cNvSpPr>
          <p:nvPr>
            <p:ph idx="1"/>
          </p:nvPr>
        </p:nvSpPr>
        <p:spPr/>
        <p:txBody>
          <a:bodyPr/>
          <a:lstStyle/>
          <a:p>
            <a:pPr>
              <a:defRPr/>
            </a:pPr>
            <a:r>
              <a:rPr lang="en-US" sz="2800" dirty="0">
                <a:solidFill>
                  <a:srgbClr val="993366"/>
                </a:solidFill>
                <a:effectLst>
                  <a:outerShdw blurRad="38100" dist="38100" dir="2700000" algn="tl">
                    <a:srgbClr val="C0C0C0"/>
                  </a:outerShdw>
                </a:effectLst>
              </a:rPr>
              <a:t>Keys to Success</a:t>
            </a:r>
            <a:r>
              <a:rPr lang="en-US" sz="2800" dirty="0"/>
              <a:t>:</a:t>
            </a:r>
          </a:p>
          <a:p>
            <a:pPr lvl="1">
              <a:defRPr/>
            </a:pPr>
            <a:r>
              <a:rPr lang="en-US" sz="2400" dirty="0"/>
              <a:t>Establish a formal management structure</a:t>
            </a:r>
          </a:p>
          <a:p>
            <a:pPr lvl="1">
              <a:defRPr/>
            </a:pPr>
            <a:r>
              <a:rPr lang="en-US" sz="2400" dirty="0"/>
              <a:t>Develop a comprehensive business plan</a:t>
            </a:r>
          </a:p>
          <a:p>
            <a:pPr lvl="1">
              <a:defRPr/>
            </a:pPr>
            <a:r>
              <a:rPr lang="en-US" sz="2400" dirty="0"/>
              <a:t>Hire professional managers to run those functions that family members cannot</a:t>
            </a:r>
          </a:p>
          <a:p>
            <a:pPr lvl="1">
              <a:defRPr/>
            </a:pPr>
            <a:r>
              <a:rPr lang="en-US" sz="2400" dirty="0"/>
              <a:t>Founder and successor have to work closely together</a:t>
            </a:r>
          </a:p>
          <a:p>
            <a:endParaRPr lang="en-US" dirty="0"/>
          </a:p>
        </p:txBody>
      </p:sp>
    </p:spTree>
    <p:extLst>
      <p:ext uri="{BB962C8B-B14F-4D97-AF65-F5344CB8AC3E}">
        <p14:creationId xmlns:p14="http://schemas.microsoft.com/office/powerpoint/2010/main" val="90752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normAutofit lnSpcReduction="10000"/>
          </a:bodyPr>
          <a:lstStyle/>
          <a:p>
            <a:pPr algn="ctr"/>
            <a:r>
              <a:rPr lang="en-US" sz="7200" dirty="0" smtClean="0"/>
              <a:t>Quiz from chap 1 and chapter 2 in the next class</a:t>
            </a:r>
            <a:endParaRPr lang="en-US" sz="7200" dirty="0"/>
          </a:p>
        </p:txBody>
      </p:sp>
    </p:spTree>
    <p:extLst>
      <p:ext uri="{BB962C8B-B14F-4D97-AF65-F5344CB8AC3E}">
        <p14:creationId xmlns:p14="http://schemas.microsoft.com/office/powerpoint/2010/main" val="17846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dirty="0" smtClean="0"/>
              <a:t>1. Understand the potential benefits of buying a going concern.</a:t>
            </a:r>
          </a:p>
          <a:p>
            <a:pPr marL="0" indent="0">
              <a:buNone/>
            </a:pPr>
            <a:r>
              <a:rPr lang="en-US" dirty="0" smtClean="0"/>
              <a:t>2. identify potential drawbacks of purchasing a business.</a:t>
            </a:r>
          </a:p>
          <a:p>
            <a:pPr marL="0" indent="0">
              <a:buNone/>
            </a:pPr>
            <a:r>
              <a:rPr lang="en-US" dirty="0" smtClean="0"/>
              <a:t>3. learn how to identify and evaluate purchasing opportunities.</a:t>
            </a:r>
          </a:p>
          <a:p>
            <a:pPr marL="0" indent="0">
              <a:buNone/>
            </a:pPr>
            <a:r>
              <a:rPr lang="en-US" dirty="0" smtClean="0"/>
              <a:t>4. learn how to determine the value of a business.</a:t>
            </a:r>
          </a:p>
          <a:p>
            <a:pPr marL="0" indent="0">
              <a:buNone/>
            </a:pPr>
            <a:r>
              <a:rPr lang="en-US" dirty="0" smtClean="0"/>
              <a:t>5. learn how to negotiate and close the deal .</a:t>
            </a:r>
          </a:p>
          <a:p>
            <a:pPr marL="0" indent="0">
              <a:buNone/>
            </a:pPr>
            <a:r>
              <a:rPr lang="en-US" dirty="0" smtClean="0"/>
              <a:t>6. recognize joining a family business as an entrepreneurial pathway.</a:t>
            </a:r>
            <a:endParaRPr lang="en-US" dirty="0"/>
          </a:p>
        </p:txBody>
      </p:sp>
    </p:spTree>
    <p:extLst>
      <p:ext uri="{BB962C8B-B14F-4D97-AF65-F5344CB8AC3E}">
        <p14:creationId xmlns:p14="http://schemas.microsoft.com/office/powerpoint/2010/main" val="223879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Alan greenspan, former chairman of the federal reserve bank</a:t>
            </a:r>
            <a:endParaRPr lang="en-US" dirty="0"/>
          </a:p>
        </p:txBody>
      </p:sp>
      <p:sp>
        <p:nvSpPr>
          <p:cNvPr id="3" name="Content Placeholder 2"/>
          <p:cNvSpPr>
            <a:spLocks noGrp="1"/>
          </p:cNvSpPr>
          <p:nvPr>
            <p:ph idx="1"/>
          </p:nvPr>
        </p:nvSpPr>
        <p:spPr/>
        <p:txBody>
          <a:bodyPr>
            <a:noAutofit/>
          </a:bodyPr>
          <a:lstStyle/>
          <a:p>
            <a:pPr marL="0" indent="0" algn="ctr">
              <a:buNone/>
            </a:pPr>
            <a:r>
              <a:rPr lang="en-US" sz="5400" dirty="0" smtClean="0"/>
              <a:t>“</a:t>
            </a:r>
            <a:r>
              <a:rPr lang="en-US" sz="4800" dirty="0" smtClean="0"/>
              <a:t>I have found no greater satisfaction than achieving success through </a:t>
            </a:r>
            <a:r>
              <a:rPr lang="en-US" sz="4800" dirty="0" smtClean="0">
                <a:solidFill>
                  <a:srgbClr val="FF0000"/>
                </a:solidFill>
              </a:rPr>
              <a:t>honest dealing </a:t>
            </a:r>
            <a:r>
              <a:rPr lang="en-US" sz="4800" dirty="0" smtClean="0"/>
              <a:t>and strict adherence to the view that, for </a:t>
            </a:r>
            <a:r>
              <a:rPr lang="en-US" sz="4800" u="sng" dirty="0" smtClean="0">
                <a:solidFill>
                  <a:srgbClr val="FF0000"/>
                </a:solidFill>
              </a:rPr>
              <a:t>you to gain</a:t>
            </a:r>
            <a:r>
              <a:rPr lang="en-US" sz="4800" dirty="0" smtClean="0"/>
              <a:t>, those you deal with </a:t>
            </a:r>
            <a:r>
              <a:rPr lang="en-US" sz="4800" dirty="0" smtClean="0">
                <a:solidFill>
                  <a:srgbClr val="FF0000"/>
                </a:solidFill>
              </a:rPr>
              <a:t>should gain as well</a:t>
            </a:r>
            <a:r>
              <a:rPr lang="en-US" sz="4800" dirty="0" smtClean="0"/>
              <a:t>.”</a:t>
            </a:r>
            <a:endParaRPr lang="en-US" sz="4800" dirty="0"/>
          </a:p>
        </p:txBody>
      </p:sp>
    </p:spTree>
    <p:extLst>
      <p:ext uri="{BB962C8B-B14F-4D97-AF65-F5344CB8AC3E}">
        <p14:creationId xmlns:p14="http://schemas.microsoft.com/office/powerpoint/2010/main" val="2326267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anose="020B0604020202020204" pitchFamily="34" charset="0"/>
              </a:rPr>
              <a:t>Buying an Existing Business</a:t>
            </a:r>
            <a:r>
              <a:rPr lang="en-US" dirty="0"/>
              <a:t> </a:t>
            </a:r>
          </a:p>
        </p:txBody>
      </p:sp>
      <p:sp>
        <p:nvSpPr>
          <p:cNvPr id="3" name="Content Placeholder 2"/>
          <p:cNvSpPr>
            <a:spLocks noGrp="1"/>
          </p:cNvSpPr>
          <p:nvPr>
            <p:ph idx="1"/>
          </p:nvPr>
        </p:nvSpPr>
        <p:spPr/>
        <p:txBody>
          <a:bodyPr/>
          <a:lstStyle/>
          <a:p>
            <a:r>
              <a:rPr lang="en-US" dirty="0">
                <a:cs typeface="Arial" panose="020B0604020202020204" pitchFamily="34" charset="0"/>
              </a:rPr>
              <a:t>In many ways, buying an existing business is less risky than starting one from scratch</a:t>
            </a:r>
            <a:r>
              <a:rPr lang="en-US" dirty="0" smtClean="0">
                <a:cs typeface="Arial" panose="020B0604020202020204" pitchFamily="34" charset="0"/>
              </a:rPr>
              <a:t>.</a:t>
            </a:r>
          </a:p>
          <a:p>
            <a:r>
              <a:rPr lang="en-US" dirty="0">
                <a:cs typeface="Arial" panose="020B0604020202020204" pitchFamily="34" charset="0"/>
              </a:rPr>
              <a:t>When you buy an existing business, you often gain the </a:t>
            </a:r>
            <a:r>
              <a:rPr lang="en-US" b="1" dirty="0">
                <a:solidFill>
                  <a:srgbClr val="FF0000"/>
                </a:solidFill>
                <a:cs typeface="Arial" panose="020B0604020202020204" pitchFamily="34" charset="0"/>
              </a:rPr>
              <a:t>goodwill</a:t>
            </a:r>
            <a:r>
              <a:rPr lang="en-US" dirty="0">
                <a:solidFill>
                  <a:srgbClr val="FF0000"/>
                </a:solidFill>
                <a:cs typeface="Arial" panose="020B0604020202020204" pitchFamily="34" charset="0"/>
              </a:rPr>
              <a:t> </a:t>
            </a:r>
            <a:r>
              <a:rPr lang="en-US" dirty="0">
                <a:cs typeface="Arial" panose="020B0604020202020204" pitchFamily="34" charset="0"/>
              </a:rPr>
              <a:t>of loyal customers</a:t>
            </a:r>
            <a:r>
              <a:rPr lang="en-US" dirty="0" smtClean="0">
                <a:cs typeface="Arial" panose="020B0604020202020204" pitchFamily="34" charset="0"/>
              </a:rPr>
              <a:t>.</a:t>
            </a:r>
          </a:p>
          <a:p>
            <a:r>
              <a:rPr lang="en-US" sz="2400" b="1" dirty="0">
                <a:solidFill>
                  <a:srgbClr val="006600"/>
                </a:solidFill>
              </a:rPr>
              <a:t>goodwill </a:t>
            </a:r>
            <a:r>
              <a:rPr lang="en-US" sz="2400" b="1" dirty="0">
                <a:solidFill>
                  <a:srgbClr val="000066"/>
                </a:solidFill>
              </a:rPr>
              <a:t>  </a:t>
            </a:r>
            <a:r>
              <a:rPr lang="en-US" sz="2400" dirty="0">
                <a:cs typeface="Arial" panose="020B0604020202020204" pitchFamily="34" charset="0"/>
              </a:rPr>
              <a:t>the favor and loyalty a business acquires by its good reputation </a:t>
            </a:r>
          </a:p>
          <a:p>
            <a:endParaRPr lang="en-US" dirty="0">
              <a:cs typeface="Arial" panose="020B0604020202020204" pitchFamily="34" charset="0"/>
            </a:endParaRPr>
          </a:p>
          <a:p>
            <a:endParaRPr lang="en-US" dirty="0">
              <a:cs typeface="Arial" panose="020B0604020202020204" pitchFamily="34" charset="0"/>
            </a:endParaRPr>
          </a:p>
          <a:p>
            <a:endParaRPr lang="en-US" dirty="0"/>
          </a:p>
        </p:txBody>
      </p:sp>
    </p:spTree>
    <p:extLst>
      <p:ext uri="{BB962C8B-B14F-4D97-AF65-F5344CB8AC3E}">
        <p14:creationId xmlns:p14="http://schemas.microsoft.com/office/powerpoint/2010/main" val="4211315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buy an existing business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Quicker, easier start up</a:t>
            </a:r>
          </a:p>
          <a:p>
            <a:r>
              <a:rPr lang="en-US" dirty="0" smtClean="0"/>
              <a:t>Reduced risk</a:t>
            </a:r>
          </a:p>
          <a:p>
            <a:r>
              <a:rPr lang="en-US" dirty="0" smtClean="0"/>
              <a:t>Bargain potential</a:t>
            </a:r>
          </a:p>
          <a:p>
            <a:r>
              <a:rPr lang="en-US" dirty="0" smtClean="0"/>
              <a:t>Your knowledge can be beneficial</a:t>
            </a:r>
          </a:p>
          <a:p>
            <a:r>
              <a:rPr lang="en-US" dirty="0" smtClean="0"/>
              <a:t>Established customers</a:t>
            </a:r>
          </a:p>
          <a:p>
            <a:r>
              <a:rPr lang="en-US" dirty="0" smtClean="0"/>
              <a:t>Business </a:t>
            </a:r>
            <a:r>
              <a:rPr lang="en-US" dirty="0"/>
              <a:t>processes are already in </a:t>
            </a:r>
            <a:r>
              <a:rPr lang="en-US" dirty="0" smtClean="0"/>
              <a:t>place</a:t>
            </a:r>
          </a:p>
          <a:p>
            <a:r>
              <a:rPr lang="en-US" dirty="0" smtClean="0"/>
              <a:t>Often </a:t>
            </a:r>
            <a:r>
              <a:rPr lang="en-US" dirty="0"/>
              <a:t>requires less cash outlay</a:t>
            </a:r>
          </a:p>
          <a:p>
            <a:endParaRPr lang="en-US" b="1" dirty="0"/>
          </a:p>
        </p:txBody>
      </p:sp>
    </p:spTree>
    <p:extLst>
      <p:ext uri="{BB962C8B-B14F-4D97-AF65-F5344CB8AC3E}">
        <p14:creationId xmlns:p14="http://schemas.microsoft.com/office/powerpoint/2010/main" val="85458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pitfalls of buying an existing business</a:t>
            </a:r>
            <a:endParaRPr lang="en-US" dirty="0"/>
          </a:p>
        </p:txBody>
      </p:sp>
      <p:sp>
        <p:nvSpPr>
          <p:cNvPr id="3" name="Content Placeholder 2"/>
          <p:cNvSpPr>
            <a:spLocks noGrp="1"/>
          </p:cNvSpPr>
          <p:nvPr>
            <p:ph idx="1"/>
          </p:nvPr>
        </p:nvSpPr>
        <p:spPr/>
        <p:txBody>
          <a:bodyPr/>
          <a:lstStyle/>
          <a:p>
            <a:pPr lvl="1"/>
            <a:r>
              <a:rPr lang="en-US" sz="2400" dirty="0"/>
              <a:t>Finding a successful business for sale that is appropriate for you</a:t>
            </a:r>
          </a:p>
          <a:p>
            <a:pPr lvl="1"/>
            <a:r>
              <a:rPr lang="en-US" sz="2400" dirty="0"/>
              <a:t>Existing employees may resist change</a:t>
            </a:r>
          </a:p>
          <a:p>
            <a:pPr lvl="1"/>
            <a:r>
              <a:rPr lang="en-US" sz="2400" dirty="0"/>
              <a:t>Reputation</a:t>
            </a:r>
          </a:p>
          <a:p>
            <a:pPr lvl="1"/>
            <a:r>
              <a:rPr lang="en-US" sz="2400" dirty="0"/>
              <a:t>Facilities and equipment may be </a:t>
            </a:r>
            <a:r>
              <a:rPr lang="en-US" sz="2400" dirty="0" smtClean="0"/>
              <a:t>obsolete</a:t>
            </a:r>
          </a:p>
          <a:p>
            <a:pPr lvl="1"/>
            <a:r>
              <a:rPr lang="en-US" sz="2400" dirty="0" smtClean="0"/>
              <a:t>Investment requirements</a:t>
            </a:r>
          </a:p>
          <a:p>
            <a:pPr lvl="1"/>
            <a:r>
              <a:rPr lang="en-US" sz="2400" dirty="0" smtClean="0"/>
              <a:t>Buying someone else's problem</a:t>
            </a:r>
          </a:p>
          <a:p>
            <a:pPr lvl="1"/>
            <a:endParaRPr lang="en-US" sz="2400" dirty="0" smtClean="0"/>
          </a:p>
          <a:p>
            <a:pPr lvl="1"/>
            <a:endParaRPr lang="en-US" sz="2400" dirty="0"/>
          </a:p>
          <a:p>
            <a:endParaRPr lang="en-US" dirty="0"/>
          </a:p>
        </p:txBody>
      </p:sp>
    </p:spTree>
    <p:extLst>
      <p:ext uri="{BB962C8B-B14F-4D97-AF65-F5344CB8AC3E}">
        <p14:creationId xmlns:p14="http://schemas.microsoft.com/office/powerpoint/2010/main" val="3591781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and evaluating available businesses</a:t>
            </a:r>
            <a:endParaRPr lang="en-US" dirty="0"/>
          </a:p>
        </p:txBody>
      </p:sp>
      <p:sp>
        <p:nvSpPr>
          <p:cNvPr id="3" name="Content Placeholder 2"/>
          <p:cNvSpPr>
            <a:spLocks noGrp="1"/>
          </p:cNvSpPr>
          <p:nvPr>
            <p:ph idx="1"/>
          </p:nvPr>
        </p:nvSpPr>
        <p:spPr>
          <a:xfrm>
            <a:off x="2240925" y="2011680"/>
            <a:ext cx="6143222" cy="4206240"/>
          </a:xfrm>
        </p:spPr>
        <p:txBody>
          <a:bodyPr/>
          <a:lstStyle/>
          <a:p>
            <a:pPr lvl="1">
              <a:defRPr/>
            </a:pPr>
            <a:r>
              <a:rPr lang="en-US" sz="2400" dirty="0" smtClean="0"/>
              <a:t>1.First </a:t>
            </a:r>
            <a:r>
              <a:rPr lang="en-US" sz="2400" dirty="0"/>
              <a:t>problem is </a:t>
            </a:r>
            <a:r>
              <a:rPr lang="en-US" sz="2400" dirty="0">
                <a:solidFill>
                  <a:srgbClr val="993366"/>
                </a:solidFill>
                <a:effectLst>
                  <a:outerShdw blurRad="38100" dist="38100" dir="2700000" algn="tl">
                    <a:srgbClr val="C0C0C0"/>
                  </a:outerShdw>
                </a:effectLst>
              </a:rPr>
              <a:t>finding a business for sale</a:t>
            </a:r>
          </a:p>
          <a:p>
            <a:pPr lvl="2">
              <a:defRPr/>
            </a:pPr>
            <a:r>
              <a:rPr lang="en-US" sz="2200" dirty="0"/>
              <a:t>Should be in an industry in which you have experience</a:t>
            </a:r>
          </a:p>
          <a:p>
            <a:pPr lvl="2">
              <a:defRPr/>
            </a:pPr>
            <a:r>
              <a:rPr lang="en-US" sz="2200" dirty="0"/>
              <a:t>Product or service that has demand and high margins</a:t>
            </a:r>
          </a:p>
          <a:p>
            <a:pPr lvl="2">
              <a:defRPr/>
            </a:pPr>
            <a:r>
              <a:rPr lang="en-US" sz="2200" dirty="0"/>
              <a:t>Adequate financing</a:t>
            </a:r>
          </a:p>
          <a:p>
            <a:pPr lvl="2">
              <a:defRPr/>
            </a:pPr>
            <a:r>
              <a:rPr lang="en-US" sz="2200" dirty="0"/>
              <a:t>Contact business brokers</a:t>
            </a:r>
          </a:p>
          <a:p>
            <a:endParaRPr lang="en-US" dirty="0"/>
          </a:p>
        </p:txBody>
      </p:sp>
    </p:spTree>
    <p:extLst>
      <p:ext uri="{BB962C8B-B14F-4D97-AF65-F5344CB8AC3E}">
        <p14:creationId xmlns:p14="http://schemas.microsoft.com/office/powerpoint/2010/main" val="232340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919" y="412124"/>
            <a:ext cx="9784080" cy="5805796"/>
          </a:xfrm>
        </p:spPr>
        <p:txBody>
          <a:bodyPr>
            <a:normAutofit fontScale="92500" lnSpcReduction="10000"/>
          </a:bodyPr>
          <a:lstStyle/>
          <a:p>
            <a:pPr>
              <a:lnSpc>
                <a:spcPct val="105000"/>
              </a:lnSpc>
              <a:buNone/>
              <a:defRPr/>
            </a:pPr>
            <a:r>
              <a:rPr lang="en-US" sz="2800" dirty="0" smtClean="0">
                <a:solidFill>
                  <a:srgbClr val="993366"/>
                </a:solidFill>
                <a:effectLst>
                  <a:outerShdw blurRad="38100" dist="38100" dir="2700000" algn="tl">
                    <a:srgbClr val="C0C0C0"/>
                  </a:outerShdw>
                </a:effectLst>
              </a:rPr>
              <a:t>2. Performing </a:t>
            </a:r>
            <a:r>
              <a:rPr lang="en-US" sz="2800" dirty="0">
                <a:solidFill>
                  <a:srgbClr val="993366"/>
                </a:solidFill>
                <a:effectLst>
                  <a:outerShdw blurRad="38100" dist="38100" dir="2700000" algn="tl">
                    <a:srgbClr val="C0C0C0"/>
                  </a:outerShdw>
                </a:effectLst>
              </a:rPr>
              <a:t>Due Diligence</a:t>
            </a:r>
          </a:p>
          <a:p>
            <a:pPr>
              <a:lnSpc>
                <a:spcPct val="105000"/>
              </a:lnSpc>
              <a:defRPr/>
            </a:pPr>
            <a:endParaRPr lang="en-US" sz="2400" dirty="0" smtClean="0">
              <a:solidFill>
                <a:srgbClr val="993366"/>
              </a:solidFill>
              <a:effectLst>
                <a:outerShdw blurRad="38100" dist="38100" dir="2700000" algn="tl">
                  <a:srgbClr val="C0C0C0"/>
                </a:outerShdw>
              </a:effectLst>
            </a:endParaRPr>
          </a:p>
          <a:p>
            <a:pPr>
              <a:lnSpc>
                <a:spcPct val="105000"/>
              </a:lnSpc>
              <a:defRPr/>
            </a:pPr>
            <a:endParaRPr lang="en-US" sz="2400" dirty="0">
              <a:solidFill>
                <a:srgbClr val="993366"/>
              </a:solidFill>
              <a:effectLst>
                <a:outerShdw blurRad="38100" dist="38100" dir="2700000" algn="tl">
                  <a:srgbClr val="C0C0C0"/>
                </a:outerShdw>
              </a:effectLst>
            </a:endParaRPr>
          </a:p>
          <a:p>
            <a:pPr>
              <a:lnSpc>
                <a:spcPct val="105000"/>
              </a:lnSpc>
              <a:defRPr/>
            </a:pPr>
            <a:r>
              <a:rPr lang="en-US" sz="2400" dirty="0" smtClean="0">
                <a:solidFill>
                  <a:srgbClr val="993366"/>
                </a:solidFill>
                <a:effectLst>
                  <a:outerShdw blurRad="38100" dist="38100" dir="2700000" algn="tl">
                    <a:srgbClr val="C0C0C0"/>
                  </a:outerShdw>
                </a:effectLst>
              </a:rPr>
              <a:t>Due </a:t>
            </a:r>
            <a:r>
              <a:rPr lang="en-US" sz="2400" dirty="0">
                <a:solidFill>
                  <a:srgbClr val="993366"/>
                </a:solidFill>
                <a:effectLst>
                  <a:outerShdw blurRad="38100" dist="38100" dir="2700000" algn="tl">
                    <a:srgbClr val="C0C0C0"/>
                  </a:outerShdw>
                </a:effectLst>
              </a:rPr>
              <a:t>diligence</a:t>
            </a:r>
            <a:r>
              <a:rPr lang="en-US" sz="2400" dirty="0"/>
              <a:t>: process of investigating a business to determine its value</a:t>
            </a:r>
          </a:p>
          <a:p>
            <a:pPr lvl="2">
              <a:lnSpc>
                <a:spcPct val="105000"/>
              </a:lnSpc>
              <a:defRPr/>
            </a:pPr>
            <a:r>
              <a:rPr lang="en-US" sz="1600" dirty="0" smtClean="0"/>
              <a:t>Searching </a:t>
            </a:r>
            <a:r>
              <a:rPr lang="en-US" sz="1600" dirty="0"/>
              <a:t>for fraud, misrepresentation, omissions</a:t>
            </a:r>
          </a:p>
          <a:p>
            <a:pPr lvl="2">
              <a:lnSpc>
                <a:spcPct val="105000"/>
              </a:lnSpc>
              <a:defRPr/>
            </a:pPr>
            <a:r>
              <a:rPr lang="en-US" sz="1600" dirty="0"/>
              <a:t>Searching for things that can be improved</a:t>
            </a:r>
          </a:p>
          <a:p>
            <a:pPr lvl="1">
              <a:lnSpc>
                <a:spcPct val="105000"/>
              </a:lnSpc>
              <a:defRPr/>
            </a:pPr>
            <a:r>
              <a:rPr lang="en-US" sz="2200" dirty="0"/>
              <a:t>Conduct extensive interviews</a:t>
            </a:r>
          </a:p>
          <a:p>
            <a:pPr lvl="1">
              <a:defRPr/>
            </a:pPr>
            <a:r>
              <a:rPr lang="en-US" sz="2200" dirty="0"/>
              <a:t>Study financial reports</a:t>
            </a:r>
          </a:p>
          <a:p>
            <a:pPr lvl="1">
              <a:defRPr/>
            </a:pPr>
            <a:r>
              <a:rPr lang="en-US" sz="2200" dirty="0"/>
              <a:t>Personal examination of the site</a:t>
            </a:r>
          </a:p>
          <a:p>
            <a:pPr lvl="1">
              <a:defRPr/>
            </a:pPr>
            <a:r>
              <a:rPr lang="en-US" sz="2200" dirty="0"/>
              <a:t>Interview customers and suppliers</a:t>
            </a:r>
          </a:p>
          <a:p>
            <a:pPr lvl="1">
              <a:defRPr/>
            </a:pPr>
            <a:r>
              <a:rPr lang="en-US" sz="2200" dirty="0"/>
              <a:t>Detailed business plan</a:t>
            </a:r>
          </a:p>
          <a:p>
            <a:pPr lvl="1">
              <a:defRPr/>
            </a:pPr>
            <a:r>
              <a:rPr lang="en-US" sz="2200" dirty="0"/>
              <a:t>Negotiate an appropriate price</a:t>
            </a:r>
          </a:p>
          <a:p>
            <a:pPr lvl="1">
              <a:defRPr/>
            </a:pPr>
            <a:r>
              <a:rPr lang="en-US" sz="2200" dirty="0"/>
              <a:t>Obtain sufficient capital</a:t>
            </a:r>
          </a:p>
          <a:p>
            <a:endParaRPr lang="en-US" dirty="0"/>
          </a:p>
        </p:txBody>
      </p:sp>
    </p:spTree>
    <p:extLst>
      <p:ext uri="{BB962C8B-B14F-4D97-AF65-F5344CB8AC3E}">
        <p14:creationId xmlns:p14="http://schemas.microsoft.com/office/powerpoint/2010/main" val="2647080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993366"/>
                </a:solidFill>
              </a:rPr>
              <a:t/>
            </a:r>
            <a:br>
              <a:rPr lang="en-US" b="1" dirty="0" smtClean="0">
                <a:solidFill>
                  <a:srgbClr val="993366"/>
                </a:solidFill>
              </a:rPr>
            </a:br>
            <a:r>
              <a:rPr lang="en-US" b="1" dirty="0" smtClean="0">
                <a:solidFill>
                  <a:srgbClr val="993366"/>
                </a:solidFill>
              </a:rPr>
              <a:t>Example</a:t>
            </a:r>
            <a:r>
              <a:rPr lang="en-US" b="1" dirty="0">
                <a:solidFill>
                  <a:srgbClr val="993366"/>
                </a:solidFill>
              </a:rPr>
              <a:t/>
            </a:r>
            <a:br>
              <a:rPr lang="en-US" b="1" dirty="0">
                <a:solidFill>
                  <a:srgbClr val="993366"/>
                </a:solidFill>
              </a:rPr>
            </a:br>
            <a:r>
              <a:rPr lang="en-US" sz="2000" b="1" dirty="0">
                <a:solidFill>
                  <a:srgbClr val="993366"/>
                </a:solidFill>
              </a:rPr>
              <a:t/>
            </a:r>
            <a:br>
              <a:rPr lang="en-US" sz="2000" b="1" dirty="0">
                <a:solidFill>
                  <a:srgbClr val="993366"/>
                </a:solidFill>
              </a:rPr>
            </a:br>
            <a:r>
              <a:rPr lang="en-US" b="1" dirty="0">
                <a:solidFill>
                  <a:srgbClr val="993366"/>
                </a:solidFill>
              </a:rPr>
              <a:t>10 Things to Look Out for When Buying a Business</a:t>
            </a:r>
            <a:br>
              <a:rPr lang="en-US" b="1" dirty="0">
                <a:solidFill>
                  <a:srgbClr val="993366"/>
                </a:solidFill>
              </a:rPr>
            </a:br>
            <a:endParaRPr lang="en-US" dirty="0"/>
          </a:p>
        </p:txBody>
      </p:sp>
      <p:sp>
        <p:nvSpPr>
          <p:cNvPr id="3" name="Content Placeholder 2"/>
          <p:cNvSpPr>
            <a:spLocks noGrp="1"/>
          </p:cNvSpPr>
          <p:nvPr>
            <p:ph sz="half" idx="1"/>
          </p:nvPr>
        </p:nvSpPr>
        <p:spPr/>
        <p:txBody>
          <a:bodyPr>
            <a:normAutofit fontScale="85000" lnSpcReduction="20000"/>
          </a:bodyPr>
          <a:lstStyle/>
          <a:p>
            <a:pPr marL="533400" indent="-533400"/>
            <a:r>
              <a:rPr lang="en-US" sz="2400" b="1" dirty="0"/>
              <a:t>Ask about sales taxes and payroll taxes</a:t>
            </a:r>
            <a:r>
              <a:rPr lang="en-US" sz="2400" dirty="0"/>
              <a:t> </a:t>
            </a:r>
          </a:p>
          <a:p>
            <a:pPr marL="533400" indent="-533400"/>
            <a:r>
              <a:rPr lang="en-US" sz="2400" b="1" dirty="0"/>
              <a:t>Find out if you can assume the seller's lease</a:t>
            </a:r>
          </a:p>
          <a:p>
            <a:pPr marL="533400" indent="-533400"/>
            <a:r>
              <a:rPr lang="en-US" sz="2400" dirty="0"/>
              <a:t> </a:t>
            </a:r>
            <a:r>
              <a:rPr lang="en-US" sz="2400" b="1" dirty="0"/>
              <a:t>Are there prepaid expenses?</a:t>
            </a:r>
            <a:r>
              <a:rPr lang="en-US" sz="2400" dirty="0"/>
              <a:t> </a:t>
            </a:r>
          </a:p>
          <a:p>
            <a:pPr marL="533400" indent="-533400"/>
            <a:r>
              <a:rPr lang="en-US" sz="2400" b="1" dirty="0"/>
              <a:t>Negotiate a "letter of intent”</a:t>
            </a:r>
          </a:p>
          <a:p>
            <a:pPr marL="533400" indent="-533400"/>
            <a:r>
              <a:rPr lang="en-US" sz="2400" b="1" dirty="0"/>
              <a:t>Watch out for bulk sales laws</a:t>
            </a:r>
            <a:r>
              <a:rPr lang="en-US" sz="2400" dirty="0"/>
              <a:t> </a:t>
            </a:r>
          </a:p>
          <a:p>
            <a:endParaRPr lang="en-US" dirty="0"/>
          </a:p>
          <a:p>
            <a:endParaRPr lang="en-US" dirty="0"/>
          </a:p>
        </p:txBody>
      </p:sp>
      <p:sp>
        <p:nvSpPr>
          <p:cNvPr id="4" name="Content Placeholder 3"/>
          <p:cNvSpPr>
            <a:spLocks noGrp="1"/>
          </p:cNvSpPr>
          <p:nvPr>
            <p:ph sz="half" idx="2"/>
          </p:nvPr>
        </p:nvSpPr>
        <p:spPr/>
        <p:txBody>
          <a:bodyPr>
            <a:normAutofit fontScale="85000" lnSpcReduction="20000"/>
          </a:bodyPr>
          <a:lstStyle/>
          <a:p>
            <a:r>
              <a:rPr lang="en-US" sz="2400" b="1" dirty="0"/>
              <a:t>Get an </a:t>
            </a:r>
            <a:r>
              <a:rPr lang="en-US" sz="2400" b="1" dirty="0" smtClean="0"/>
              <a:t>indemnity(security) </a:t>
            </a:r>
            <a:r>
              <a:rPr lang="en-US" sz="2400" b="1" dirty="0"/>
              <a:t>from the seller</a:t>
            </a:r>
            <a:r>
              <a:rPr lang="en-US" sz="2400" dirty="0"/>
              <a:t> </a:t>
            </a:r>
          </a:p>
          <a:p>
            <a:r>
              <a:rPr lang="en-US" sz="2400" b="1" dirty="0"/>
              <a:t>Make sure the seller sticks around for a while</a:t>
            </a:r>
            <a:r>
              <a:rPr lang="en-US" sz="2400" dirty="0"/>
              <a:t> </a:t>
            </a:r>
          </a:p>
          <a:p>
            <a:r>
              <a:rPr lang="en-US" sz="2400" b="1" dirty="0"/>
              <a:t>Get to know the employees</a:t>
            </a:r>
            <a:r>
              <a:rPr lang="en-US" sz="2400" dirty="0"/>
              <a:t> </a:t>
            </a:r>
          </a:p>
          <a:p>
            <a:r>
              <a:rPr lang="en-US" sz="2400" b="1" dirty="0"/>
              <a:t>Determine who will deal with the accounts receivable</a:t>
            </a:r>
            <a:r>
              <a:rPr lang="en-US" sz="2400" dirty="0"/>
              <a:t> </a:t>
            </a:r>
          </a:p>
          <a:p>
            <a:r>
              <a:rPr lang="en-US" sz="2400" b="1" dirty="0"/>
              <a:t>Make sure you're buying the assets, not the business</a:t>
            </a:r>
            <a:r>
              <a:rPr lang="en-US" sz="2400" dirty="0"/>
              <a:t> –why?</a:t>
            </a:r>
          </a:p>
          <a:p>
            <a:endParaRPr lang="en-US" dirty="0"/>
          </a:p>
        </p:txBody>
      </p:sp>
    </p:spTree>
    <p:extLst>
      <p:ext uri="{BB962C8B-B14F-4D97-AF65-F5344CB8AC3E}">
        <p14:creationId xmlns:p14="http://schemas.microsoft.com/office/powerpoint/2010/main" val="2804207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64</TotalTime>
  <Words>659</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Corbel</vt:lpstr>
      <vt:lpstr>Parallax</vt:lpstr>
      <vt:lpstr>FINDING OPPORUNITY IN AN EXISTING BUSINESS</vt:lpstr>
      <vt:lpstr>LEARNING OBJECTIVES</vt:lpstr>
      <vt:lpstr>Alan greenspan, former chairman of the federal reserve bank</vt:lpstr>
      <vt:lpstr>Buying an Existing Business </vt:lpstr>
      <vt:lpstr>Reasons to buy an existing business</vt:lpstr>
      <vt:lpstr>Potential pitfalls of buying an existing business</vt:lpstr>
      <vt:lpstr>Finding and evaluating available businesses</vt:lpstr>
      <vt:lpstr>PowerPoint Presentation</vt:lpstr>
      <vt:lpstr> Example  10 Things to Look Out for When Buying a Business </vt:lpstr>
      <vt:lpstr>Determining the Value of the Business </vt:lpstr>
      <vt:lpstr>Negotiating and closing a purchase</vt:lpstr>
      <vt:lpstr>Family business as an entrepreneurial opportunity</vt:lpstr>
      <vt:lpstr>Family business as an entrepreneurial opportunity</vt:lpstr>
      <vt:lpstr>Assignment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OPPORUNITY IN AN EXISTING BUSINESS</dc:title>
  <dc:creator>PC_Faculty_1</dc:creator>
  <cp:lastModifiedBy>Windows User</cp:lastModifiedBy>
  <cp:revision>8</cp:revision>
  <dcterms:created xsi:type="dcterms:W3CDTF">2017-09-29T05:00:27Z</dcterms:created>
  <dcterms:modified xsi:type="dcterms:W3CDTF">2019-02-25T04:03:20Z</dcterms:modified>
</cp:coreProperties>
</file>