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57" r:id="rId3"/>
    <p:sldId id="258" r:id="rId4"/>
    <p:sldId id="260" r:id="rId5"/>
    <p:sldId id="261" r:id="rId6"/>
    <p:sldId id="262" r:id="rId7"/>
    <p:sldId id="263" r:id="rId8"/>
    <p:sldId id="265" r:id="rId9"/>
    <p:sldId id="266" r:id="rId10"/>
    <p:sldId id="267" r:id="rId11"/>
    <p:sldId id="268" r:id="rId12"/>
    <p:sldId id="269" r:id="rId13"/>
    <p:sldId id="270" r:id="rId14"/>
    <p:sldId id="271" r:id="rId15"/>
    <p:sldId id="272" r:id="rId16"/>
    <p:sldId id="273" r:id="rId17"/>
    <p:sldId id="274" r:id="rId18"/>
    <p:sldId id="275" r:id="rId19"/>
    <p:sldId id="277" r:id="rId20"/>
    <p:sldId id="278" r:id="rId21"/>
    <p:sldId id="279" r:id="rId22"/>
    <p:sldId id="287"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60"/>
  </p:normalViewPr>
  <p:slideViewPr>
    <p:cSldViewPr snapToGrid="0">
      <p:cViewPr varScale="1">
        <p:scale>
          <a:sx n="89" d="100"/>
          <a:sy n="89" d="100"/>
        </p:scale>
        <p:origin x="120" y="1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FBFC4D-BC78-4FB5-A7B6-66B8F6C6AD68}" type="datetimeFigureOut">
              <a:rPr lang="en-US" smtClean="0"/>
              <a:t>1/7/2016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63AB0B-9E03-412C-B9F2-39DEEF10FCB8}" type="slidenum">
              <a:rPr lang="en-US" smtClean="0"/>
              <a:t>‹#›</a:t>
            </a:fld>
            <a:endParaRPr lang="en-US"/>
          </a:p>
        </p:txBody>
      </p:sp>
    </p:spTree>
    <p:extLst>
      <p:ext uri="{BB962C8B-B14F-4D97-AF65-F5344CB8AC3E}">
        <p14:creationId xmlns:p14="http://schemas.microsoft.com/office/powerpoint/2010/main" val="38832339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eaLnBrk="1" hangingPunct="1"/>
            <a:fld id="{AF388406-1AF2-45D7-9F10-E9D4CDA4F503}" type="slidenum">
              <a:rPr lang="en-US" altLang="en-US">
                <a:latin typeface="Arial" panose="020B0604020202020204" pitchFamily="34" charset="0"/>
              </a:rPr>
              <a:pPr eaLnBrk="1" hangingPunct="1"/>
              <a:t>2</a:t>
            </a:fld>
            <a:endParaRPr lang="en-US" altLang="en-US">
              <a:latin typeface="Arial" panose="020B0604020202020204" pitchFamily="34" charset="0"/>
            </a:endParaRPr>
          </a:p>
        </p:txBody>
      </p:sp>
      <p:sp>
        <p:nvSpPr>
          <p:cNvPr id="43011" name="Rectangle 2"/>
          <p:cNvSpPr>
            <a:spLocks noGrp="1" noRot="1" noChangeAspect="1" noChangeArrowheads="1" noTextEdit="1"/>
          </p:cNvSpPr>
          <p:nvPr>
            <p:ph type="sldImg"/>
          </p:nvPr>
        </p:nvSpPr>
        <p:spPr>
          <a:ln/>
        </p:spPr>
      </p:sp>
      <p:sp>
        <p:nvSpPr>
          <p:cNvPr id="43012" name="Notes Placeholder 4"/>
          <p:cNvSpPr>
            <a:spLocks noGrp="1"/>
          </p:cNvSpPr>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spcBef>
                <a:spcPct val="30000"/>
              </a:spcBef>
            </a:pPr>
            <a:endParaRPr lang="en-US" altLang="en-US" sz="1200">
              <a:latin typeface="Arial" panose="020B0604020202020204" pitchFamily="34" charset="0"/>
            </a:endParaRPr>
          </a:p>
        </p:txBody>
      </p:sp>
      <p:sp>
        <p:nvSpPr>
          <p:cNvPr id="43013" name="Notes Placeholder 4"/>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It is the penultimate letter of the Greek alphabet, psi, which is the first letter of the Greek term psyche (or, more accurately, "psuche"). </a:t>
            </a:r>
          </a:p>
          <a:p>
            <a:endParaRPr lang="en-US" altLang="en-US" smtClean="0">
              <a:latin typeface="Arial" panose="020B0604020202020204" pitchFamily="34" charset="0"/>
            </a:endParaRPr>
          </a:p>
        </p:txBody>
      </p:sp>
    </p:spTree>
    <p:extLst>
      <p:ext uri="{BB962C8B-B14F-4D97-AF65-F5344CB8AC3E}">
        <p14:creationId xmlns:p14="http://schemas.microsoft.com/office/powerpoint/2010/main" val="37314583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eaLnBrk="1" hangingPunct="1"/>
            <a:fld id="{9F5EDC3C-2797-4C98-840D-A5B4FA609120}" type="slidenum">
              <a:rPr lang="en-US" altLang="en-US">
                <a:latin typeface="Arial" panose="020B0604020202020204" pitchFamily="34" charset="0"/>
              </a:rPr>
              <a:pPr eaLnBrk="1" hangingPunct="1"/>
              <a:t>11</a:t>
            </a:fld>
            <a:endParaRPr lang="en-US" altLang="en-US">
              <a:latin typeface="Arial" panose="020B0604020202020204" pitchFamily="34" charset="0"/>
            </a:endParaRPr>
          </a:p>
        </p:txBody>
      </p:sp>
      <p:sp>
        <p:nvSpPr>
          <p:cNvPr id="54275" name="Rectangle 2"/>
          <p:cNvSpPr>
            <a:spLocks noGrp="1" noRot="1" noChangeAspect="1" noChangeArrowheads="1" noTextEdit="1"/>
          </p:cNvSpPr>
          <p:nvPr>
            <p:ph type="sldImg"/>
          </p:nvPr>
        </p:nvSpPr>
        <p:spPr>
          <a:ln/>
        </p:spPr>
      </p:sp>
      <p:sp>
        <p:nvSpPr>
          <p:cNvPr id="54276" name="Notes Placeholder 4"/>
          <p:cNvSpPr>
            <a:spLocks noGrp="1"/>
          </p:cNvSpPr>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spcBef>
                <a:spcPct val="30000"/>
              </a:spcBef>
            </a:pPr>
            <a:endParaRPr lang="en-US" altLang="en-US" sz="1200">
              <a:latin typeface="Arial" panose="020B0604020202020204" pitchFamily="34" charset="0"/>
            </a:endParaRPr>
          </a:p>
        </p:txBody>
      </p:sp>
      <p:sp>
        <p:nvSpPr>
          <p:cNvPr id="54277" name="Notes Placeholder 4"/>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Arial" panose="020B0604020202020204" pitchFamily="34" charset="0"/>
              </a:rPr>
              <a:t>We’ll explain pavolv in more detail later.</a:t>
            </a:r>
          </a:p>
          <a:p>
            <a:pPr eaLnBrk="1" hangingPunct="1"/>
            <a:endParaRPr lang="en-US" altLang="en-US" smtClean="0">
              <a:latin typeface="Arial" panose="020B0604020202020204" pitchFamily="34" charset="0"/>
            </a:endParaRPr>
          </a:p>
          <a:p>
            <a:pPr eaLnBrk="1" hangingPunct="1"/>
            <a:r>
              <a:rPr lang="en-US" altLang="en-US" smtClean="0">
                <a:latin typeface="Arial" panose="020B0604020202020204" pitchFamily="34" charset="0"/>
              </a:rPr>
              <a:t>Behaviorists maintain that psychologists should look at only behavior and causes of behavior</a:t>
            </a:r>
          </a:p>
          <a:p>
            <a:pPr eaLnBrk="1" hangingPunct="1"/>
            <a:r>
              <a:rPr lang="en-US" altLang="en-US" smtClean="0">
                <a:latin typeface="Arial" panose="020B0604020202020204" pitchFamily="34" charset="0"/>
              </a:rPr>
              <a:t>We should not be concerned with the internal conscious elements that contribute to behavior</a:t>
            </a:r>
          </a:p>
          <a:p>
            <a:pPr eaLnBrk="1" hangingPunct="1"/>
            <a:endParaRPr lang="en-US" altLang="en-US" smtClean="0">
              <a:latin typeface="Arial" panose="020B0604020202020204" pitchFamily="34" charset="0"/>
            </a:endParaRPr>
          </a:p>
          <a:p>
            <a:endParaRPr lang="en-US" altLang="en-US" smtClean="0">
              <a:latin typeface="Arial" panose="020B0604020202020204" pitchFamily="34" charset="0"/>
            </a:endParaRPr>
          </a:p>
        </p:txBody>
      </p:sp>
    </p:spTree>
    <p:extLst>
      <p:ext uri="{BB962C8B-B14F-4D97-AF65-F5344CB8AC3E}">
        <p14:creationId xmlns:p14="http://schemas.microsoft.com/office/powerpoint/2010/main" val="26289417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4" name="Slide Number Placeholder 3"/>
          <p:cNvSpPr>
            <a:spLocks noGrp="1"/>
          </p:cNvSpPr>
          <p:nvPr>
            <p:ph type="sldNum" sz="quarter" idx="5"/>
          </p:nvPr>
        </p:nvSpPr>
        <p:spPr/>
        <p:txBody>
          <a:bodyP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eaLnBrk="1" hangingPunct="1"/>
            <a:fld id="{4BD65FC8-5BF4-4C96-BCA3-F3DE2580B337}" type="slidenum">
              <a:rPr lang="en-US" altLang="en-US">
                <a:latin typeface="Arial" panose="020B0604020202020204" pitchFamily="34" charset="0"/>
              </a:rPr>
              <a:pPr eaLnBrk="1" hangingPunct="1"/>
              <a:t>12</a:t>
            </a:fld>
            <a:endParaRPr lang="en-US" altLang="en-US">
              <a:latin typeface="Arial" panose="020B0604020202020204" pitchFamily="34" charset="0"/>
            </a:endParaRPr>
          </a:p>
        </p:txBody>
      </p:sp>
    </p:spTree>
    <p:extLst>
      <p:ext uri="{BB962C8B-B14F-4D97-AF65-F5344CB8AC3E}">
        <p14:creationId xmlns:p14="http://schemas.microsoft.com/office/powerpoint/2010/main" val="201314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eaLnBrk="1" hangingPunct="1"/>
            <a:fld id="{AB74E0E1-66DB-4655-9C70-32165A88A78A}" type="slidenum">
              <a:rPr lang="en-US" altLang="en-US">
                <a:latin typeface="Arial" panose="020B0604020202020204" pitchFamily="34" charset="0"/>
              </a:rPr>
              <a:pPr eaLnBrk="1" hangingPunct="1"/>
              <a:t>13</a:t>
            </a:fld>
            <a:endParaRPr lang="en-US" altLang="en-US">
              <a:latin typeface="Arial" panose="020B0604020202020204" pitchFamily="34" charset="0"/>
            </a:endParaRPr>
          </a:p>
        </p:txBody>
      </p:sp>
      <p:sp>
        <p:nvSpPr>
          <p:cNvPr id="56323" name="Rectangle 2"/>
          <p:cNvSpPr>
            <a:spLocks noGrp="1" noRot="1" noChangeAspect="1" noChangeArrowheads="1" noTextEdit="1"/>
          </p:cNvSpPr>
          <p:nvPr>
            <p:ph type="sldImg"/>
          </p:nvPr>
        </p:nvSpPr>
        <p:spPr>
          <a:ln/>
        </p:spPr>
      </p:sp>
      <p:sp>
        <p:nvSpPr>
          <p:cNvPr id="56324" name="Notes Placeholder 4"/>
          <p:cNvSpPr>
            <a:spLocks noGrp="1"/>
          </p:cNvSpPr>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spcBef>
                <a:spcPct val="30000"/>
              </a:spcBef>
            </a:pPr>
            <a:endParaRPr lang="en-US" altLang="en-US" sz="1200">
              <a:latin typeface="Arial" panose="020B0604020202020204" pitchFamily="34" charset="0"/>
            </a:endParaRPr>
          </a:p>
        </p:txBody>
      </p:sp>
      <p:sp>
        <p:nvSpPr>
          <p:cNvPr id="56325" name="Notes Placeholder 4"/>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Like a buffet. Every buffet, from the nicest hotel buffet to the Chinese food buffet at the Red Lion to the lunch buffet at Pizza Hut, all have two components; the type of food served and the type of person eating the food.  </a:t>
            </a:r>
          </a:p>
          <a:p>
            <a:endParaRPr lang="en-US" altLang="en-US" smtClean="0">
              <a:latin typeface="Arial" panose="020B0604020202020204" pitchFamily="34" charset="0"/>
            </a:endParaRPr>
          </a:p>
        </p:txBody>
      </p:sp>
    </p:spTree>
    <p:extLst>
      <p:ext uri="{BB962C8B-B14F-4D97-AF65-F5344CB8AC3E}">
        <p14:creationId xmlns:p14="http://schemas.microsoft.com/office/powerpoint/2010/main" val="28118703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eaLnBrk="1" hangingPunct="1"/>
            <a:fld id="{A9A1E973-B36C-4EAA-A80D-B7474D70852D}" type="slidenum">
              <a:rPr lang="en-US" altLang="en-US">
                <a:latin typeface="Arial" panose="020B0604020202020204" pitchFamily="34" charset="0"/>
              </a:rPr>
              <a:pPr eaLnBrk="1" hangingPunct="1"/>
              <a:t>14</a:t>
            </a:fld>
            <a:endParaRPr lang="en-US" altLang="en-US">
              <a:latin typeface="Arial" panose="020B0604020202020204" pitchFamily="34" charset="0"/>
            </a:endParaRPr>
          </a:p>
        </p:txBody>
      </p:sp>
      <p:sp>
        <p:nvSpPr>
          <p:cNvPr id="57347" name="Rectangle 2"/>
          <p:cNvSpPr>
            <a:spLocks noGrp="1" noRot="1" noChangeAspect="1" noChangeArrowheads="1" noTextEdit="1"/>
          </p:cNvSpPr>
          <p:nvPr>
            <p:ph type="sldImg"/>
          </p:nvPr>
        </p:nvSpPr>
        <p:spPr>
          <a:ln/>
        </p:spPr>
      </p:sp>
      <p:sp>
        <p:nvSpPr>
          <p:cNvPr id="57348" name="Notes Placeholder 4"/>
          <p:cNvSpPr>
            <a:spLocks noGrp="1"/>
          </p:cNvSpPr>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spcBef>
                <a:spcPct val="30000"/>
              </a:spcBef>
            </a:pPr>
            <a:endParaRPr lang="en-US" altLang="en-US" sz="1200">
              <a:latin typeface="Arial" panose="020B0604020202020204" pitchFamily="34" charset="0"/>
            </a:endParaRPr>
          </a:p>
        </p:txBody>
      </p:sp>
      <p:sp>
        <p:nvSpPr>
          <p:cNvPr id="57349" name="Notes Placeholder 4"/>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Arial" panose="020B0604020202020204" pitchFamily="34" charset="0"/>
              </a:rPr>
              <a:t>For example, at the lunch buffet at Pizza Hut you have Cheese Lovers pizza, Pepperoni Lovers Pizza, Sausage Lovers Pizza and the ultimate Meat Lovers Pizza.  Now the type of person eating the food also makes a difference.  I might think the Meat Lovers Pizza is ecstasy on a crust while a vegetarian might look at it as death on pizza doe.  So we all have different perspectives on the food at the buffet.  AP psychology is no different than the buffet.  </a:t>
            </a:r>
          </a:p>
          <a:p>
            <a:pPr eaLnBrk="1" hangingPunct="1"/>
            <a:r>
              <a:rPr lang="en-US" altLang="en-US" smtClean="0">
                <a:latin typeface="Arial" panose="020B0604020202020204" pitchFamily="34" charset="0"/>
              </a:rPr>
              <a:t>The pizzas in AP Psychology are topics like Memory, Sleep, Hypnosis, Drugs, Motivation, Personality, Attraction and a whole bunch more.  There are different schools in psychology that look at these topics differently.  Just as I love the Meat Lovers Pizza and the vegetarian thinks it putrid, different people in psychology view the topics of psychology in their own ways.  These different perspectives are REALLY important and they are known as.......</a:t>
            </a:r>
          </a:p>
          <a:p>
            <a:endParaRPr lang="en-US" altLang="en-US" smtClean="0">
              <a:latin typeface="Arial" panose="020B0604020202020204" pitchFamily="34" charset="0"/>
            </a:endParaRPr>
          </a:p>
        </p:txBody>
      </p:sp>
    </p:spTree>
    <p:extLst>
      <p:ext uri="{BB962C8B-B14F-4D97-AF65-F5344CB8AC3E}">
        <p14:creationId xmlns:p14="http://schemas.microsoft.com/office/powerpoint/2010/main" val="35510679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eaLnBrk="1" hangingPunct="1"/>
            <a:fld id="{AD202AAE-4EDC-4439-B8BC-902D64E368DE}" type="slidenum">
              <a:rPr lang="en-US" altLang="en-US">
                <a:latin typeface="Arial" panose="020B0604020202020204" pitchFamily="34" charset="0"/>
              </a:rPr>
              <a:pPr eaLnBrk="1" hangingPunct="1"/>
              <a:t>15</a:t>
            </a:fld>
            <a:endParaRPr lang="en-US" altLang="en-US">
              <a:latin typeface="Arial" panose="020B0604020202020204" pitchFamily="34" charset="0"/>
            </a:endParaRPr>
          </a:p>
        </p:txBody>
      </p:sp>
      <p:sp>
        <p:nvSpPr>
          <p:cNvPr id="58371" name="Rectangle 2"/>
          <p:cNvSpPr>
            <a:spLocks noGrp="1" noRot="1" noChangeAspect="1" noChangeArrowheads="1" noTextEdit="1"/>
          </p:cNvSpPr>
          <p:nvPr>
            <p:ph type="sldImg"/>
          </p:nvPr>
        </p:nvSpPr>
        <p:spPr>
          <a:ln/>
        </p:spPr>
      </p:sp>
      <p:sp>
        <p:nvSpPr>
          <p:cNvPr id="58372" name="Notes Placeholder 4"/>
          <p:cNvSpPr>
            <a:spLocks noGrp="1"/>
          </p:cNvSpPr>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spcBef>
                <a:spcPct val="30000"/>
              </a:spcBef>
            </a:pPr>
            <a:endParaRPr lang="en-US" altLang="en-US" sz="1200">
              <a:latin typeface="Arial" panose="020B0604020202020204" pitchFamily="34" charset="0"/>
            </a:endParaRPr>
          </a:p>
        </p:txBody>
      </p:sp>
      <p:sp>
        <p:nvSpPr>
          <p:cNvPr id="58373" name="Notes Placeholder 4"/>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smtClean="0">
                <a:latin typeface="Arial" panose="020B0604020202020204" pitchFamily="34" charset="0"/>
              </a:rPr>
              <a:t>Behavioral School</a:t>
            </a:r>
            <a:r>
              <a:rPr lang="en-US" altLang="en-US" smtClean="0">
                <a:latin typeface="Arial" panose="020B0604020202020204" pitchFamily="34" charset="0"/>
              </a:rPr>
              <a:t>:  The behavioral school would totally ignore Stewie's feelings or hidden desires.  They would just focus on his behaviors that they were able to observe.  If Stewie was angry and shot a laser beam at his mother, the behavioral school would only focus on the laser shot and not his feelings.  They figure, if they can stop Stewie's behavior (in this case shooting his mother with a laser) then the problem is solved.  Who cares about his feelings?  They might do something like shock Stewie every time he tries to kill his mom.  Stewie would eventually associate the shocking behavior with the idea of killing his mom, and stop his assassination attempts.  Again we will tackle all of this in more detail when we study how people learn later on in the year. </a:t>
            </a:r>
          </a:p>
          <a:p>
            <a:endParaRPr lang="en-US" altLang="en-US" smtClean="0">
              <a:latin typeface="Arial" panose="020B0604020202020204" pitchFamily="34" charset="0"/>
            </a:endParaRPr>
          </a:p>
        </p:txBody>
      </p:sp>
    </p:spTree>
    <p:extLst>
      <p:ext uri="{BB962C8B-B14F-4D97-AF65-F5344CB8AC3E}">
        <p14:creationId xmlns:p14="http://schemas.microsoft.com/office/powerpoint/2010/main" val="29674817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eaLnBrk="1" hangingPunct="1"/>
            <a:fld id="{FB6C0DC6-E7F4-440F-A18A-8554E4F3E35E}" type="slidenum">
              <a:rPr lang="en-US" altLang="en-US">
                <a:latin typeface="Arial" panose="020B0604020202020204" pitchFamily="34" charset="0"/>
              </a:rPr>
              <a:pPr eaLnBrk="1" hangingPunct="1"/>
              <a:t>16</a:t>
            </a:fld>
            <a:endParaRPr lang="en-US" altLang="en-US">
              <a:latin typeface="Arial" panose="020B0604020202020204" pitchFamily="34" charset="0"/>
            </a:endParaRPr>
          </a:p>
        </p:txBody>
      </p:sp>
      <p:sp>
        <p:nvSpPr>
          <p:cNvPr id="59395" name="Rectangle 2"/>
          <p:cNvSpPr>
            <a:spLocks noGrp="1" noRot="1" noChangeAspect="1" noChangeArrowheads="1" noTextEdit="1"/>
          </p:cNvSpPr>
          <p:nvPr>
            <p:ph type="sldImg"/>
          </p:nvPr>
        </p:nvSpPr>
        <p:spPr>
          <a:ln/>
        </p:spPr>
      </p:sp>
      <p:sp>
        <p:nvSpPr>
          <p:cNvPr id="59396" name="Notes Placeholder 4"/>
          <p:cNvSpPr>
            <a:spLocks noGrp="1"/>
          </p:cNvSpPr>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spcBef>
                <a:spcPct val="30000"/>
              </a:spcBef>
            </a:pPr>
            <a:endParaRPr lang="en-US" altLang="en-US" sz="1200">
              <a:latin typeface="Arial" panose="020B0604020202020204" pitchFamily="34" charset="0"/>
            </a:endParaRPr>
          </a:p>
        </p:txBody>
      </p:sp>
      <p:sp>
        <p:nvSpPr>
          <p:cNvPr id="59397" name="Notes Placeholder 4"/>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smtClean="0">
                <a:latin typeface="Arial" panose="020B0604020202020204" pitchFamily="34" charset="0"/>
              </a:rPr>
              <a:t>Psychodynamic School</a:t>
            </a:r>
            <a:r>
              <a:rPr lang="en-US" altLang="en-US" smtClean="0">
                <a:latin typeface="Arial" panose="020B0604020202020204" pitchFamily="34" charset="0"/>
              </a:rPr>
              <a:t>: The psychodynamic school comes from the famous psychologist Sigmund Freud (who will talk all about later).  This school postulates (what a great word) that all behavior comes from </a:t>
            </a:r>
            <a:r>
              <a:rPr lang="en-US" altLang="en-US" b="1" smtClean="0">
                <a:latin typeface="Arial" panose="020B0604020202020204" pitchFamily="34" charset="0"/>
              </a:rPr>
              <a:t>unconscious drives</a:t>
            </a:r>
            <a:r>
              <a:rPr lang="en-US" altLang="en-US" smtClean="0">
                <a:latin typeface="Arial" panose="020B0604020202020204" pitchFamily="34" charset="0"/>
              </a:rPr>
              <a:t>.  The </a:t>
            </a:r>
            <a:r>
              <a:rPr lang="en-US" altLang="en-US" b="1" smtClean="0">
                <a:latin typeface="Arial" panose="020B0604020202020204" pitchFamily="34" charset="0"/>
              </a:rPr>
              <a:t>unconscious</a:t>
            </a:r>
            <a:r>
              <a:rPr lang="en-US" altLang="en-US" smtClean="0">
                <a:latin typeface="Arial" panose="020B0604020202020204" pitchFamily="34" charset="0"/>
              </a:rPr>
              <a:t> is that dark hidden place that we all have where all of our secret desires hang out.  We are not aware of what is in our unconscious (although through therapy Freud believed he could tell you what was really there), and most of it comes from unresolved conflicts in our childhood.  In Stewie's case, a person from the psychodynamic school might say that Stewie actually has sexual feelings for his mother (hidden in the unconscious) and to ignore those feelings, he does the opposite of his true desire (a defense mechanism call reaction formation- but that is for later on in the course) and tries to eradicate her. </a:t>
            </a:r>
          </a:p>
          <a:p>
            <a:endParaRPr lang="en-US" altLang="en-US" smtClean="0">
              <a:latin typeface="Arial" panose="020B0604020202020204" pitchFamily="34" charset="0"/>
            </a:endParaRPr>
          </a:p>
        </p:txBody>
      </p:sp>
    </p:spTree>
    <p:extLst>
      <p:ext uri="{BB962C8B-B14F-4D97-AF65-F5344CB8AC3E}">
        <p14:creationId xmlns:p14="http://schemas.microsoft.com/office/powerpoint/2010/main" val="42125171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eaLnBrk="1" hangingPunct="1"/>
            <a:fld id="{541E6576-5568-43BC-9226-2CA8EA0EF2DE}" type="slidenum">
              <a:rPr lang="en-US" altLang="en-US">
                <a:latin typeface="Arial" panose="020B0604020202020204" pitchFamily="34" charset="0"/>
              </a:rPr>
              <a:pPr eaLnBrk="1" hangingPunct="1"/>
              <a:t>17</a:t>
            </a:fld>
            <a:endParaRPr lang="en-US" altLang="en-US">
              <a:latin typeface="Arial" panose="020B0604020202020204" pitchFamily="34" charset="0"/>
            </a:endParaRPr>
          </a:p>
        </p:txBody>
      </p:sp>
      <p:sp>
        <p:nvSpPr>
          <p:cNvPr id="60419" name="Rectangle 2"/>
          <p:cNvSpPr>
            <a:spLocks noGrp="1" noRot="1" noChangeAspect="1" noChangeArrowheads="1" noTextEdit="1"/>
          </p:cNvSpPr>
          <p:nvPr>
            <p:ph type="sldImg"/>
          </p:nvPr>
        </p:nvSpPr>
        <p:spPr>
          <a:ln/>
        </p:spPr>
      </p:sp>
      <p:sp>
        <p:nvSpPr>
          <p:cNvPr id="60420" name="Notes Placeholder 4"/>
          <p:cNvSpPr>
            <a:spLocks noGrp="1"/>
          </p:cNvSpPr>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spcBef>
                <a:spcPct val="30000"/>
              </a:spcBef>
            </a:pPr>
            <a:endParaRPr lang="en-US" altLang="en-US" sz="1200">
              <a:latin typeface="Arial" panose="020B0604020202020204" pitchFamily="34" charset="0"/>
            </a:endParaRPr>
          </a:p>
        </p:txBody>
      </p:sp>
      <p:sp>
        <p:nvSpPr>
          <p:cNvPr id="60421" name="Notes Placeholder 4"/>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smtClean="0">
                <a:latin typeface="Arial" panose="020B0604020202020204" pitchFamily="34" charset="0"/>
              </a:rPr>
              <a:t>Cognitive School</a:t>
            </a:r>
            <a:r>
              <a:rPr lang="en-US" altLang="en-US" smtClean="0">
                <a:latin typeface="Arial" panose="020B0604020202020204" pitchFamily="34" charset="0"/>
              </a:rPr>
              <a:t>:  The cognitive school focuses on how we interpret, process and remember events.  They would say that Stewie wants to kill his mom because he has learned that that is the best way to deal with the world.  We are all cognitive therapists with our best friends.  If your best friend just breaks up with their boyfriend or girlfriend and says that their life is over, what will you say?  Hopefully, you will say that they will find somebody better and will be happier without the hassle of that dysfunctional relationship.  You are attempting to change the way they interpret the world; that is cognitive psychology. </a:t>
            </a:r>
          </a:p>
          <a:p>
            <a:endParaRPr lang="en-US" altLang="en-US" smtClean="0">
              <a:latin typeface="Arial" panose="020B0604020202020204" pitchFamily="34" charset="0"/>
            </a:endParaRPr>
          </a:p>
        </p:txBody>
      </p:sp>
    </p:spTree>
    <p:extLst>
      <p:ext uri="{BB962C8B-B14F-4D97-AF65-F5344CB8AC3E}">
        <p14:creationId xmlns:p14="http://schemas.microsoft.com/office/powerpoint/2010/main" val="18056995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eaLnBrk="1" hangingPunct="1"/>
            <a:fld id="{3F3CD4F7-D2DA-4E9B-BCA1-1F5D0744FF3E}" type="slidenum">
              <a:rPr lang="en-US" altLang="en-US">
                <a:latin typeface="Arial" panose="020B0604020202020204" pitchFamily="34" charset="0"/>
              </a:rPr>
              <a:pPr eaLnBrk="1" hangingPunct="1"/>
              <a:t>18</a:t>
            </a:fld>
            <a:endParaRPr lang="en-US" altLang="en-US">
              <a:latin typeface="Arial" panose="020B0604020202020204" pitchFamily="34" charset="0"/>
            </a:endParaRPr>
          </a:p>
        </p:txBody>
      </p:sp>
      <p:sp>
        <p:nvSpPr>
          <p:cNvPr id="61443" name="Rectangle 2"/>
          <p:cNvSpPr>
            <a:spLocks noGrp="1" noRot="1" noChangeAspect="1" noChangeArrowheads="1" noTextEdit="1"/>
          </p:cNvSpPr>
          <p:nvPr>
            <p:ph type="sldImg"/>
          </p:nvPr>
        </p:nvSpPr>
        <p:spPr>
          <a:ln/>
        </p:spPr>
      </p:sp>
      <p:sp>
        <p:nvSpPr>
          <p:cNvPr id="61444" name="Notes Placeholder 4"/>
          <p:cNvSpPr>
            <a:spLocks noGrp="1"/>
          </p:cNvSpPr>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spcBef>
                <a:spcPct val="30000"/>
              </a:spcBef>
            </a:pPr>
            <a:endParaRPr lang="en-US" altLang="en-US" sz="1200">
              <a:latin typeface="Arial" panose="020B0604020202020204" pitchFamily="34" charset="0"/>
            </a:endParaRPr>
          </a:p>
        </p:txBody>
      </p:sp>
      <p:sp>
        <p:nvSpPr>
          <p:cNvPr id="5" name="Notes Placeholder 4"/>
          <p:cNvSpPr>
            <a:spLocks noGrp="1"/>
          </p:cNvSpPr>
          <p:nvPr>
            <p:ph type="body" idx="1"/>
          </p:nvPr>
        </p:nvSpPr>
        <p:spPr/>
        <p:txBody>
          <a:bodyPr>
            <a:normAutofit/>
          </a:bodyPr>
          <a:lstStyle/>
          <a:p>
            <a:pPr marL="228600" indent="-228600" eaLnBrk="1" hangingPunct="1">
              <a:defRPr/>
            </a:pPr>
            <a:r>
              <a:rPr lang="en-US" u="sng" dirty="0" smtClean="0"/>
              <a:t>Abraham Maslow</a:t>
            </a:r>
            <a:r>
              <a:rPr lang="en-US" b="1" dirty="0" smtClean="0"/>
              <a:t> (1908-1970) and </a:t>
            </a:r>
            <a:r>
              <a:rPr lang="en-US" u="sng" dirty="0" smtClean="0"/>
              <a:t>Carl Rogers</a:t>
            </a:r>
            <a:r>
              <a:rPr lang="en-US" b="1" dirty="0" smtClean="0"/>
              <a:t> (1902-1987) were influential humanists during its birth as a perspective.</a:t>
            </a:r>
          </a:p>
          <a:p>
            <a:pPr marL="228600" indent="-228600" eaLnBrk="1" hangingPunct="1">
              <a:defRPr/>
            </a:pPr>
            <a:endParaRPr lang="en-US" b="1" dirty="0" smtClean="0"/>
          </a:p>
          <a:p>
            <a:pPr marL="228600" indent="-228600" eaLnBrk="1" hangingPunct="1">
              <a:defRPr/>
            </a:pPr>
            <a:endParaRPr lang="en-US" dirty="0" smtClean="0"/>
          </a:p>
          <a:p>
            <a:pPr>
              <a:defRPr/>
            </a:pPr>
            <a:endParaRPr lang="en-US" dirty="0"/>
          </a:p>
        </p:txBody>
      </p:sp>
    </p:spTree>
    <p:extLst>
      <p:ext uri="{BB962C8B-B14F-4D97-AF65-F5344CB8AC3E}">
        <p14:creationId xmlns:p14="http://schemas.microsoft.com/office/powerpoint/2010/main" val="10278085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eaLnBrk="1" hangingPunct="1"/>
            <a:fld id="{947C5F98-B2CD-4220-AA6B-B05AF8DBC5ED}" type="slidenum">
              <a:rPr lang="en-US" altLang="en-US">
                <a:latin typeface="Arial" panose="020B0604020202020204" pitchFamily="34" charset="0"/>
              </a:rPr>
              <a:pPr eaLnBrk="1" hangingPunct="1"/>
              <a:t>19</a:t>
            </a:fld>
            <a:endParaRPr lang="en-US" altLang="en-US">
              <a:latin typeface="Arial" panose="020B0604020202020204" pitchFamily="34" charset="0"/>
            </a:endParaRPr>
          </a:p>
        </p:txBody>
      </p:sp>
      <p:sp>
        <p:nvSpPr>
          <p:cNvPr id="63491" name="Rectangle 2"/>
          <p:cNvSpPr>
            <a:spLocks noGrp="1" noRot="1" noChangeAspect="1" noChangeArrowheads="1" noTextEdit="1"/>
          </p:cNvSpPr>
          <p:nvPr>
            <p:ph type="sldImg"/>
          </p:nvPr>
        </p:nvSpPr>
        <p:spPr>
          <a:ln/>
        </p:spPr>
      </p:sp>
      <p:sp>
        <p:nvSpPr>
          <p:cNvPr id="63492" name="Notes Placeholder 4"/>
          <p:cNvSpPr>
            <a:spLocks noGrp="1"/>
          </p:cNvSpPr>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spcBef>
                <a:spcPct val="30000"/>
              </a:spcBef>
            </a:pPr>
            <a:endParaRPr lang="en-US" altLang="en-US" sz="1200">
              <a:latin typeface="Arial" panose="020B0604020202020204" pitchFamily="34" charset="0"/>
            </a:endParaRPr>
          </a:p>
        </p:txBody>
      </p:sp>
      <p:sp>
        <p:nvSpPr>
          <p:cNvPr id="63493" name="Notes Placeholder 4"/>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smtClean="0">
                <a:latin typeface="Arial" panose="020B0604020202020204" pitchFamily="34" charset="0"/>
              </a:rPr>
              <a:t>Biological/Neuroscience School</a:t>
            </a:r>
            <a:r>
              <a:rPr lang="en-US" altLang="en-US" smtClean="0">
                <a:latin typeface="Arial" panose="020B0604020202020204" pitchFamily="34" charset="0"/>
              </a:rPr>
              <a:t>: Dudes from this school focus on the </a:t>
            </a:r>
            <a:r>
              <a:rPr lang="en-US" altLang="en-US" b="1" smtClean="0">
                <a:latin typeface="Arial" panose="020B0604020202020204" pitchFamily="34" charset="0"/>
              </a:rPr>
              <a:t>brain and body chemistry</a:t>
            </a:r>
            <a:r>
              <a:rPr lang="en-US" altLang="en-US" smtClean="0">
                <a:latin typeface="Arial" panose="020B0604020202020204" pitchFamily="34" charset="0"/>
              </a:rPr>
              <a:t>. They would attribute Stewie's behavior to something physically going wrong with his body. They would look at Stewie's brain for abnormalities, look at his blood chemistry and diet, and maybe put him on </a:t>
            </a:r>
            <a:r>
              <a:rPr lang="en-US" altLang="en-US" b="1" smtClean="0">
                <a:latin typeface="Arial" panose="020B0604020202020204" pitchFamily="34" charset="0"/>
              </a:rPr>
              <a:t>drugs</a:t>
            </a:r>
            <a:r>
              <a:rPr lang="en-US" altLang="en-US" smtClean="0">
                <a:latin typeface="Arial" panose="020B0604020202020204" pitchFamily="34" charset="0"/>
              </a:rPr>
              <a:t> to change his behavior. </a:t>
            </a:r>
          </a:p>
          <a:p>
            <a:endParaRPr lang="en-US" altLang="en-US" smtClean="0">
              <a:latin typeface="Arial" panose="020B0604020202020204" pitchFamily="34" charset="0"/>
            </a:endParaRPr>
          </a:p>
        </p:txBody>
      </p:sp>
    </p:spTree>
    <p:extLst>
      <p:ext uri="{BB962C8B-B14F-4D97-AF65-F5344CB8AC3E}">
        <p14:creationId xmlns:p14="http://schemas.microsoft.com/office/powerpoint/2010/main" val="18345623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4" name="Slide Number Placeholder 3"/>
          <p:cNvSpPr>
            <a:spLocks noGrp="1"/>
          </p:cNvSpPr>
          <p:nvPr>
            <p:ph type="sldNum" sz="quarter" idx="5"/>
          </p:nvPr>
        </p:nvSpPr>
        <p:spPr/>
        <p:txBody>
          <a:bodyP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eaLnBrk="1" hangingPunct="1"/>
            <a:fld id="{B4D9D750-7C6B-4398-AAFA-5072E4D2DDCA}" type="slidenum">
              <a:rPr lang="en-US" altLang="en-US">
                <a:latin typeface="Arial" panose="020B0604020202020204" pitchFamily="34" charset="0"/>
              </a:rPr>
              <a:pPr eaLnBrk="1" hangingPunct="1"/>
              <a:t>20</a:t>
            </a:fld>
            <a:endParaRPr lang="en-US" altLang="en-US">
              <a:latin typeface="Arial" panose="020B0604020202020204" pitchFamily="34" charset="0"/>
            </a:endParaRPr>
          </a:p>
        </p:txBody>
      </p:sp>
    </p:spTree>
    <p:extLst>
      <p:ext uri="{BB962C8B-B14F-4D97-AF65-F5344CB8AC3E}">
        <p14:creationId xmlns:p14="http://schemas.microsoft.com/office/powerpoint/2010/main" val="16175822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eaLnBrk="1" hangingPunct="1"/>
            <a:fld id="{8088AB02-B67D-496F-BB9F-F0AF7DF0104F}" type="slidenum">
              <a:rPr lang="en-US" altLang="en-US">
                <a:latin typeface="Arial" panose="020B0604020202020204" pitchFamily="34" charset="0"/>
              </a:rPr>
              <a:pPr eaLnBrk="1" hangingPunct="1"/>
              <a:t>3</a:t>
            </a:fld>
            <a:endParaRPr lang="en-US" altLang="en-US">
              <a:latin typeface="Arial" panose="020B0604020202020204" pitchFamily="34" charset="0"/>
            </a:endParaRP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Arial" panose="020B0604020202020204" pitchFamily="34" charset="0"/>
              </a:rPr>
              <a:t>Bullet 1</a:t>
            </a:r>
          </a:p>
          <a:p>
            <a:pPr eaLnBrk="1" hangingPunct="1"/>
            <a:r>
              <a:rPr lang="en-US" altLang="en-US" smtClean="0">
                <a:latin typeface="Arial" panose="020B0604020202020204" pitchFamily="34" charset="0"/>
              </a:rPr>
              <a:t>And why do I behave and think as I do, and why are you different?</a:t>
            </a:r>
          </a:p>
          <a:p>
            <a:pPr eaLnBrk="1" hangingPunct="1"/>
            <a:endParaRPr lang="en-US" altLang="en-US" smtClean="0">
              <a:latin typeface="Arial" panose="020B0604020202020204" pitchFamily="34" charset="0"/>
            </a:endParaRPr>
          </a:p>
          <a:p>
            <a:pPr eaLnBrk="1" hangingPunct="1"/>
            <a:r>
              <a:rPr lang="en-US" altLang="en-US" smtClean="0">
                <a:latin typeface="Arial" panose="020B0604020202020204" pitchFamily="34" charset="0"/>
              </a:rPr>
              <a:t>Trephining...Archaeologists and historians have found. Pic from museum of anthropology in Lima, Peru.</a:t>
            </a:r>
          </a:p>
          <a:p>
            <a:pPr eaLnBrk="1" hangingPunct="1"/>
            <a:r>
              <a:rPr lang="en-US" altLang="en-US" smtClean="0">
                <a:latin typeface="Arial" panose="020B0604020202020204" pitchFamily="34" charset="0"/>
              </a:rPr>
              <a:t>400 BC</a:t>
            </a:r>
          </a:p>
          <a:p>
            <a:pPr eaLnBrk="1" hangingPunct="1"/>
            <a:r>
              <a:rPr lang="en-US" altLang="en-US" b="1" smtClean="0">
                <a:latin typeface="Arial" panose="020B0604020202020204" pitchFamily="34" charset="0"/>
              </a:rPr>
              <a:t>Socrates</a:t>
            </a:r>
          </a:p>
          <a:p>
            <a:pPr eaLnBrk="1" hangingPunct="1"/>
            <a:r>
              <a:rPr lang="en-US" altLang="en-US" smtClean="0">
                <a:latin typeface="Arial" panose="020B0604020202020204" pitchFamily="34" charset="0"/>
              </a:rPr>
              <a:t>-The mind is separate from the body</a:t>
            </a:r>
          </a:p>
          <a:p>
            <a:pPr eaLnBrk="1" hangingPunct="1"/>
            <a:r>
              <a:rPr lang="en-US" altLang="en-US" smtClean="0">
                <a:latin typeface="Arial" panose="020B0604020202020204" pitchFamily="34" charset="0"/>
              </a:rPr>
              <a:t>-Knowledge is innate</a:t>
            </a:r>
          </a:p>
          <a:p>
            <a:pPr eaLnBrk="1" hangingPunct="1"/>
            <a:endParaRPr lang="en-US" altLang="en-US" smtClean="0">
              <a:latin typeface="Arial" panose="020B0604020202020204" pitchFamily="34" charset="0"/>
            </a:endParaRPr>
          </a:p>
          <a:p>
            <a:pPr eaLnBrk="1" hangingPunct="1"/>
            <a:r>
              <a:rPr lang="en-US" altLang="en-US" smtClean="0">
                <a:latin typeface="Arial" panose="020B0604020202020204" pitchFamily="34" charset="0"/>
              </a:rPr>
              <a:t>Plato had similar opinions as Socrates. However, his pupil Aristotle differed.</a:t>
            </a:r>
          </a:p>
          <a:p>
            <a:pPr eaLnBrk="1" hangingPunct="1"/>
            <a:endParaRPr lang="en-US" altLang="en-US" b="1" smtClean="0">
              <a:latin typeface="Arial" panose="020B0604020202020204" pitchFamily="34" charset="0"/>
            </a:endParaRPr>
          </a:p>
          <a:p>
            <a:pPr eaLnBrk="1" hangingPunct="1"/>
            <a:r>
              <a:rPr lang="en-US" altLang="en-US" b="1" smtClean="0">
                <a:latin typeface="Arial" panose="020B0604020202020204" pitchFamily="34" charset="0"/>
              </a:rPr>
              <a:t>Aristotle</a:t>
            </a:r>
          </a:p>
          <a:p>
            <a:pPr eaLnBrk="1" hangingPunct="1"/>
            <a:r>
              <a:rPr lang="en-US" altLang="en-US" smtClean="0">
                <a:latin typeface="Arial" panose="020B0604020202020204" pitchFamily="34" charset="0"/>
              </a:rPr>
              <a:t>-Soul and body are one</a:t>
            </a:r>
          </a:p>
          <a:p>
            <a:pPr eaLnBrk="1" hangingPunct="1"/>
            <a:r>
              <a:rPr lang="en-US" altLang="en-US" smtClean="0">
                <a:latin typeface="Arial" panose="020B0604020202020204" pitchFamily="34" charset="0"/>
              </a:rPr>
              <a:t>-Learn from experiences</a:t>
            </a:r>
          </a:p>
          <a:p>
            <a:pPr eaLnBrk="1" hangingPunct="1"/>
            <a:endParaRPr lang="en-US" altLang="en-US" smtClean="0">
              <a:latin typeface="Tahoma" panose="020B0604030504040204" pitchFamily="34" charset="0"/>
            </a:endParaRPr>
          </a:p>
          <a:p>
            <a:pPr eaLnBrk="1" hangingPunct="1"/>
            <a:r>
              <a:rPr lang="en-US" altLang="en-US" smtClean="0">
                <a:latin typeface="Tahoma" panose="020B0604030504040204" pitchFamily="34" charset="0"/>
              </a:rPr>
              <a:t>2000 Years Later (1600s)</a:t>
            </a:r>
            <a:endParaRPr lang="en-US" altLang="en-US" b="1" smtClean="0">
              <a:latin typeface="Arial" panose="020B0604020202020204" pitchFamily="34" charset="0"/>
            </a:endParaRPr>
          </a:p>
          <a:p>
            <a:pPr eaLnBrk="1" hangingPunct="1"/>
            <a:r>
              <a:rPr lang="en-US" altLang="en-US" b="1" smtClean="0">
                <a:latin typeface="Arial" panose="020B0604020202020204" pitchFamily="34" charset="0"/>
              </a:rPr>
              <a:t>René Descartes</a:t>
            </a:r>
          </a:p>
          <a:p>
            <a:pPr eaLnBrk="1" hangingPunct="1"/>
            <a:r>
              <a:rPr lang="en-US" altLang="en-US" smtClean="0">
                <a:latin typeface="Arial" panose="020B0604020202020204" pitchFamily="34" charset="0"/>
              </a:rPr>
              <a:t>   -Dualism</a:t>
            </a:r>
          </a:p>
          <a:p>
            <a:pPr eaLnBrk="1" hangingPunct="1"/>
            <a:endParaRPr lang="en-US" altLang="en-US" smtClean="0">
              <a:latin typeface="Arial" panose="020B0604020202020204" pitchFamily="34" charset="0"/>
            </a:endParaRPr>
          </a:p>
          <a:p>
            <a:pPr eaLnBrk="1" hangingPunct="1"/>
            <a:r>
              <a:rPr lang="en-US" altLang="en-US" b="1" smtClean="0">
                <a:latin typeface="Arial" panose="020B0604020202020204" pitchFamily="34" charset="0"/>
              </a:rPr>
              <a:t>Francis Bacon</a:t>
            </a:r>
          </a:p>
          <a:p>
            <a:pPr eaLnBrk="1" hangingPunct="1"/>
            <a:r>
              <a:rPr lang="en-US" altLang="en-US" smtClean="0">
                <a:latin typeface="Arial" panose="020B0604020202020204" pitchFamily="34" charset="0"/>
              </a:rPr>
              <a:t>- Baconian Method</a:t>
            </a:r>
          </a:p>
          <a:p>
            <a:pPr eaLnBrk="1" hangingPunct="1"/>
            <a:r>
              <a:rPr lang="en-US" altLang="en-US" smtClean="0">
                <a:latin typeface="Arial" panose="020B0604020202020204" pitchFamily="34" charset="0"/>
              </a:rPr>
              <a:t>-”Knowledge is Power”</a:t>
            </a:r>
          </a:p>
          <a:p>
            <a:pPr eaLnBrk="1" hangingPunct="1"/>
            <a:endParaRPr lang="en-US" altLang="en-US" b="1" smtClean="0">
              <a:latin typeface="Arial" panose="020B0604020202020204" pitchFamily="34" charset="0"/>
            </a:endParaRPr>
          </a:p>
          <a:p>
            <a:pPr eaLnBrk="1" hangingPunct="1"/>
            <a:r>
              <a:rPr lang="en-US" altLang="en-US" b="1" smtClean="0">
                <a:latin typeface="Arial" panose="020B0604020202020204" pitchFamily="34" charset="0"/>
              </a:rPr>
              <a:t>John Locke</a:t>
            </a:r>
          </a:p>
          <a:p>
            <a:pPr eaLnBrk="1" hangingPunct="1"/>
            <a:r>
              <a:rPr lang="en-US" altLang="en-US" smtClean="0">
                <a:latin typeface="Arial" panose="020B0604020202020204" pitchFamily="34" charset="0"/>
              </a:rPr>
              <a:t>-Mind is a “tabula rasa”</a:t>
            </a:r>
          </a:p>
          <a:p>
            <a:pPr eaLnBrk="1" hangingPunct="1"/>
            <a:r>
              <a:rPr lang="en-US" altLang="en-US" smtClean="0">
                <a:latin typeface="Arial" panose="020B0604020202020204" pitchFamily="34" charset="0"/>
              </a:rPr>
              <a:t>-empiricism begins</a:t>
            </a:r>
          </a:p>
          <a:p>
            <a:pPr eaLnBrk="1" hangingPunct="1"/>
            <a:endParaRPr lang="en-US" altLang="en-US" smtClean="0">
              <a:latin typeface="Arial" panose="020B0604020202020204" pitchFamily="34" charset="0"/>
            </a:endParaRPr>
          </a:p>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38587587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eaLnBrk="1" hangingPunct="1"/>
            <a:fld id="{49377BA2-170D-48F8-A949-6F15D818F8B7}" type="slidenum">
              <a:rPr lang="en-US" altLang="en-US">
                <a:latin typeface="Arial" panose="020B0604020202020204" pitchFamily="34" charset="0"/>
              </a:rPr>
              <a:pPr eaLnBrk="1" hangingPunct="1"/>
              <a:t>21</a:t>
            </a:fld>
            <a:endParaRPr lang="en-US" altLang="en-US">
              <a:latin typeface="Arial" panose="020B0604020202020204" pitchFamily="34" charset="0"/>
            </a:endParaRPr>
          </a:p>
        </p:txBody>
      </p:sp>
      <p:sp>
        <p:nvSpPr>
          <p:cNvPr id="65539" name="Rectangle 2"/>
          <p:cNvSpPr>
            <a:spLocks noGrp="1" noRot="1" noChangeAspect="1" noChangeArrowheads="1" noTextEdit="1"/>
          </p:cNvSpPr>
          <p:nvPr>
            <p:ph type="sldImg"/>
          </p:nvPr>
        </p:nvSpPr>
        <p:spPr>
          <a:ln/>
        </p:spPr>
      </p:sp>
      <p:sp>
        <p:nvSpPr>
          <p:cNvPr id="65540" name="Notes Placeholder 4"/>
          <p:cNvSpPr>
            <a:spLocks noGrp="1"/>
          </p:cNvSpPr>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spcBef>
                <a:spcPct val="30000"/>
              </a:spcBef>
            </a:pPr>
            <a:endParaRPr lang="en-US" altLang="en-US" sz="1200">
              <a:latin typeface="Arial" panose="020B0604020202020204" pitchFamily="34" charset="0"/>
            </a:endParaRPr>
          </a:p>
        </p:txBody>
      </p:sp>
      <p:sp>
        <p:nvSpPr>
          <p:cNvPr id="65541" name="Notes Placeholder 4"/>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smtClean="0">
                <a:latin typeface="Arial" panose="020B0604020202020204" pitchFamily="34" charset="0"/>
              </a:rPr>
              <a:t>Evolutionary School</a:t>
            </a:r>
            <a:r>
              <a:rPr lang="en-US" altLang="en-US" smtClean="0">
                <a:latin typeface="Arial" panose="020B0604020202020204" pitchFamily="34" charset="0"/>
              </a:rPr>
              <a:t>: People from this school think all behavior is simply a process of </a:t>
            </a:r>
            <a:r>
              <a:rPr lang="en-US" altLang="en-US" b="1" smtClean="0">
                <a:latin typeface="Arial" panose="020B0604020202020204" pitchFamily="34" charset="0"/>
              </a:rPr>
              <a:t>natural selection</a:t>
            </a:r>
            <a:r>
              <a:rPr lang="en-US" altLang="en-US" smtClean="0">
                <a:latin typeface="Arial" panose="020B0604020202020204" pitchFamily="34" charset="0"/>
              </a:rPr>
              <a:t>.  Way back in the caveman days, Stewie's great great great great great great great great great great great great grandfather also wanted to kill his mother.  For some reason this trait helped Stewie's ancestors to survive and they passed this trait all the way down to Stewie.  Think for a second, are you afraid of snakes?  Most of you are.  Some of our ancestors were and some were not.  Those that were not afraid of snakes, saw the pretty snake, went up to pet them and died.  Those that had a natural fear of snakes, stayed away from them, lived to have sex, then generations later, you were born. </a:t>
            </a:r>
          </a:p>
          <a:p>
            <a:endParaRPr lang="en-US" altLang="en-US" smtClean="0">
              <a:latin typeface="Arial" panose="020B0604020202020204" pitchFamily="34" charset="0"/>
            </a:endParaRPr>
          </a:p>
        </p:txBody>
      </p:sp>
    </p:spTree>
    <p:extLst>
      <p:ext uri="{BB962C8B-B14F-4D97-AF65-F5344CB8AC3E}">
        <p14:creationId xmlns:p14="http://schemas.microsoft.com/office/powerpoint/2010/main" val="20328789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eaLnBrk="1" hangingPunct="1"/>
            <a:fld id="{4ACAA5A6-64C3-4889-8405-BE167C5694E2}" type="slidenum">
              <a:rPr lang="en-US" altLang="en-US">
                <a:latin typeface="Arial" panose="020B0604020202020204" pitchFamily="34" charset="0"/>
              </a:rPr>
              <a:pPr eaLnBrk="1" hangingPunct="1"/>
              <a:t>22</a:t>
            </a:fld>
            <a:endParaRPr lang="en-US" altLang="en-US">
              <a:latin typeface="Arial" panose="020B0604020202020204" pitchFamily="34" charset="0"/>
            </a:endParaRPr>
          </a:p>
        </p:txBody>
      </p:sp>
      <p:sp>
        <p:nvSpPr>
          <p:cNvPr id="73731" name="Rectangle 2"/>
          <p:cNvSpPr>
            <a:spLocks noGrp="1" noRot="1" noChangeAspect="1" noChangeArrowheads="1" noTextEdit="1"/>
          </p:cNvSpPr>
          <p:nvPr>
            <p:ph type="sldImg"/>
          </p:nvPr>
        </p:nvSpPr>
        <p:spPr>
          <a:ln/>
        </p:spPr>
      </p:sp>
      <p:sp>
        <p:nvSpPr>
          <p:cNvPr id="73732" name="Notes Placeholder 4"/>
          <p:cNvSpPr>
            <a:spLocks noGrp="1"/>
          </p:cNvSpPr>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spcBef>
                <a:spcPct val="30000"/>
              </a:spcBef>
            </a:pPr>
            <a:endParaRPr lang="en-US" altLang="en-US" sz="1200">
              <a:latin typeface="Arial" panose="020B0604020202020204" pitchFamily="34" charset="0"/>
            </a:endParaRPr>
          </a:p>
        </p:txBody>
      </p:sp>
      <p:sp>
        <p:nvSpPr>
          <p:cNvPr id="73733" name="Notes Placeholder 4"/>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Arial" panose="020B0604020202020204" pitchFamily="34" charset="0"/>
              </a:rPr>
              <a:t>These perspectives needn’t contradict one another. Rather, they are complementary outlooks on the same biological state. It’s like explaining why grizzly bears hibernate. Is it because hibernation enhanced their ancestors’ survival and reproduction? Because their inner physiology drives them to do so? Because cold environments hinder food gathering during winter? Such perspectives are complementary, because “everything is related to everything else” Finally, if these schools don't make much sense to you, that's OK.  All long as you have the basic ideas that there are different ways of looking at the same issues in psychology, I promise you will be fine.</a:t>
            </a:r>
          </a:p>
          <a:p>
            <a:pPr eaLnBrk="1" hangingPunct="1"/>
            <a:endParaRPr lang="en-US" altLang="en-US" smtClean="0">
              <a:latin typeface="Arial" panose="020B0604020202020204" pitchFamily="34" charset="0"/>
            </a:endParaRPr>
          </a:p>
          <a:p>
            <a:pPr eaLnBrk="1" hangingPunct="1"/>
            <a:r>
              <a:rPr lang="en-US" altLang="en-US" smtClean="0">
                <a:latin typeface="Arial" panose="020B0604020202020204" pitchFamily="34" charset="0"/>
              </a:rPr>
              <a:t>Seriously, the course you are about to spend the next few months on, Advanced Placement Psychology, is a lot like my experiences at the Cici’s buffet.  We will be covering scores of different topics in Psychology (about one a week until the end of the semester) touching on every main area there is.  The good news is that if you despise a particular topic, the pain will not last long (like eating pizza with anchovies).  The bad news is that if you fancy (don't you just love that word) an area (like Canadian bacon and pineapple pizza), you will be forced to move on to the next hurdle in this sprint to the AP Exam.  That is the nature of AP Psychology which is modeled after the typical Introduction to Psychology class you would take at any college from Yale University to Omaha College.  Every psychology course after the introductory class is simply a more in depth look at a topic you briefly covered in the introductory course.  For example, we will spend two weeks learning about psychological disorders, but when you get your butts to college you have the option of taking a semester long class covering those same disorders in more depth.  If you actual were able to follow the last few sentences and understand the buffet analogy, this course will be a breeze. </a:t>
            </a:r>
          </a:p>
          <a:p>
            <a:endParaRPr lang="en-US" altLang="en-US" smtClean="0">
              <a:latin typeface="Arial" panose="020B0604020202020204" pitchFamily="34" charset="0"/>
            </a:endParaRPr>
          </a:p>
        </p:txBody>
      </p:sp>
    </p:spTree>
    <p:extLst>
      <p:ext uri="{BB962C8B-B14F-4D97-AF65-F5344CB8AC3E}">
        <p14:creationId xmlns:p14="http://schemas.microsoft.com/office/powerpoint/2010/main" val="33410175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eaLnBrk="1" hangingPunct="1"/>
            <a:fld id="{1C219772-31CC-4D65-AEF2-7CB154B62BAA}" type="slidenum">
              <a:rPr lang="en-US" altLang="en-US">
                <a:latin typeface="Arial" panose="020B0604020202020204" pitchFamily="34" charset="0"/>
              </a:rPr>
              <a:pPr eaLnBrk="1" hangingPunct="1"/>
              <a:t>4</a:t>
            </a:fld>
            <a:endParaRPr lang="en-US" altLang="en-US">
              <a:latin typeface="Arial" panose="020B0604020202020204" pitchFamily="34" charset="0"/>
            </a:endParaRPr>
          </a:p>
        </p:txBody>
      </p:sp>
      <p:sp>
        <p:nvSpPr>
          <p:cNvPr id="46083" name="Rectangle 2"/>
          <p:cNvSpPr>
            <a:spLocks noGrp="1" noRot="1" noChangeAspect="1" noChangeArrowheads="1" noTextEdit="1"/>
          </p:cNvSpPr>
          <p:nvPr>
            <p:ph type="sldImg"/>
          </p:nvPr>
        </p:nvSpPr>
        <p:spPr>
          <a:ln/>
        </p:spPr>
      </p:sp>
      <p:sp>
        <p:nvSpPr>
          <p:cNvPr id="46084" name="Notes Placeholder 4"/>
          <p:cNvSpPr>
            <a:spLocks noGrp="1"/>
          </p:cNvSpPr>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spcBef>
                <a:spcPct val="30000"/>
              </a:spcBef>
            </a:pPr>
            <a:endParaRPr lang="en-US" altLang="en-US" sz="1200">
              <a:latin typeface="Arial" panose="020B0604020202020204" pitchFamily="34" charset="0"/>
            </a:endParaRPr>
          </a:p>
        </p:txBody>
      </p:sp>
      <p:sp>
        <p:nvSpPr>
          <p:cNvPr id="46085" name="Notes Placeholder 4"/>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Each wave being a way of thinking about human thought and behavior that dominated the field for a certain period of time.</a:t>
            </a:r>
          </a:p>
          <a:p>
            <a:endParaRPr lang="en-US" altLang="en-US" smtClean="0">
              <a:latin typeface="Arial" panose="020B0604020202020204" pitchFamily="34" charset="0"/>
            </a:endParaRPr>
          </a:p>
        </p:txBody>
      </p:sp>
    </p:spTree>
    <p:extLst>
      <p:ext uri="{BB962C8B-B14F-4D97-AF65-F5344CB8AC3E}">
        <p14:creationId xmlns:p14="http://schemas.microsoft.com/office/powerpoint/2010/main" val="11313791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eaLnBrk="1" hangingPunct="1"/>
            <a:fld id="{73F4E35C-C828-4157-A252-D15DF55D4584}" type="slidenum">
              <a:rPr lang="en-US" altLang="en-US">
                <a:latin typeface="Arial" panose="020B0604020202020204" pitchFamily="34" charset="0"/>
              </a:rPr>
              <a:pPr eaLnBrk="1" hangingPunct="1"/>
              <a:t>5</a:t>
            </a:fld>
            <a:endParaRPr lang="en-US" altLang="en-US">
              <a:latin typeface="Arial" panose="020B0604020202020204" pitchFamily="34" charset="0"/>
            </a:endParaRPr>
          </a:p>
        </p:txBody>
      </p:sp>
      <p:sp>
        <p:nvSpPr>
          <p:cNvPr id="47107" name="Rectangle 2"/>
          <p:cNvSpPr>
            <a:spLocks noGrp="1" noRot="1" noChangeAspect="1" noChangeArrowheads="1" noTextEdit="1"/>
          </p:cNvSpPr>
          <p:nvPr>
            <p:ph type="sldImg"/>
          </p:nvPr>
        </p:nvSpPr>
        <p:spPr>
          <a:ln/>
        </p:spPr>
      </p:sp>
      <p:sp>
        <p:nvSpPr>
          <p:cNvPr id="47108" name="Notes Placeholder 4"/>
          <p:cNvSpPr>
            <a:spLocks noGrp="1"/>
          </p:cNvSpPr>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spcBef>
                <a:spcPct val="30000"/>
              </a:spcBef>
            </a:pPr>
            <a:endParaRPr lang="en-US" altLang="en-US" sz="1200">
              <a:latin typeface="Arial" panose="020B0604020202020204" pitchFamily="34" charset="0"/>
            </a:endParaRPr>
          </a:p>
        </p:txBody>
      </p:sp>
      <p:sp>
        <p:nvSpPr>
          <p:cNvPr id="47109" name="Notes Placeholder 4"/>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smtClean="0">
                <a:latin typeface="Arial" panose="020B0604020202020204" pitchFamily="34" charset="0"/>
              </a:rPr>
              <a:t>Strengths of Structuralism</a:t>
            </a:r>
            <a:br>
              <a:rPr lang="en-US" altLang="en-US" b="1" smtClean="0">
                <a:latin typeface="Arial" panose="020B0604020202020204" pitchFamily="34" charset="0"/>
              </a:rPr>
            </a:br>
            <a:endParaRPr lang="en-US" altLang="en-US" b="1" smtClean="0">
              <a:latin typeface="Arial" panose="020B0604020202020204" pitchFamily="34" charset="0"/>
            </a:endParaRPr>
          </a:p>
          <a:p>
            <a:pPr eaLnBrk="1" hangingPunct="1"/>
            <a:r>
              <a:rPr lang="en-US" altLang="en-US" smtClean="0">
                <a:latin typeface="Arial" panose="020B0604020202020204" pitchFamily="34" charset="0"/>
              </a:rPr>
              <a:t>Structuralism is important because it is the first major school of thought in psychology. </a:t>
            </a:r>
          </a:p>
          <a:p>
            <a:pPr eaLnBrk="1" hangingPunct="1"/>
            <a:r>
              <a:rPr lang="en-US" altLang="en-US" smtClean="0">
                <a:latin typeface="Arial" panose="020B0604020202020204" pitchFamily="34" charset="0"/>
              </a:rPr>
              <a:t>Structuralism also influenced experimental psychology.</a:t>
            </a:r>
          </a:p>
          <a:p>
            <a:pPr eaLnBrk="1" hangingPunct="1"/>
            <a:endParaRPr lang="en-US" altLang="en-US" b="1" smtClean="0">
              <a:latin typeface="Arial" panose="020B0604020202020204" pitchFamily="34" charset="0"/>
            </a:endParaRPr>
          </a:p>
          <a:p>
            <a:pPr eaLnBrk="1" hangingPunct="1"/>
            <a:endParaRPr lang="en-US" altLang="en-US" b="1" smtClean="0">
              <a:latin typeface="Arial" panose="020B0604020202020204" pitchFamily="34" charset="0"/>
            </a:endParaRPr>
          </a:p>
          <a:p>
            <a:pPr eaLnBrk="1" hangingPunct="1"/>
            <a:r>
              <a:rPr lang="en-US" altLang="en-US" b="1" smtClean="0">
                <a:latin typeface="Arial" panose="020B0604020202020204" pitchFamily="34" charset="0"/>
              </a:rPr>
              <a:t>Criticisms of Structuralism</a:t>
            </a:r>
            <a:r>
              <a:rPr lang="en-US" altLang="en-US" smtClean="0">
                <a:latin typeface="Arial" panose="020B0604020202020204" pitchFamily="34" charset="0"/>
              </a:rPr>
              <a:t/>
            </a:r>
            <a:br>
              <a:rPr lang="en-US" altLang="en-US" smtClean="0">
                <a:latin typeface="Arial" panose="020B0604020202020204" pitchFamily="34" charset="0"/>
              </a:rPr>
            </a:br>
            <a:endParaRPr lang="en-US" altLang="en-US" smtClean="0">
              <a:latin typeface="Arial" panose="020B0604020202020204" pitchFamily="34" charset="0"/>
            </a:endParaRPr>
          </a:p>
          <a:p>
            <a:pPr eaLnBrk="1" hangingPunct="1"/>
            <a:r>
              <a:rPr lang="en-US" altLang="en-US" smtClean="0">
                <a:latin typeface="Arial" panose="020B0604020202020204" pitchFamily="34" charset="0"/>
              </a:rPr>
              <a:t>By today’s scientific standards, the experimental methods used to study the structures of the mind were too subjective—the use of introspection led to a lack of reliability in results. </a:t>
            </a:r>
          </a:p>
          <a:p>
            <a:pPr eaLnBrk="1" hangingPunct="1"/>
            <a:r>
              <a:rPr lang="en-US" altLang="en-US" smtClean="0">
                <a:latin typeface="Arial" panose="020B0604020202020204" pitchFamily="34" charset="0"/>
              </a:rPr>
              <a:t>Other critics argue that structuralism was too concerned with internal behavior, which is not directly observable and cannot be accurately measured.</a:t>
            </a:r>
          </a:p>
          <a:p>
            <a:pPr eaLnBrk="1" hangingPunct="1"/>
            <a:endParaRPr lang="en-US" altLang="en-US" smtClean="0">
              <a:latin typeface="Arial" panose="020B0604020202020204" pitchFamily="34" charset="0"/>
            </a:endParaRPr>
          </a:p>
          <a:p>
            <a:endParaRPr lang="en-US" altLang="en-US" smtClean="0">
              <a:latin typeface="Arial" panose="020B0604020202020204" pitchFamily="34" charset="0"/>
            </a:endParaRPr>
          </a:p>
        </p:txBody>
      </p:sp>
    </p:spTree>
    <p:extLst>
      <p:ext uri="{BB962C8B-B14F-4D97-AF65-F5344CB8AC3E}">
        <p14:creationId xmlns:p14="http://schemas.microsoft.com/office/powerpoint/2010/main" val="21220715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eaLnBrk="1" hangingPunct="1"/>
            <a:fld id="{76E76EBB-9779-44BF-9CBF-4D6E09DAAC6E}" type="slidenum">
              <a:rPr lang="en-US" altLang="en-US">
                <a:latin typeface="Arial" panose="020B0604020202020204" pitchFamily="34" charset="0"/>
              </a:rPr>
              <a:pPr eaLnBrk="1" hangingPunct="1"/>
              <a:t>6</a:t>
            </a:fld>
            <a:endParaRPr lang="en-US" altLang="en-US">
              <a:latin typeface="Arial" panose="020B0604020202020204" pitchFamily="34" charset="0"/>
            </a:endParaRPr>
          </a:p>
        </p:txBody>
      </p:sp>
      <p:sp>
        <p:nvSpPr>
          <p:cNvPr id="48131" name="Rectangle 2"/>
          <p:cNvSpPr>
            <a:spLocks noGrp="1" noRot="1" noChangeAspect="1" noChangeArrowheads="1" noTextEdit="1"/>
          </p:cNvSpPr>
          <p:nvPr>
            <p:ph type="sldImg"/>
          </p:nvPr>
        </p:nvSpPr>
        <p:spPr>
          <a:ln/>
        </p:spPr>
      </p:sp>
      <p:sp>
        <p:nvSpPr>
          <p:cNvPr id="48132" name="Notes Placeholder 4"/>
          <p:cNvSpPr>
            <a:spLocks noGrp="1"/>
          </p:cNvSpPr>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spcBef>
                <a:spcPct val="30000"/>
              </a:spcBef>
            </a:pPr>
            <a:endParaRPr lang="en-US" altLang="en-US" sz="1200">
              <a:latin typeface="Arial" panose="020B0604020202020204" pitchFamily="34" charset="0"/>
            </a:endParaRPr>
          </a:p>
        </p:txBody>
      </p:sp>
      <p:sp>
        <p:nvSpPr>
          <p:cNvPr id="48133" name="Notes Placeholder 4"/>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Functionalism used a lot of Darwin’s evolutionary ideas.</a:t>
            </a:r>
          </a:p>
          <a:p>
            <a:endParaRPr lang="en-US" altLang="en-US" smtClean="0">
              <a:latin typeface="Arial" panose="020B0604020202020204" pitchFamily="34" charset="0"/>
            </a:endParaRPr>
          </a:p>
        </p:txBody>
      </p:sp>
    </p:spTree>
    <p:extLst>
      <p:ext uri="{BB962C8B-B14F-4D97-AF65-F5344CB8AC3E}">
        <p14:creationId xmlns:p14="http://schemas.microsoft.com/office/powerpoint/2010/main" val="1324633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 name="Slide Number Placeholder 3"/>
          <p:cNvSpPr>
            <a:spLocks noGrp="1"/>
          </p:cNvSpPr>
          <p:nvPr>
            <p:ph type="sldNum" sz="quarter" idx="5"/>
          </p:nvPr>
        </p:nvSpPr>
        <p:spPr/>
        <p:txBody>
          <a:bodyP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eaLnBrk="1" hangingPunct="1"/>
            <a:fld id="{44923C6D-D30D-4011-B56E-C0420D1D05AE}" type="slidenum">
              <a:rPr lang="en-US" altLang="en-US">
                <a:latin typeface="Arial" panose="020B0604020202020204" pitchFamily="34" charset="0"/>
              </a:rPr>
              <a:pPr eaLnBrk="1" hangingPunct="1"/>
              <a:t>7</a:t>
            </a:fld>
            <a:endParaRPr lang="en-US" altLang="en-US">
              <a:latin typeface="Arial" panose="020B0604020202020204" pitchFamily="34" charset="0"/>
            </a:endParaRPr>
          </a:p>
        </p:txBody>
      </p:sp>
      <p:sp>
        <p:nvSpPr>
          <p:cNvPr id="5" name="Notes Placeholder 4"/>
          <p:cNvSpPr>
            <a:spLocks noGrp="1"/>
          </p:cNvSpPr>
          <p:nvPr>
            <p:ph type="body" idx="1"/>
          </p:nvPr>
        </p:nvSpPr>
        <p:spPr/>
        <p:txBody>
          <a:bodyPr>
            <a:normAutofit/>
          </a:bodyPr>
          <a:lstStyle/>
          <a:p>
            <a:pPr>
              <a:defRPr/>
            </a:pPr>
            <a:endParaRPr lang="en-US" dirty="0"/>
          </a:p>
        </p:txBody>
      </p:sp>
    </p:spTree>
    <p:extLst>
      <p:ext uri="{BB962C8B-B14F-4D97-AF65-F5344CB8AC3E}">
        <p14:creationId xmlns:p14="http://schemas.microsoft.com/office/powerpoint/2010/main" val="29487764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4" name="Slide Number Placeholder 3"/>
          <p:cNvSpPr>
            <a:spLocks noGrp="1"/>
          </p:cNvSpPr>
          <p:nvPr>
            <p:ph type="sldNum" sz="quarter" idx="5"/>
          </p:nvPr>
        </p:nvSpPr>
        <p:spPr/>
        <p:txBody>
          <a:bodyP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eaLnBrk="1" hangingPunct="1"/>
            <a:fld id="{C2AE06C9-DA3A-4C77-A381-BF09A7F1A669}" type="slidenum">
              <a:rPr lang="en-US" altLang="en-US">
                <a:latin typeface="Arial" panose="020B0604020202020204" pitchFamily="34" charset="0"/>
              </a:rPr>
              <a:pPr eaLnBrk="1" hangingPunct="1"/>
              <a:t>8</a:t>
            </a:fld>
            <a:endParaRPr lang="en-US" altLang="en-US">
              <a:latin typeface="Arial" panose="020B0604020202020204" pitchFamily="34" charset="0"/>
            </a:endParaRPr>
          </a:p>
        </p:txBody>
      </p:sp>
    </p:spTree>
    <p:extLst>
      <p:ext uri="{BB962C8B-B14F-4D97-AF65-F5344CB8AC3E}">
        <p14:creationId xmlns:p14="http://schemas.microsoft.com/office/powerpoint/2010/main" val="28883719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eaLnBrk="1" hangingPunct="1"/>
            <a:fld id="{E83ADDC2-3295-410F-AC95-071955FC6564}" type="slidenum">
              <a:rPr lang="en-US" altLang="en-US">
                <a:latin typeface="Arial" panose="020B0604020202020204" pitchFamily="34" charset="0"/>
              </a:rPr>
              <a:pPr eaLnBrk="1" hangingPunct="1"/>
              <a:t>9</a:t>
            </a:fld>
            <a:endParaRPr lang="en-US" altLang="en-US">
              <a:latin typeface="Arial" panose="020B0604020202020204" pitchFamily="34" charset="0"/>
            </a:endParaRPr>
          </a:p>
        </p:txBody>
      </p:sp>
      <p:sp>
        <p:nvSpPr>
          <p:cNvPr id="52227" name="Rectangle 2"/>
          <p:cNvSpPr>
            <a:spLocks noGrp="1" noRot="1" noChangeAspect="1" noChangeArrowheads="1" noTextEdit="1"/>
          </p:cNvSpPr>
          <p:nvPr>
            <p:ph type="sldImg"/>
          </p:nvPr>
        </p:nvSpPr>
        <p:spPr>
          <a:ln/>
        </p:spPr>
      </p:sp>
      <p:sp>
        <p:nvSpPr>
          <p:cNvPr id="52228" name="Notes Placeholder 4"/>
          <p:cNvSpPr>
            <a:spLocks noGrp="1"/>
          </p:cNvSpPr>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spcBef>
                <a:spcPct val="30000"/>
              </a:spcBef>
            </a:pPr>
            <a:endParaRPr lang="en-US" altLang="en-US" sz="1200">
              <a:latin typeface="Arial" panose="020B0604020202020204" pitchFamily="34" charset="0"/>
            </a:endParaRPr>
          </a:p>
        </p:txBody>
      </p:sp>
      <p:sp>
        <p:nvSpPr>
          <p:cNvPr id="5" name="Notes Placeholder 4"/>
          <p:cNvSpPr>
            <a:spLocks noGrp="1"/>
          </p:cNvSpPr>
          <p:nvPr>
            <p:ph type="body" idx="1"/>
          </p:nvPr>
        </p:nvSpPr>
        <p:spPr/>
        <p:txBody>
          <a:bodyPr>
            <a:normAutofit fontScale="77500" lnSpcReduction="20000"/>
          </a:bodyPr>
          <a:lstStyle/>
          <a:p>
            <a:pPr eaLnBrk="1" hangingPunct="1">
              <a:defRPr/>
            </a:pPr>
            <a:r>
              <a:rPr lang="en-US" b="1" dirty="0" smtClean="0"/>
              <a:t>Dream analysis</a:t>
            </a:r>
          </a:p>
          <a:p>
            <a:pPr eaLnBrk="1" hangingPunct="1">
              <a:defRPr/>
            </a:pPr>
            <a:r>
              <a:rPr lang="en-US" dirty="0" smtClean="0"/>
              <a:t>According to Freud, we learn through fairy tales, myths, jokes, folklore, poems and linguistic usage. These same symbols are used in our dreams. The patient recalls their dreams that can often be recurring and traumatic. These are 'the royal road to the unconscious' and with interpretation can indicate areas of trouble that need to be investigated by the patient and therapist. There is a need for interpretation as each symbol is heavily disguised. Although Freud did not explore the cross-cultural differences in the significance of dreams, modern practitioners of this method accept the need for flexibility in interpretation.</a:t>
            </a:r>
          </a:p>
          <a:p>
            <a:pPr eaLnBrk="1" hangingPunct="1">
              <a:defRPr/>
            </a:pPr>
            <a:endParaRPr lang="en-US" dirty="0" smtClean="0"/>
          </a:p>
          <a:p>
            <a:pPr eaLnBrk="1" hangingPunct="1">
              <a:defRPr/>
            </a:pPr>
            <a:r>
              <a:rPr lang="en-US" b="1" dirty="0" smtClean="0"/>
              <a:t>Word Association</a:t>
            </a:r>
          </a:p>
          <a:p>
            <a:pPr eaLnBrk="1" hangingPunct="1">
              <a:defRPr/>
            </a:pPr>
            <a:r>
              <a:rPr lang="en-US" dirty="0" smtClean="0"/>
              <a:t>The patient is invited to say the first word that enters their mind when the therapist gives a stimulus word. This enables unconscious thoughts to enter the conscious ready for investigation later on in the therapy.</a:t>
            </a:r>
          </a:p>
          <a:p>
            <a:pPr eaLnBrk="1" hangingPunct="1">
              <a:defRPr/>
            </a:pPr>
            <a:endParaRPr lang="en-US" dirty="0" smtClean="0"/>
          </a:p>
          <a:p>
            <a:pPr eaLnBrk="1" hangingPunct="1">
              <a:defRPr/>
            </a:pPr>
            <a:r>
              <a:rPr lang="en-US" b="1" dirty="0" smtClean="0"/>
              <a:t>Free Association</a:t>
            </a:r>
          </a:p>
          <a:p>
            <a:pPr eaLnBrk="1" hangingPunct="1">
              <a:defRPr/>
            </a:pPr>
            <a:r>
              <a:rPr lang="en-US" dirty="0" smtClean="0"/>
              <a:t>The patient is invited to talk freely about any topic and subject that they feel comfortable with. The therapist prompts when necessary whilst listening carefully. Over a long period of time the patient will uncover some of the important traumas within their unconscious, therefore making them conscious and accessible for interpretation.</a:t>
            </a:r>
            <a:endParaRPr lang="en-US" b="1" dirty="0" smtClean="0"/>
          </a:p>
          <a:p>
            <a:pPr eaLnBrk="1" hangingPunct="1">
              <a:defRPr/>
            </a:pPr>
            <a:r>
              <a:rPr lang="en-US" b="1" dirty="0" smtClean="0"/>
              <a:t>Hypnosis</a:t>
            </a:r>
          </a:p>
          <a:p>
            <a:pPr eaLnBrk="1" hangingPunct="1">
              <a:defRPr/>
            </a:pPr>
            <a:r>
              <a:rPr lang="en-US" dirty="0" smtClean="0"/>
              <a:t>The patient is placed into a trance. The therapist then investigates the patient's unconscious while it is uncovered in this state. This brings unconscious thoughts and desires out of the unconscious ready for investigation as the patient wakes from their trancelike state.</a:t>
            </a:r>
          </a:p>
          <a:p>
            <a:pPr eaLnBrk="1" hangingPunct="1">
              <a:defRPr/>
            </a:pPr>
            <a:endParaRPr lang="en-US" dirty="0" smtClean="0"/>
          </a:p>
          <a:p>
            <a:pPr eaLnBrk="1" hangingPunct="1">
              <a:defRPr/>
            </a:pPr>
            <a:r>
              <a:rPr lang="en-US" b="1" dirty="0" smtClean="0"/>
              <a:t>Projective tests</a:t>
            </a:r>
          </a:p>
          <a:p>
            <a:pPr eaLnBrk="1" hangingPunct="1">
              <a:defRPr/>
            </a:pPr>
            <a:r>
              <a:rPr lang="en-US" dirty="0" smtClean="0"/>
              <a:t>Here the patient is shown a series of images that are usually abstract, for example ink blots. They are then invited to explain what they see or create a story based on the images. Freud believed that this allows the patient's unconscious to become conscious, unlocking inner thoughts and desires allowing further investigation through further therapy. Hermann Rorschach developed the infamous Rorschach blot test in 1921 and although there are arguments over whether he intended it to be used for projective psychoanalysis, it remains in use today. The ten specially-designed ink blot images used in the Rorschach test are still kept secret to non-practitioners and information about the interpretation methods of this test procedure is also rarely disseminated. Practitioners believe that this could interfere with the clinical and scientific use of the Rorschach test. The random inkblot generator below is an interesting way to explore the use of projective tests, but is not a Rorschach example.</a:t>
            </a:r>
          </a:p>
          <a:p>
            <a:pPr eaLnBrk="1" hangingPunct="1">
              <a:defRPr/>
            </a:pPr>
            <a:endParaRPr lang="en-US" dirty="0" smtClean="0"/>
          </a:p>
          <a:p>
            <a:pPr eaLnBrk="1" hangingPunct="1">
              <a:defRPr/>
            </a:pPr>
            <a:endParaRPr lang="en-US" dirty="0" smtClean="0"/>
          </a:p>
          <a:p>
            <a:pPr eaLnBrk="1" hangingPunct="1">
              <a:defRPr/>
            </a:pPr>
            <a:endParaRPr lang="en-US" dirty="0" smtClean="0"/>
          </a:p>
          <a:p>
            <a:pPr>
              <a:defRPr/>
            </a:pPr>
            <a:endParaRPr lang="en-US" dirty="0"/>
          </a:p>
        </p:txBody>
      </p:sp>
    </p:spTree>
    <p:extLst>
      <p:ext uri="{BB962C8B-B14F-4D97-AF65-F5344CB8AC3E}">
        <p14:creationId xmlns:p14="http://schemas.microsoft.com/office/powerpoint/2010/main" val="18152691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eaLnBrk="1" hangingPunct="1"/>
            <a:fld id="{B871C776-E007-4F27-A290-85EFB8C4FDC0}" type="slidenum">
              <a:rPr lang="en-US" altLang="en-US">
                <a:latin typeface="Arial" panose="020B0604020202020204" pitchFamily="34" charset="0"/>
              </a:rPr>
              <a:pPr eaLnBrk="1" hangingPunct="1"/>
              <a:t>10</a:t>
            </a:fld>
            <a:endParaRPr lang="en-US" altLang="en-US">
              <a:latin typeface="Arial" panose="020B0604020202020204" pitchFamily="34" charset="0"/>
            </a:endParaRPr>
          </a:p>
        </p:txBody>
      </p:sp>
      <p:sp>
        <p:nvSpPr>
          <p:cNvPr id="53251" name="Rectangle 2"/>
          <p:cNvSpPr>
            <a:spLocks noGrp="1" noRot="1" noChangeAspect="1" noChangeArrowheads="1" noTextEdit="1"/>
          </p:cNvSpPr>
          <p:nvPr>
            <p:ph type="sldImg"/>
          </p:nvPr>
        </p:nvSpPr>
        <p:spPr>
          <a:ln/>
        </p:spPr>
      </p:sp>
      <p:sp>
        <p:nvSpPr>
          <p:cNvPr id="53252" name="Notes Placeholder 4"/>
          <p:cNvSpPr>
            <a:spLocks noGrp="1"/>
          </p:cNvSpPr>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spcBef>
                <a:spcPct val="30000"/>
              </a:spcBef>
            </a:pPr>
            <a:endParaRPr lang="en-US" altLang="en-US" sz="1200">
              <a:latin typeface="Arial" panose="020B0604020202020204" pitchFamily="34" charset="0"/>
            </a:endParaRPr>
          </a:p>
        </p:txBody>
      </p:sp>
      <p:sp>
        <p:nvSpPr>
          <p:cNvPr id="53253" name="Notes Placeholder 4"/>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Freud influenced many surrealist artists, such as Salvador Dali (time painting).</a:t>
            </a:r>
          </a:p>
          <a:p>
            <a:endParaRPr lang="en-US" altLang="en-US" smtClean="0">
              <a:latin typeface="Arial" panose="020B0604020202020204" pitchFamily="34" charset="0"/>
            </a:endParaRPr>
          </a:p>
        </p:txBody>
      </p:sp>
    </p:spTree>
    <p:extLst>
      <p:ext uri="{BB962C8B-B14F-4D97-AF65-F5344CB8AC3E}">
        <p14:creationId xmlns:p14="http://schemas.microsoft.com/office/powerpoint/2010/main" val="39122474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95B3E30-D35A-4D5C-A7C7-8376B4656C0B}" type="datetimeFigureOut">
              <a:rPr lang="en-US" smtClean="0"/>
              <a:t>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6E9E39-4807-4EC9-AA3F-6D35BCCE37CB}" type="slidenum">
              <a:rPr lang="en-US" smtClean="0"/>
              <a:t>‹#›</a:t>
            </a:fld>
            <a:endParaRPr lang="en-US"/>
          </a:p>
        </p:txBody>
      </p:sp>
    </p:spTree>
    <p:extLst>
      <p:ext uri="{BB962C8B-B14F-4D97-AF65-F5344CB8AC3E}">
        <p14:creationId xmlns:p14="http://schemas.microsoft.com/office/powerpoint/2010/main" val="19159358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95B3E30-D35A-4D5C-A7C7-8376B4656C0B}" type="datetimeFigureOut">
              <a:rPr lang="en-US" smtClean="0"/>
              <a:t>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6E9E39-4807-4EC9-AA3F-6D35BCCE37CB}" type="slidenum">
              <a:rPr lang="en-US" smtClean="0"/>
              <a:t>‹#›</a:t>
            </a:fld>
            <a:endParaRPr lang="en-US"/>
          </a:p>
        </p:txBody>
      </p:sp>
    </p:spTree>
    <p:extLst>
      <p:ext uri="{BB962C8B-B14F-4D97-AF65-F5344CB8AC3E}">
        <p14:creationId xmlns:p14="http://schemas.microsoft.com/office/powerpoint/2010/main" val="6186891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95B3E30-D35A-4D5C-A7C7-8376B4656C0B}" type="datetimeFigureOut">
              <a:rPr lang="en-US" smtClean="0"/>
              <a:t>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6E9E39-4807-4EC9-AA3F-6D35BCCE37CB}" type="slidenum">
              <a:rPr lang="en-US" smtClean="0"/>
              <a:t>‹#›</a:t>
            </a:fld>
            <a:endParaRPr lang="en-US"/>
          </a:p>
        </p:txBody>
      </p:sp>
    </p:spTree>
    <p:extLst>
      <p:ext uri="{BB962C8B-B14F-4D97-AF65-F5344CB8AC3E}">
        <p14:creationId xmlns:p14="http://schemas.microsoft.com/office/powerpoint/2010/main" val="1628683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95B3E30-D35A-4D5C-A7C7-8376B4656C0B}" type="datetimeFigureOut">
              <a:rPr lang="en-US" smtClean="0"/>
              <a:t>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6E9E39-4807-4EC9-AA3F-6D35BCCE37CB}" type="slidenum">
              <a:rPr lang="en-US" smtClean="0"/>
              <a:t>‹#›</a:t>
            </a:fld>
            <a:endParaRPr lang="en-US"/>
          </a:p>
        </p:txBody>
      </p:sp>
    </p:spTree>
    <p:extLst>
      <p:ext uri="{BB962C8B-B14F-4D97-AF65-F5344CB8AC3E}">
        <p14:creationId xmlns:p14="http://schemas.microsoft.com/office/powerpoint/2010/main" val="14843257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95B3E30-D35A-4D5C-A7C7-8376B4656C0B}" type="datetimeFigureOut">
              <a:rPr lang="en-US" smtClean="0"/>
              <a:t>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6E9E39-4807-4EC9-AA3F-6D35BCCE37CB}" type="slidenum">
              <a:rPr lang="en-US" smtClean="0"/>
              <a:t>‹#›</a:t>
            </a:fld>
            <a:endParaRPr lang="en-US"/>
          </a:p>
        </p:txBody>
      </p:sp>
    </p:spTree>
    <p:extLst>
      <p:ext uri="{BB962C8B-B14F-4D97-AF65-F5344CB8AC3E}">
        <p14:creationId xmlns:p14="http://schemas.microsoft.com/office/powerpoint/2010/main" val="682732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95B3E30-D35A-4D5C-A7C7-8376B4656C0B}" type="datetimeFigureOut">
              <a:rPr lang="en-US" smtClean="0"/>
              <a:t>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6E9E39-4807-4EC9-AA3F-6D35BCCE37CB}" type="slidenum">
              <a:rPr lang="en-US" smtClean="0"/>
              <a:t>‹#›</a:t>
            </a:fld>
            <a:endParaRPr lang="en-US"/>
          </a:p>
        </p:txBody>
      </p:sp>
    </p:spTree>
    <p:extLst>
      <p:ext uri="{BB962C8B-B14F-4D97-AF65-F5344CB8AC3E}">
        <p14:creationId xmlns:p14="http://schemas.microsoft.com/office/powerpoint/2010/main" val="39067380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95B3E30-D35A-4D5C-A7C7-8376B4656C0B}" type="datetimeFigureOut">
              <a:rPr lang="en-US" smtClean="0"/>
              <a:t>1/7/2016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16E9E39-4807-4EC9-AA3F-6D35BCCE37CB}" type="slidenum">
              <a:rPr lang="en-US" smtClean="0"/>
              <a:t>‹#›</a:t>
            </a:fld>
            <a:endParaRPr lang="en-US"/>
          </a:p>
        </p:txBody>
      </p:sp>
    </p:spTree>
    <p:extLst>
      <p:ext uri="{BB962C8B-B14F-4D97-AF65-F5344CB8AC3E}">
        <p14:creationId xmlns:p14="http://schemas.microsoft.com/office/powerpoint/2010/main" val="3526619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95B3E30-D35A-4D5C-A7C7-8376B4656C0B}" type="datetimeFigureOut">
              <a:rPr lang="en-US" smtClean="0"/>
              <a:t>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16E9E39-4807-4EC9-AA3F-6D35BCCE37CB}" type="slidenum">
              <a:rPr lang="en-US" smtClean="0"/>
              <a:t>‹#›</a:t>
            </a:fld>
            <a:endParaRPr lang="en-US"/>
          </a:p>
        </p:txBody>
      </p:sp>
    </p:spTree>
    <p:extLst>
      <p:ext uri="{BB962C8B-B14F-4D97-AF65-F5344CB8AC3E}">
        <p14:creationId xmlns:p14="http://schemas.microsoft.com/office/powerpoint/2010/main" val="3274887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5B3E30-D35A-4D5C-A7C7-8376B4656C0B}" type="datetimeFigureOut">
              <a:rPr lang="en-US" smtClean="0"/>
              <a:t>1/7/2016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16E9E39-4807-4EC9-AA3F-6D35BCCE37CB}" type="slidenum">
              <a:rPr lang="en-US" smtClean="0"/>
              <a:t>‹#›</a:t>
            </a:fld>
            <a:endParaRPr lang="en-US"/>
          </a:p>
        </p:txBody>
      </p:sp>
    </p:spTree>
    <p:extLst>
      <p:ext uri="{BB962C8B-B14F-4D97-AF65-F5344CB8AC3E}">
        <p14:creationId xmlns:p14="http://schemas.microsoft.com/office/powerpoint/2010/main" val="9230720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5B3E30-D35A-4D5C-A7C7-8376B4656C0B}" type="datetimeFigureOut">
              <a:rPr lang="en-US" smtClean="0"/>
              <a:t>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6E9E39-4807-4EC9-AA3F-6D35BCCE37CB}" type="slidenum">
              <a:rPr lang="en-US" smtClean="0"/>
              <a:t>‹#›</a:t>
            </a:fld>
            <a:endParaRPr lang="en-US"/>
          </a:p>
        </p:txBody>
      </p:sp>
    </p:spTree>
    <p:extLst>
      <p:ext uri="{BB962C8B-B14F-4D97-AF65-F5344CB8AC3E}">
        <p14:creationId xmlns:p14="http://schemas.microsoft.com/office/powerpoint/2010/main" val="8860027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5B3E30-D35A-4D5C-A7C7-8376B4656C0B}" type="datetimeFigureOut">
              <a:rPr lang="en-US" smtClean="0"/>
              <a:t>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6E9E39-4807-4EC9-AA3F-6D35BCCE37CB}" type="slidenum">
              <a:rPr lang="en-US" smtClean="0"/>
              <a:t>‹#›</a:t>
            </a:fld>
            <a:endParaRPr lang="en-US"/>
          </a:p>
        </p:txBody>
      </p:sp>
    </p:spTree>
    <p:extLst>
      <p:ext uri="{BB962C8B-B14F-4D97-AF65-F5344CB8AC3E}">
        <p14:creationId xmlns:p14="http://schemas.microsoft.com/office/powerpoint/2010/main" val="2645322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5B3E30-D35A-4D5C-A7C7-8376B4656C0B}" type="datetimeFigureOut">
              <a:rPr lang="en-US" smtClean="0"/>
              <a:t>1/7/2016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6E9E39-4807-4EC9-AA3F-6D35BCCE37CB}" type="slidenum">
              <a:rPr lang="en-US" smtClean="0"/>
              <a:t>‹#›</a:t>
            </a:fld>
            <a:endParaRPr lang="en-US"/>
          </a:p>
        </p:txBody>
      </p:sp>
    </p:spTree>
    <p:extLst>
      <p:ext uri="{BB962C8B-B14F-4D97-AF65-F5344CB8AC3E}">
        <p14:creationId xmlns:p14="http://schemas.microsoft.com/office/powerpoint/2010/main" val="4639808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notesSlide" Target="../notesSlides/notesSlide9.xml"/><Relationship Id="rId7" Type="http://schemas.openxmlformats.org/officeDocument/2006/relationships/image" Target="../media/image21.jpe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0.jpeg"/><Relationship Id="rId5" Type="http://schemas.openxmlformats.org/officeDocument/2006/relationships/image" Target="../media/image19.jpeg"/><Relationship Id="rId10" Type="http://schemas.openxmlformats.org/officeDocument/2006/relationships/image" Target="../media/image22.jpeg"/><Relationship Id="rId4" Type="http://schemas.openxmlformats.org/officeDocument/2006/relationships/image" Target="../media/image18.jpeg"/><Relationship Id="rId9"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8" Type="http://schemas.openxmlformats.org/officeDocument/2006/relationships/image" Target="../media/image30.gif"/><Relationship Id="rId3" Type="http://schemas.openxmlformats.org/officeDocument/2006/relationships/image" Target="../media/image25.jpeg"/><Relationship Id="rId7" Type="http://schemas.openxmlformats.org/officeDocument/2006/relationships/image" Target="../media/image29.gif"/><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8.gif"/><Relationship Id="rId5" Type="http://schemas.openxmlformats.org/officeDocument/2006/relationships/image" Target="../media/image27.gif"/><Relationship Id="rId4" Type="http://schemas.openxmlformats.org/officeDocument/2006/relationships/image" Target="../media/image26.gif"/></Relationships>
</file>

<file path=ppt/slides/_rels/slide1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2.gif"/></Relationships>
</file>

<file path=ppt/slides/_rels/slide14.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36.gif"/><Relationship Id="rId4" Type="http://schemas.openxmlformats.org/officeDocument/2006/relationships/image" Target="../media/image35.gif"/></Relationships>
</file>

<file path=ppt/slides/_rels/slide16.xml.rels><?xml version="1.0" encoding="UTF-8" standalone="yes"?>
<Relationships xmlns="http://schemas.openxmlformats.org/package/2006/relationships"><Relationship Id="rId3" Type="http://schemas.openxmlformats.org/officeDocument/2006/relationships/image" Target="../media/image37.gif"/><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17.xml.rels><?xml version="1.0" encoding="UTF-8" standalone="yes"?>
<Relationships xmlns="http://schemas.openxmlformats.org/package/2006/relationships"><Relationship Id="rId3" Type="http://schemas.openxmlformats.org/officeDocument/2006/relationships/image" Target="../media/image39.gif"/><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42.gif"/><Relationship Id="rId5" Type="http://schemas.openxmlformats.org/officeDocument/2006/relationships/image" Target="../media/image41.gif"/><Relationship Id="rId4" Type="http://schemas.openxmlformats.org/officeDocument/2006/relationships/image" Target="../media/image40.gif"/></Relationships>
</file>

<file path=ppt/slides/_rels/slide1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4.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gif"/><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45.gi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22.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gi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hyperlink" Target="http://en.wikipedia.org/wiki/Image:Wm_james.jpg"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Introduction to the Perspectives of Psychology</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0193931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pPr eaLnBrk="1" hangingPunct="1">
              <a:defRPr/>
            </a:pPr>
            <a:r>
              <a:rPr lang="en-US"/>
              <a:t>Freud’s Influence on the Arts</a:t>
            </a:r>
          </a:p>
        </p:txBody>
      </p:sp>
      <p:sp>
        <p:nvSpPr>
          <p:cNvPr id="80899" name="Rectangle 3"/>
          <p:cNvSpPr>
            <a:spLocks noGrp="1" noChangeArrowheads="1"/>
          </p:cNvSpPr>
          <p:nvPr>
            <p:ph type="body" idx="1"/>
          </p:nvPr>
        </p:nvSpPr>
        <p:spPr/>
        <p:txBody>
          <a:bodyPr/>
          <a:lstStyle/>
          <a:p>
            <a:pPr eaLnBrk="1" hangingPunct="1">
              <a:defRPr/>
            </a:pPr>
            <a:endParaRPr lang="en-US" smtClean="0"/>
          </a:p>
        </p:txBody>
      </p:sp>
      <p:pic>
        <p:nvPicPr>
          <p:cNvPr id="80900" name="Picture 4" descr="AQUARI~1"/>
          <p:cNvPicPr>
            <a:picLocks noChangeAspect="1" noChangeArrowheads="1"/>
          </p:cNvPicPr>
          <p:nvPr/>
        </p:nvPicPr>
        <p:blipFill>
          <a:blip r:embed="rId4" cstate="print">
            <a:lum contrast="12000"/>
            <a:extLst>
              <a:ext uri="{28A0092B-C50C-407E-A947-70E740481C1C}">
                <a14:useLocalDpi xmlns:a14="http://schemas.microsoft.com/office/drawing/2010/main" val="0"/>
              </a:ext>
            </a:extLst>
          </a:blip>
          <a:srcRect/>
          <a:stretch>
            <a:fillRect/>
          </a:stretch>
        </p:blipFill>
        <p:spPr bwMode="auto">
          <a:xfrm>
            <a:off x="2819401" y="914400"/>
            <a:ext cx="2665413" cy="35306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80901" name="Picture 5" descr="nnnn"/>
          <p:cNvPicPr>
            <a:picLocks noChangeAspect="1" noChangeArrowheads="1"/>
          </p:cNvPicPr>
          <p:nvPr/>
        </p:nvPicPr>
        <p:blipFill>
          <a:blip r:embed="rId5">
            <a:lum contrast="6000"/>
            <a:extLst>
              <a:ext uri="{28A0092B-C50C-407E-A947-70E740481C1C}">
                <a14:useLocalDpi xmlns:a14="http://schemas.microsoft.com/office/drawing/2010/main" val="0"/>
              </a:ext>
            </a:extLst>
          </a:blip>
          <a:srcRect/>
          <a:stretch>
            <a:fillRect/>
          </a:stretch>
        </p:blipFill>
        <p:spPr bwMode="auto">
          <a:xfrm>
            <a:off x="6400800" y="3581400"/>
            <a:ext cx="4057650" cy="3048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80902" name="Picture 6" descr="x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50014" y="914400"/>
            <a:ext cx="4141787" cy="28590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80903" name="Picture 7" descr="ThePersistenceofMemory"/>
          <p:cNvPicPr>
            <a:picLocks noChangeAspect="1" noChangeArrowheads="1"/>
          </p:cNvPicPr>
          <p:nvPr/>
        </p:nvPicPr>
        <p:blipFill>
          <a:blip r:embed="rId7">
            <a:lum contrast="6000"/>
            <a:extLst>
              <a:ext uri="{28A0092B-C50C-407E-A947-70E740481C1C}">
                <a14:useLocalDpi xmlns:a14="http://schemas.microsoft.com/office/drawing/2010/main" val="0"/>
              </a:ext>
            </a:extLst>
          </a:blip>
          <a:srcRect/>
          <a:stretch>
            <a:fillRect/>
          </a:stretch>
        </p:blipFill>
        <p:spPr bwMode="auto">
          <a:xfrm>
            <a:off x="1752600" y="3352801"/>
            <a:ext cx="4529138" cy="32670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80904" name="Object 8"/>
          <p:cNvGraphicFramePr>
            <a:graphicFrameLocks noChangeAspect="1"/>
          </p:cNvGraphicFramePr>
          <p:nvPr/>
        </p:nvGraphicFramePr>
        <p:xfrm>
          <a:off x="4038600" y="2286000"/>
          <a:ext cx="5016500" cy="3676650"/>
        </p:xfrm>
        <a:graphic>
          <a:graphicData uri="http://schemas.openxmlformats.org/presentationml/2006/ole">
            <mc:AlternateContent xmlns:mc="http://schemas.openxmlformats.org/markup-compatibility/2006">
              <mc:Choice xmlns:v="urn:schemas-microsoft-com:vml" Requires="v">
                <p:oleObj spid="_x0000_s1028" name="Image" r:id="rId8" imgW="6984127" imgH="5117460" progId="">
                  <p:embed/>
                </p:oleObj>
              </mc:Choice>
              <mc:Fallback>
                <p:oleObj name="Image" r:id="rId8" imgW="6984127" imgH="5117460" progId="">
                  <p:embed/>
                  <p:pic>
                    <p:nvPicPr>
                      <p:cNvPr id="0" name=""/>
                      <p:cNvPicPr>
                        <a:picLocks noChangeAspect="1" noChangeArrowheads="1"/>
                      </p:cNvPicPr>
                      <p:nvPr/>
                    </p:nvPicPr>
                    <p:blipFill>
                      <a:blip r:embed="rId9">
                        <a:lum contrast="6000"/>
                        <a:extLst>
                          <a:ext uri="{28A0092B-C50C-407E-A947-70E740481C1C}">
                            <a14:useLocalDpi xmlns:a14="http://schemas.microsoft.com/office/drawing/2010/main" val="0"/>
                          </a:ext>
                        </a:extLst>
                      </a:blip>
                      <a:srcRect/>
                      <a:stretch>
                        <a:fillRect/>
                      </a:stretch>
                    </p:blipFill>
                    <p:spPr bwMode="auto">
                      <a:xfrm>
                        <a:off x="4038600" y="2286000"/>
                        <a:ext cx="5016500" cy="36766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80906" name="Picture 10" descr="Yves_Tanguy_Through_Birds_Through_Fire%20"/>
          <p:cNvPicPr>
            <a:picLocks noChangeAspect="1" noChangeArrowheads="1"/>
          </p:cNvPicPr>
          <p:nvPr/>
        </p:nvPicPr>
        <p:blipFill>
          <a:blip r:embed="rId10">
            <a:lum contrast="6000"/>
            <a:extLst>
              <a:ext uri="{28A0092B-C50C-407E-A947-70E740481C1C}">
                <a14:useLocalDpi xmlns:a14="http://schemas.microsoft.com/office/drawing/2010/main" val="0"/>
              </a:ext>
            </a:extLst>
          </a:blip>
          <a:srcRect/>
          <a:stretch>
            <a:fillRect/>
          </a:stretch>
        </p:blipFill>
        <p:spPr bwMode="auto">
          <a:xfrm>
            <a:off x="1905001" y="1143000"/>
            <a:ext cx="3978275" cy="4572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301981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80899">
                                            <p:txEl>
                                              <p:pRg st="0" end="0"/>
                                            </p:txEl>
                                          </p:spTgt>
                                        </p:tgtEl>
                                        <p:attrNameLst>
                                          <p:attrName>style.visibility</p:attrName>
                                        </p:attrNameLst>
                                      </p:cBhvr>
                                      <p:to>
                                        <p:strVal val="visible"/>
                                      </p:to>
                                    </p:set>
                                    <p:animEffect transition="in" filter="fade">
                                      <p:cBhvr>
                                        <p:cTn id="7" dur="500"/>
                                        <p:tgtEl>
                                          <p:spTgt spid="8089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80900"/>
                                        </p:tgtEl>
                                        <p:attrNameLst>
                                          <p:attrName>style.visibility</p:attrName>
                                        </p:attrNameLst>
                                      </p:cBhvr>
                                      <p:to>
                                        <p:strVal val="visible"/>
                                      </p:to>
                                    </p:set>
                                    <p:animEffect transition="in" filter="fade">
                                      <p:cBhvr>
                                        <p:cTn id="12" dur="500"/>
                                        <p:tgtEl>
                                          <p:spTgt spid="8090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80901"/>
                                        </p:tgtEl>
                                        <p:attrNameLst>
                                          <p:attrName>style.visibility</p:attrName>
                                        </p:attrNameLst>
                                      </p:cBhvr>
                                      <p:to>
                                        <p:strVal val="visible"/>
                                      </p:to>
                                    </p:set>
                                    <p:animEffect transition="in" filter="fade">
                                      <p:cBhvr>
                                        <p:cTn id="17" dur="500"/>
                                        <p:tgtEl>
                                          <p:spTgt spid="8090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80902"/>
                                        </p:tgtEl>
                                        <p:attrNameLst>
                                          <p:attrName>style.visibility</p:attrName>
                                        </p:attrNameLst>
                                      </p:cBhvr>
                                      <p:to>
                                        <p:strVal val="visible"/>
                                      </p:to>
                                    </p:set>
                                    <p:animEffect transition="in" filter="fade">
                                      <p:cBhvr>
                                        <p:cTn id="22" dur="500"/>
                                        <p:tgtEl>
                                          <p:spTgt spid="8090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80903"/>
                                        </p:tgtEl>
                                        <p:attrNameLst>
                                          <p:attrName>style.visibility</p:attrName>
                                        </p:attrNameLst>
                                      </p:cBhvr>
                                      <p:to>
                                        <p:strVal val="visible"/>
                                      </p:to>
                                    </p:set>
                                    <p:animEffect transition="in" filter="fade">
                                      <p:cBhvr>
                                        <p:cTn id="27" dur="500"/>
                                        <p:tgtEl>
                                          <p:spTgt spid="80903"/>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80904"/>
                                        </p:tgtEl>
                                        <p:attrNameLst>
                                          <p:attrName>style.visibility</p:attrName>
                                        </p:attrNameLst>
                                      </p:cBhvr>
                                      <p:to>
                                        <p:strVal val="visible"/>
                                      </p:to>
                                    </p:set>
                                    <p:animEffect transition="in" filter="fade">
                                      <p:cBhvr>
                                        <p:cTn id="32" dur="500"/>
                                        <p:tgtEl>
                                          <p:spTgt spid="80904"/>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80906"/>
                                        </p:tgtEl>
                                        <p:attrNameLst>
                                          <p:attrName>style.visibility</p:attrName>
                                        </p:attrNameLst>
                                      </p:cBhvr>
                                      <p:to>
                                        <p:strVal val="visible"/>
                                      </p:to>
                                    </p:set>
                                    <p:animEffect transition="in" filter="fade">
                                      <p:cBhvr>
                                        <p:cTn id="37" dur="500"/>
                                        <p:tgtEl>
                                          <p:spTgt spid="809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899" grpId="0" build="p"/>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defRPr/>
            </a:pPr>
            <a:r>
              <a:rPr lang="en-US"/>
              <a:t>Wave Four - </a:t>
            </a:r>
            <a:r>
              <a:rPr lang="en-US" b="1" u="sng"/>
              <a:t>Behaviorism</a:t>
            </a:r>
          </a:p>
        </p:txBody>
      </p:sp>
      <p:sp>
        <p:nvSpPr>
          <p:cNvPr id="82947" name="Rectangle 3"/>
          <p:cNvSpPr>
            <a:spLocks noGrp="1" noChangeArrowheads="1"/>
          </p:cNvSpPr>
          <p:nvPr>
            <p:ph type="body" idx="1"/>
          </p:nvPr>
        </p:nvSpPr>
        <p:spPr>
          <a:xfrm>
            <a:off x="1066800" y="1463040"/>
            <a:ext cx="5943600" cy="5166360"/>
          </a:xfrm>
        </p:spPr>
        <p:txBody>
          <a:bodyPr/>
          <a:lstStyle/>
          <a:p>
            <a:pPr eaLnBrk="1" hangingPunct="1">
              <a:defRPr/>
            </a:pPr>
            <a:r>
              <a:rPr lang="en-US" u="sng" dirty="0" smtClean="0"/>
              <a:t>John Watson</a:t>
            </a:r>
            <a:r>
              <a:rPr lang="en-US" b="0" dirty="0" smtClean="0"/>
              <a:t> (1878-1958)</a:t>
            </a:r>
          </a:p>
          <a:p>
            <a:pPr lvl="1" eaLnBrk="1" hangingPunct="1">
              <a:defRPr/>
            </a:pPr>
            <a:r>
              <a:rPr lang="en-US" dirty="0" smtClean="0"/>
              <a:t>Studied the conditioning experiments of </a:t>
            </a:r>
            <a:r>
              <a:rPr lang="en-US" b="1" u="sng" dirty="0" smtClean="0"/>
              <a:t>Ivan Pavlov</a:t>
            </a:r>
            <a:r>
              <a:rPr lang="en-US" dirty="0" smtClean="0"/>
              <a:t>.</a:t>
            </a:r>
          </a:p>
          <a:p>
            <a:pPr lvl="1" eaLnBrk="1" hangingPunct="1">
              <a:defRPr/>
            </a:pPr>
            <a:r>
              <a:rPr lang="en-US" dirty="0" smtClean="0"/>
              <a:t>Watson believed that for psychology to be considered a science, it needed to only study what can be </a:t>
            </a:r>
            <a:r>
              <a:rPr lang="en-US" b="1" dirty="0" smtClean="0"/>
              <a:t>observed</a:t>
            </a:r>
            <a:r>
              <a:rPr lang="en-US" dirty="0" smtClean="0"/>
              <a:t>.</a:t>
            </a:r>
          </a:p>
          <a:p>
            <a:pPr lvl="2" eaLnBrk="1" hangingPunct="1">
              <a:defRPr/>
            </a:pPr>
            <a:r>
              <a:rPr lang="en-US" dirty="0" smtClean="0"/>
              <a:t>Watson thought untestable theories, like Freud’s unconscious mind and Wundt’s focus on consciousness were bunk.</a:t>
            </a:r>
          </a:p>
          <a:p>
            <a:pPr lvl="1" eaLnBrk="1" hangingPunct="1">
              <a:defRPr/>
            </a:pPr>
            <a:r>
              <a:rPr lang="en-US" dirty="0" smtClean="0"/>
              <a:t>Watson and his followers wanted behaviorism to be the dominant standard of psychology.</a:t>
            </a:r>
          </a:p>
        </p:txBody>
      </p:sp>
      <p:grpSp>
        <p:nvGrpSpPr>
          <p:cNvPr id="2" name="Group 12"/>
          <p:cNvGrpSpPr>
            <a:grpSpLocks/>
          </p:cNvGrpSpPr>
          <p:nvPr/>
        </p:nvGrpSpPr>
        <p:grpSpPr bwMode="auto">
          <a:xfrm>
            <a:off x="8229600" y="957264"/>
            <a:ext cx="1905000" cy="3005137"/>
            <a:chOff x="4320" y="2379"/>
            <a:chExt cx="1200" cy="1893"/>
          </a:xfrm>
        </p:grpSpPr>
        <p:pic>
          <p:nvPicPr>
            <p:cNvPr id="18438" name="Picture 5" descr="watson1"/>
            <p:cNvPicPr>
              <a:picLocks noChangeAspect="1" noChangeArrowheads="1"/>
            </p:cNvPicPr>
            <p:nvPr/>
          </p:nvPicPr>
          <p:blipFill>
            <a:blip r:embed="rId3">
              <a:extLst>
                <a:ext uri="{28A0092B-C50C-407E-A947-70E740481C1C}">
                  <a14:useLocalDpi xmlns:a14="http://schemas.microsoft.com/office/drawing/2010/main" val="0"/>
                </a:ext>
              </a:extLst>
            </a:blip>
            <a:srcRect l="3940" t="2742" r="3940" b="2742"/>
            <a:stretch>
              <a:fillRect/>
            </a:stretch>
          </p:blipFill>
          <p:spPr bwMode="auto">
            <a:xfrm>
              <a:off x="4320" y="2589"/>
              <a:ext cx="1200" cy="168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7415" name="Text Box 6"/>
            <p:cNvSpPr txBox="1">
              <a:spLocks noChangeArrowheads="1"/>
            </p:cNvSpPr>
            <p:nvPr/>
          </p:nvSpPr>
          <p:spPr bwMode="auto">
            <a:xfrm>
              <a:off x="4516" y="2379"/>
              <a:ext cx="765" cy="213"/>
            </a:xfrm>
            <a:prstGeom prst="rect">
              <a:avLst/>
            </a:prstGeom>
            <a:noFill/>
            <a:ln w="9525" algn="ctr">
              <a:noFill/>
              <a:miter lim="800000"/>
              <a:headEnd/>
              <a:tailEnd/>
            </a:ln>
          </p:spPr>
          <p:txBody>
            <a:bodyPr>
              <a:spAutoFit/>
            </a:bodyPr>
            <a:lstStyle/>
            <a:p>
              <a:pPr algn="ctr">
                <a:spcBef>
                  <a:spcPct val="50000"/>
                </a:spcBef>
                <a:defRPr/>
              </a:pPr>
              <a:r>
                <a:rPr lang="en-US" sz="1600" b="1" dirty="0">
                  <a:effectLst>
                    <a:glow rad="63500">
                      <a:schemeClr val="accent3">
                        <a:satMod val="175000"/>
                        <a:alpha val="40000"/>
                      </a:schemeClr>
                    </a:glow>
                  </a:effectLst>
                  <a:latin typeface="Berlin Sans FB" pitchFamily="34" charset="0"/>
                  <a:cs typeface="Arial" charset="0"/>
                </a:rPr>
                <a:t>Watson</a:t>
              </a:r>
            </a:p>
          </p:txBody>
        </p:sp>
      </p:grpSp>
      <p:pic>
        <p:nvPicPr>
          <p:cNvPr id="82955" name="Picture 11" descr="pavlov_conditioning_dogs"/>
          <p:cNvPicPr>
            <a:picLocks noChangeAspect="1" noChangeArrowheads="1"/>
          </p:cNvPicPr>
          <p:nvPr/>
        </p:nvPicPr>
        <p:blipFill>
          <a:blip r:embed="rId4">
            <a:lum contrast="12000"/>
            <a:extLst>
              <a:ext uri="{28A0092B-C50C-407E-A947-70E740481C1C}">
                <a14:useLocalDpi xmlns:a14="http://schemas.microsoft.com/office/drawing/2010/main" val="0"/>
              </a:ext>
            </a:extLst>
          </a:blip>
          <a:srcRect/>
          <a:stretch>
            <a:fillRect/>
          </a:stretch>
        </p:blipFill>
        <p:spPr bwMode="auto">
          <a:xfrm>
            <a:off x="7543801" y="4141788"/>
            <a:ext cx="3019425" cy="24114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40777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82955"/>
                                        </p:tgtEl>
                                        <p:attrNameLst>
                                          <p:attrName>style.visibility</p:attrName>
                                        </p:attrNameLst>
                                      </p:cBhvr>
                                      <p:to>
                                        <p:strVal val="visible"/>
                                      </p:to>
                                    </p:set>
                                    <p:animEffect transition="in" filter="fade">
                                      <p:cBhvr>
                                        <p:cTn id="10" dur="500"/>
                                        <p:tgtEl>
                                          <p:spTgt spid="829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pPr eaLnBrk="1" hangingPunct="1">
              <a:defRPr/>
            </a:pPr>
            <a:r>
              <a:rPr lang="en-US"/>
              <a:t>Wave Four - </a:t>
            </a:r>
            <a:r>
              <a:rPr lang="en-US" b="1" u="sng"/>
              <a:t>Behaviorism</a:t>
            </a:r>
          </a:p>
        </p:txBody>
      </p:sp>
      <p:sp>
        <p:nvSpPr>
          <p:cNvPr id="86019" name="Rectangle 3"/>
          <p:cNvSpPr>
            <a:spLocks noGrp="1" noChangeArrowheads="1"/>
          </p:cNvSpPr>
          <p:nvPr>
            <p:ph type="body" idx="1"/>
          </p:nvPr>
        </p:nvSpPr>
        <p:spPr>
          <a:xfrm>
            <a:off x="1120775" y="1506967"/>
            <a:ext cx="5410200" cy="5274833"/>
          </a:xfrm>
        </p:spPr>
        <p:txBody>
          <a:bodyPr/>
          <a:lstStyle/>
          <a:p>
            <a:pPr eaLnBrk="1" hangingPunct="1">
              <a:defRPr/>
            </a:pPr>
            <a:r>
              <a:rPr lang="en-US" u="sng" dirty="0" err="1" smtClean="0"/>
              <a:t>B.F.Skinner</a:t>
            </a:r>
            <a:r>
              <a:rPr lang="en-US" b="0" dirty="0" smtClean="0"/>
              <a:t> (1904-1990)</a:t>
            </a:r>
            <a:endParaRPr lang="en-US" dirty="0" smtClean="0"/>
          </a:p>
          <a:p>
            <a:pPr lvl="1" eaLnBrk="1" hangingPunct="1">
              <a:defRPr/>
            </a:pPr>
            <a:r>
              <a:rPr lang="en-US" dirty="0" smtClean="0"/>
              <a:t>Took the ideas of behaviorism to new heights</a:t>
            </a:r>
          </a:p>
          <a:p>
            <a:pPr lvl="1" eaLnBrk="1" hangingPunct="1">
              <a:defRPr/>
            </a:pPr>
            <a:r>
              <a:rPr lang="en-US" dirty="0" smtClean="0"/>
              <a:t>Skinner studied the power of </a:t>
            </a:r>
            <a:r>
              <a:rPr lang="en-US" b="1" u="sng" dirty="0" smtClean="0"/>
              <a:t>reinforcement</a:t>
            </a:r>
            <a:r>
              <a:rPr lang="en-US" dirty="0" smtClean="0"/>
              <a:t> - environmental factors that either encourage or discourage behaviors</a:t>
            </a:r>
          </a:p>
          <a:p>
            <a:pPr lvl="1" eaLnBrk="1" hangingPunct="1">
              <a:defRPr/>
            </a:pPr>
            <a:r>
              <a:rPr lang="en-US" dirty="0" smtClean="0"/>
              <a:t>Skinner is seen by many as the most influential psychologist of all time!!!</a:t>
            </a:r>
          </a:p>
        </p:txBody>
      </p:sp>
      <p:pic>
        <p:nvPicPr>
          <p:cNvPr id="86021" name="Picture 5" descr="skinner"/>
          <p:cNvPicPr>
            <a:picLocks noChangeAspect="1" noChangeArrowheads="1"/>
          </p:cNvPicPr>
          <p:nvPr/>
        </p:nvPicPr>
        <p:blipFill>
          <a:blip r:embed="rId3">
            <a:lum bright="6000" contrast="12000"/>
            <a:extLst>
              <a:ext uri="{28A0092B-C50C-407E-A947-70E740481C1C}">
                <a14:useLocalDpi xmlns:a14="http://schemas.microsoft.com/office/drawing/2010/main" val="0"/>
              </a:ext>
            </a:extLst>
          </a:blip>
          <a:srcRect/>
          <a:stretch>
            <a:fillRect/>
          </a:stretch>
        </p:blipFill>
        <p:spPr bwMode="auto">
          <a:xfrm>
            <a:off x="7173914" y="990600"/>
            <a:ext cx="3341687" cy="33099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86023" name="Picture 7" descr="boy_holding_balloon_hc"/>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flipH="1">
            <a:off x="1482725" y="5019040"/>
            <a:ext cx="1336675" cy="191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025" name="Picture 9" descr="johnny_doing_push_ups_hc"/>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590800" y="5476876"/>
            <a:ext cx="1828800" cy="137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8"/>
          <p:cNvGrpSpPr>
            <a:grpSpLocks/>
          </p:cNvGrpSpPr>
          <p:nvPr/>
        </p:nvGrpSpPr>
        <p:grpSpPr bwMode="auto">
          <a:xfrm>
            <a:off x="6400800" y="4953000"/>
            <a:ext cx="2286000" cy="1981200"/>
            <a:chOff x="2448" y="2928"/>
            <a:chExt cx="1584" cy="1440"/>
          </a:xfrm>
        </p:grpSpPr>
        <p:pic>
          <p:nvPicPr>
            <p:cNvPr id="19466" name="Picture 15" descr="businessman_clapping_hc"/>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2448" y="2976"/>
              <a:ext cx="1113" cy="1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7" name="Picture 13" descr="businessman_climbing__a_hc"/>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2998" y="2928"/>
              <a:ext cx="1034" cy="1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86033" name="Picture 17" descr="boss_beating_fist_on__a_hc"/>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8534400" y="4724400"/>
            <a:ext cx="20574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a:spLocks noChangeArrowheads="1"/>
          </p:cNvSpPr>
          <p:nvPr/>
        </p:nvSpPr>
        <p:spPr bwMode="auto">
          <a:xfrm>
            <a:off x="4495800" y="5486401"/>
            <a:ext cx="2209800" cy="1077913"/>
          </a:xfrm>
          <a:prstGeom prst="rect">
            <a:avLst/>
          </a:prstGeom>
          <a:noFill/>
          <a:ln w="9525">
            <a:noFill/>
            <a:miter lim="800000"/>
            <a:headEnd/>
            <a:tailEnd/>
          </a:ln>
        </p:spPr>
        <p:txBody>
          <a:bodyPr>
            <a:spAutoFit/>
          </a:bodyPr>
          <a:lstStyle/>
          <a:p>
            <a:pPr>
              <a:defRPr/>
            </a:pPr>
            <a:r>
              <a:rPr lang="en-US" sz="1600" dirty="0">
                <a:effectLst>
                  <a:glow rad="63500">
                    <a:schemeClr val="accent3">
                      <a:satMod val="175000"/>
                      <a:alpha val="40000"/>
                    </a:schemeClr>
                  </a:glow>
                </a:effectLst>
                <a:latin typeface="Berlin Sans FB" pitchFamily="34" charset="0"/>
                <a:cs typeface="Arial" charset="0"/>
              </a:rPr>
              <a:t>Rewards and Punishments shape our actions throughout our life.</a:t>
            </a:r>
          </a:p>
        </p:txBody>
      </p:sp>
    </p:spTree>
    <p:extLst>
      <p:ext uri="{BB962C8B-B14F-4D97-AF65-F5344CB8AC3E}">
        <p14:creationId xmlns:p14="http://schemas.microsoft.com/office/powerpoint/2010/main" val="360217024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86021"/>
                                        </p:tgtEl>
                                        <p:attrNameLst>
                                          <p:attrName>style.visibility</p:attrName>
                                        </p:attrNameLst>
                                      </p:cBhvr>
                                      <p:to>
                                        <p:strVal val="visible"/>
                                      </p:to>
                                    </p:set>
                                    <p:animEffect transition="in" filter="fade">
                                      <p:cBhvr>
                                        <p:cTn id="7" dur="500"/>
                                        <p:tgtEl>
                                          <p:spTgt spid="86021"/>
                                        </p:tgtEl>
                                      </p:cBhvr>
                                    </p:animEffect>
                                  </p:childTnLst>
                                </p:cTn>
                              </p:par>
                              <p:par>
                                <p:cTn id="8" presetID="10" presetClass="entr" presetSubtype="0" fill="hold" nodeType="withEffect">
                                  <p:stCondLst>
                                    <p:cond delay="0"/>
                                  </p:stCondLst>
                                  <p:childTnLst>
                                    <p:set>
                                      <p:cBhvr>
                                        <p:cTn id="9" dur="1" fill="hold">
                                          <p:stCondLst>
                                            <p:cond delay="0"/>
                                          </p:stCondLst>
                                        </p:cTn>
                                        <p:tgtEl>
                                          <p:spTgt spid="86023"/>
                                        </p:tgtEl>
                                        <p:attrNameLst>
                                          <p:attrName>style.visibility</p:attrName>
                                        </p:attrNameLst>
                                      </p:cBhvr>
                                      <p:to>
                                        <p:strVal val="visible"/>
                                      </p:to>
                                    </p:set>
                                    <p:animEffect transition="in" filter="fade">
                                      <p:cBhvr>
                                        <p:cTn id="10" dur="500"/>
                                        <p:tgtEl>
                                          <p:spTgt spid="86023"/>
                                        </p:tgtEl>
                                      </p:cBhvr>
                                    </p:animEffect>
                                  </p:childTnLst>
                                </p:cTn>
                              </p:par>
                              <p:par>
                                <p:cTn id="11" presetID="10" presetClass="entr" presetSubtype="0" fill="hold" nodeType="withEffect">
                                  <p:stCondLst>
                                    <p:cond delay="0"/>
                                  </p:stCondLst>
                                  <p:childTnLst>
                                    <p:set>
                                      <p:cBhvr>
                                        <p:cTn id="12" dur="1" fill="hold">
                                          <p:stCondLst>
                                            <p:cond delay="0"/>
                                          </p:stCondLst>
                                        </p:cTn>
                                        <p:tgtEl>
                                          <p:spTgt spid="86025"/>
                                        </p:tgtEl>
                                        <p:attrNameLst>
                                          <p:attrName>style.visibility</p:attrName>
                                        </p:attrNameLst>
                                      </p:cBhvr>
                                      <p:to>
                                        <p:strVal val="visible"/>
                                      </p:to>
                                    </p:set>
                                    <p:animEffect transition="in" filter="fade">
                                      <p:cBhvr>
                                        <p:cTn id="13" dur="500"/>
                                        <p:tgtEl>
                                          <p:spTgt spid="86025"/>
                                        </p:tgtEl>
                                      </p:cBhvr>
                                    </p:animEffect>
                                  </p:childTnLst>
                                </p:cTn>
                              </p:par>
                              <p:par>
                                <p:cTn id="14" presetID="10" presetClass="entr" presetSubtype="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par>
                                <p:cTn id="17" presetID="10" presetClass="entr" presetSubtype="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par>
                                <p:cTn id="20" presetID="10" presetClass="entr" presetSubtype="0" fill="hold" nodeType="withEffect">
                                  <p:stCondLst>
                                    <p:cond delay="0"/>
                                  </p:stCondLst>
                                  <p:childTnLst>
                                    <p:set>
                                      <p:cBhvr>
                                        <p:cTn id="21" dur="1" fill="hold">
                                          <p:stCondLst>
                                            <p:cond delay="0"/>
                                          </p:stCondLst>
                                        </p:cTn>
                                        <p:tgtEl>
                                          <p:spTgt spid="86033"/>
                                        </p:tgtEl>
                                        <p:attrNameLst>
                                          <p:attrName>style.visibility</p:attrName>
                                        </p:attrNameLst>
                                      </p:cBhvr>
                                      <p:to>
                                        <p:strVal val="visible"/>
                                      </p:to>
                                    </p:set>
                                    <p:animEffect transition="in" filter="fade">
                                      <p:cBhvr>
                                        <p:cTn id="22" dur="500"/>
                                        <p:tgtEl>
                                          <p:spTgt spid="860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defRPr/>
            </a:pPr>
            <a:r>
              <a:rPr lang="en-US"/>
              <a:t>Wave Five - Multiple Perspectives</a:t>
            </a:r>
          </a:p>
        </p:txBody>
      </p:sp>
      <p:sp>
        <p:nvSpPr>
          <p:cNvPr id="87043" name="Rectangle 3"/>
          <p:cNvSpPr>
            <a:spLocks noGrp="1" noChangeArrowheads="1"/>
          </p:cNvSpPr>
          <p:nvPr>
            <p:ph type="body" idx="1"/>
          </p:nvPr>
        </p:nvSpPr>
        <p:spPr>
          <a:xfrm>
            <a:off x="1752600" y="1398494"/>
            <a:ext cx="8686800" cy="5230906"/>
          </a:xfrm>
        </p:spPr>
        <p:txBody>
          <a:bodyPr/>
          <a:lstStyle/>
          <a:p>
            <a:pPr eaLnBrk="1" hangingPunct="1">
              <a:defRPr/>
            </a:pPr>
            <a:r>
              <a:rPr lang="en-US" b="0" dirty="0" smtClean="0"/>
              <a:t>Today, there is no one way of thinking about human thought and behavior that all or even most psychologists share.</a:t>
            </a:r>
          </a:p>
          <a:p>
            <a:pPr eaLnBrk="1" hangingPunct="1">
              <a:defRPr/>
            </a:pPr>
            <a:r>
              <a:rPr lang="en-US" b="0" dirty="0" smtClean="0"/>
              <a:t>Many psychologists are </a:t>
            </a:r>
            <a:r>
              <a:rPr lang="en-US" u="sng" dirty="0" smtClean="0"/>
              <a:t>eclectic</a:t>
            </a:r>
            <a:r>
              <a:rPr lang="en-US" b="0" dirty="0" smtClean="0"/>
              <a:t> - drawing from many perspectives.</a:t>
            </a:r>
          </a:p>
        </p:txBody>
      </p:sp>
      <p:pic>
        <p:nvPicPr>
          <p:cNvPr id="87045" name="Picture 5" descr="buffe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3765176"/>
            <a:ext cx="3924300" cy="28531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87047" name="Picture 7" descr="hungryguy"/>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3124201"/>
            <a:ext cx="4160838" cy="356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2629133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87045"/>
                                        </p:tgtEl>
                                        <p:attrNameLst>
                                          <p:attrName>style.visibility</p:attrName>
                                        </p:attrNameLst>
                                      </p:cBhvr>
                                      <p:to>
                                        <p:strVal val="visible"/>
                                      </p:to>
                                    </p:set>
                                    <p:animEffect transition="in" filter="fade">
                                      <p:cBhvr>
                                        <p:cTn id="7" dur="500"/>
                                        <p:tgtEl>
                                          <p:spTgt spid="87045"/>
                                        </p:tgtEl>
                                      </p:cBhvr>
                                    </p:animEffect>
                                  </p:childTnLst>
                                </p:cTn>
                              </p:par>
                              <p:par>
                                <p:cTn id="8" presetID="10" presetClass="entr" presetSubtype="0" fill="hold" nodeType="withEffect">
                                  <p:stCondLst>
                                    <p:cond delay="0"/>
                                  </p:stCondLst>
                                  <p:childTnLst>
                                    <p:set>
                                      <p:cBhvr>
                                        <p:cTn id="9" dur="1" fill="hold">
                                          <p:stCondLst>
                                            <p:cond delay="0"/>
                                          </p:stCondLst>
                                        </p:cTn>
                                        <p:tgtEl>
                                          <p:spTgt spid="87047"/>
                                        </p:tgtEl>
                                        <p:attrNameLst>
                                          <p:attrName>style.visibility</p:attrName>
                                        </p:attrNameLst>
                                      </p:cBhvr>
                                      <p:to>
                                        <p:strVal val="visible"/>
                                      </p:to>
                                    </p:set>
                                    <p:animEffect transition="in" filter="fade">
                                      <p:cBhvr>
                                        <p:cTn id="10" dur="500"/>
                                        <p:tgtEl>
                                          <p:spTgt spid="870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pPr eaLnBrk="1" hangingPunct="1">
              <a:defRPr/>
            </a:pPr>
            <a:r>
              <a:rPr lang="en-US"/>
              <a:t>Contemporary Perspectives</a:t>
            </a:r>
          </a:p>
        </p:txBody>
      </p:sp>
      <p:sp>
        <p:nvSpPr>
          <p:cNvPr id="88067" name="Rectangle 3"/>
          <p:cNvSpPr>
            <a:spLocks noGrp="1" noChangeArrowheads="1"/>
          </p:cNvSpPr>
          <p:nvPr>
            <p:ph type="body" idx="1"/>
          </p:nvPr>
        </p:nvSpPr>
        <p:spPr/>
        <p:txBody>
          <a:bodyPr/>
          <a:lstStyle/>
          <a:p>
            <a:pPr eaLnBrk="1" hangingPunct="1">
              <a:defRPr/>
            </a:pPr>
            <a:r>
              <a:rPr lang="en-US" b="0" dirty="0" smtClean="0"/>
              <a:t>Let’s look at current</a:t>
            </a:r>
            <a:r>
              <a:rPr lang="en-US" dirty="0" smtClean="0"/>
              <a:t> </a:t>
            </a:r>
            <a:r>
              <a:rPr lang="en-US" b="0" dirty="0" smtClean="0"/>
              <a:t>major perspectives that psychologists use</a:t>
            </a:r>
            <a:r>
              <a:rPr lang="en-US" dirty="0" smtClean="0"/>
              <a:t> </a:t>
            </a:r>
            <a:r>
              <a:rPr lang="en-US" b="0" dirty="0" smtClean="0"/>
              <a:t>to examine human thought and behavior (some old perspectives are still prevalent today).</a:t>
            </a:r>
          </a:p>
          <a:p>
            <a:pPr lvl="1" eaLnBrk="1" hangingPunct="1">
              <a:defRPr/>
            </a:pPr>
            <a:r>
              <a:rPr lang="en-US" b="1" dirty="0" smtClean="0"/>
              <a:t>Behavioral</a:t>
            </a:r>
          </a:p>
          <a:p>
            <a:pPr lvl="1" eaLnBrk="1" hangingPunct="1">
              <a:defRPr/>
            </a:pPr>
            <a:r>
              <a:rPr lang="en-US" b="1" dirty="0" smtClean="0"/>
              <a:t>Psychoanalytic</a:t>
            </a:r>
          </a:p>
          <a:p>
            <a:pPr lvl="1" eaLnBrk="1" hangingPunct="1">
              <a:defRPr/>
            </a:pPr>
            <a:r>
              <a:rPr lang="en-US" b="1" dirty="0" smtClean="0"/>
              <a:t>Cognitive</a:t>
            </a:r>
          </a:p>
          <a:p>
            <a:pPr lvl="1" eaLnBrk="1" hangingPunct="1">
              <a:defRPr/>
            </a:pPr>
            <a:r>
              <a:rPr lang="en-US" b="1" dirty="0" smtClean="0"/>
              <a:t>Humanist</a:t>
            </a:r>
          </a:p>
          <a:p>
            <a:pPr lvl="1" eaLnBrk="1" hangingPunct="1">
              <a:defRPr/>
            </a:pPr>
            <a:r>
              <a:rPr lang="en-US" b="1" dirty="0" smtClean="0"/>
              <a:t>Biopsychology (Neuroscience)</a:t>
            </a:r>
          </a:p>
          <a:p>
            <a:pPr lvl="1" eaLnBrk="1" hangingPunct="1">
              <a:defRPr/>
            </a:pPr>
            <a:r>
              <a:rPr lang="en-US" b="1" dirty="0" smtClean="0"/>
              <a:t>Social-Cultural (</a:t>
            </a:r>
            <a:r>
              <a:rPr lang="en-US" b="1" dirty="0" err="1" smtClean="0"/>
              <a:t>Sociocultural</a:t>
            </a:r>
            <a:r>
              <a:rPr lang="en-US" b="1" dirty="0" smtClean="0"/>
              <a:t>)</a:t>
            </a:r>
          </a:p>
          <a:p>
            <a:pPr lvl="1" eaLnBrk="1" hangingPunct="1">
              <a:defRPr/>
            </a:pPr>
            <a:r>
              <a:rPr lang="en-US" b="1" dirty="0" smtClean="0"/>
              <a:t>Evolutionary (Darwinian)</a:t>
            </a:r>
          </a:p>
        </p:txBody>
      </p:sp>
      <p:grpSp>
        <p:nvGrpSpPr>
          <p:cNvPr id="2" name="Group 10"/>
          <p:cNvGrpSpPr>
            <a:grpSpLocks/>
          </p:cNvGrpSpPr>
          <p:nvPr/>
        </p:nvGrpSpPr>
        <p:grpSpPr bwMode="auto">
          <a:xfrm>
            <a:off x="7086600" y="2883048"/>
            <a:ext cx="3429000" cy="3651101"/>
            <a:chOff x="3504" y="1536"/>
            <a:chExt cx="2160" cy="2580"/>
          </a:xfrm>
        </p:grpSpPr>
        <p:pic>
          <p:nvPicPr>
            <p:cNvPr id="21509" name="Picture 8" descr="stewie dan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44" y="1536"/>
              <a:ext cx="1651" cy="2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6" name="Text Box 9"/>
            <p:cNvSpPr txBox="1">
              <a:spLocks noChangeArrowheads="1"/>
            </p:cNvSpPr>
            <p:nvPr/>
          </p:nvSpPr>
          <p:spPr bwMode="auto">
            <a:xfrm>
              <a:off x="3504" y="3593"/>
              <a:ext cx="2160" cy="523"/>
            </a:xfrm>
            <a:prstGeom prst="rect">
              <a:avLst/>
            </a:prstGeom>
            <a:noFill/>
            <a:ln w="9525" algn="ctr">
              <a:noFill/>
              <a:miter lim="800000"/>
              <a:headEnd/>
              <a:tailEnd/>
            </a:ln>
          </p:spPr>
          <p:txBody>
            <a:bodyPr>
              <a:spAutoFit/>
            </a:bodyPr>
            <a:lstStyle/>
            <a:p>
              <a:pPr algn="ctr">
                <a:spcBef>
                  <a:spcPct val="50000"/>
                </a:spcBef>
                <a:defRPr/>
              </a:pPr>
              <a:r>
                <a:rPr lang="en-US" sz="1600" dirty="0">
                  <a:effectLst>
                    <a:glow rad="63500">
                      <a:schemeClr val="accent3">
                        <a:satMod val="175000"/>
                        <a:alpha val="40000"/>
                      </a:schemeClr>
                    </a:glow>
                  </a:effectLst>
                  <a:latin typeface="Berlin Sans FB" pitchFamily="34" charset="0"/>
                  <a:cs typeface="Arial" charset="0"/>
                </a:rPr>
                <a:t>How would each of these perspectives look at </a:t>
              </a:r>
              <a:r>
                <a:rPr lang="en-US" sz="1600" dirty="0" err="1">
                  <a:effectLst>
                    <a:glow rad="63500">
                      <a:schemeClr val="accent3">
                        <a:satMod val="175000"/>
                        <a:alpha val="40000"/>
                      </a:schemeClr>
                    </a:glow>
                  </a:effectLst>
                  <a:latin typeface="Berlin Sans FB" pitchFamily="34" charset="0"/>
                  <a:cs typeface="Arial" charset="0"/>
                </a:rPr>
                <a:t>Stewie’s</a:t>
              </a:r>
              <a:r>
                <a:rPr lang="en-US" sz="1600" dirty="0">
                  <a:effectLst>
                    <a:glow rad="63500">
                      <a:schemeClr val="accent3">
                        <a:satMod val="175000"/>
                        <a:alpha val="40000"/>
                      </a:schemeClr>
                    </a:glow>
                  </a:effectLst>
                  <a:latin typeface="Berlin Sans FB" pitchFamily="34" charset="0"/>
                  <a:cs typeface="Arial" charset="0"/>
                </a:rPr>
                <a:t> unquenchable desire to kill his mother?</a:t>
              </a:r>
            </a:p>
          </p:txBody>
        </p:sp>
      </p:grpSp>
    </p:spTree>
    <p:extLst>
      <p:ext uri="{BB962C8B-B14F-4D97-AF65-F5344CB8AC3E}">
        <p14:creationId xmlns:p14="http://schemas.microsoft.com/office/powerpoint/2010/main" val="362999125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defRPr/>
            </a:pPr>
            <a:r>
              <a:rPr lang="en-US" b="1" u="sng"/>
              <a:t>Behavioral Perspective</a:t>
            </a:r>
          </a:p>
        </p:txBody>
      </p:sp>
      <p:sp>
        <p:nvSpPr>
          <p:cNvPr id="91139" name="Rectangle 3"/>
          <p:cNvSpPr>
            <a:spLocks noGrp="1" noChangeArrowheads="1"/>
          </p:cNvSpPr>
          <p:nvPr>
            <p:ph type="body" idx="1"/>
          </p:nvPr>
        </p:nvSpPr>
        <p:spPr>
          <a:xfrm>
            <a:off x="1752600" y="1355464"/>
            <a:ext cx="8686800" cy="1921136"/>
          </a:xfrm>
        </p:spPr>
        <p:txBody>
          <a:bodyPr>
            <a:normAutofit lnSpcReduction="10000"/>
          </a:bodyPr>
          <a:lstStyle/>
          <a:p>
            <a:pPr eaLnBrk="1" hangingPunct="1">
              <a:defRPr/>
            </a:pPr>
            <a:r>
              <a:rPr lang="en-US" b="0" dirty="0" smtClean="0"/>
              <a:t>Recap from earlier...</a:t>
            </a:r>
          </a:p>
          <a:p>
            <a:pPr lvl="1" eaLnBrk="1" hangingPunct="1">
              <a:defRPr/>
            </a:pPr>
            <a:r>
              <a:rPr lang="en-US" dirty="0" smtClean="0"/>
              <a:t>1st described by John B. Watson (1913) and later influenced by B.F. Skinner</a:t>
            </a:r>
          </a:p>
          <a:p>
            <a:pPr lvl="1" eaLnBrk="1" hangingPunct="1">
              <a:defRPr/>
            </a:pPr>
            <a:r>
              <a:rPr lang="en-US" b="1" dirty="0" smtClean="0"/>
              <a:t>Behaviorists</a:t>
            </a:r>
            <a:r>
              <a:rPr lang="en-US" dirty="0" smtClean="0"/>
              <a:t> focus on our </a:t>
            </a:r>
            <a:r>
              <a:rPr lang="en-US" b="1" dirty="0" smtClean="0"/>
              <a:t>OBSERVABLE</a:t>
            </a:r>
            <a:r>
              <a:rPr lang="en-US" dirty="0" smtClean="0"/>
              <a:t> behaviors</a:t>
            </a:r>
          </a:p>
          <a:p>
            <a:pPr lvl="1" eaLnBrk="1" hangingPunct="1">
              <a:defRPr/>
            </a:pPr>
            <a:r>
              <a:rPr lang="en-US" dirty="0" smtClean="0"/>
              <a:t>Claims heredity and genetics are not important</a:t>
            </a:r>
          </a:p>
        </p:txBody>
      </p:sp>
      <p:pic>
        <p:nvPicPr>
          <p:cNvPr id="91140" name="Picture 4" descr="fingernail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74900" y="3429000"/>
            <a:ext cx="15113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141" name="Text Box 5"/>
          <p:cNvSpPr txBox="1">
            <a:spLocks noChangeArrowheads="1"/>
          </p:cNvSpPr>
          <p:nvPr/>
        </p:nvSpPr>
        <p:spPr bwMode="auto">
          <a:xfrm>
            <a:off x="4038600" y="3733801"/>
            <a:ext cx="5257800" cy="830263"/>
          </a:xfrm>
          <a:prstGeom prst="rect">
            <a:avLst/>
          </a:prstGeom>
          <a:noFill/>
          <a:ln w="9525">
            <a:noFill/>
            <a:miter lim="800000"/>
            <a:headEnd/>
            <a:tailEnd/>
          </a:ln>
        </p:spPr>
        <p:txBody>
          <a:bodyPr>
            <a:spAutoFit/>
          </a:bodyPr>
          <a:lstStyle/>
          <a:p>
            <a:pPr>
              <a:spcBef>
                <a:spcPct val="50000"/>
              </a:spcBef>
              <a:defRPr/>
            </a:pPr>
            <a:r>
              <a:rPr lang="en-US" sz="1600" dirty="0">
                <a:effectLst>
                  <a:glow rad="63500">
                    <a:schemeClr val="accent3">
                      <a:satMod val="175000"/>
                      <a:alpha val="40000"/>
                    </a:schemeClr>
                  </a:glow>
                </a:effectLst>
                <a:latin typeface="Berlin Sans FB" pitchFamily="34" charset="0"/>
                <a:cs typeface="Arial" charset="0"/>
              </a:rPr>
              <a:t>If you bit your fingernails when you were nervous, a behaviorist would not focus on calming you down, but rather focus on how to stop you from biting your nails.</a:t>
            </a:r>
          </a:p>
        </p:txBody>
      </p:sp>
      <p:sp>
        <p:nvSpPr>
          <p:cNvPr id="91144" name="Text Box 8"/>
          <p:cNvSpPr txBox="1">
            <a:spLocks noChangeArrowheads="1"/>
          </p:cNvSpPr>
          <p:nvPr/>
        </p:nvSpPr>
        <p:spPr bwMode="auto">
          <a:xfrm>
            <a:off x="5715000" y="5407025"/>
            <a:ext cx="4724400" cy="825500"/>
          </a:xfrm>
          <a:prstGeom prst="rect">
            <a:avLst/>
          </a:prstGeom>
          <a:noFill/>
          <a:ln w="9525">
            <a:noFill/>
            <a:miter lim="800000"/>
            <a:headEnd/>
            <a:tailEnd/>
          </a:ln>
        </p:spPr>
        <p:txBody>
          <a:bodyPr>
            <a:spAutoFit/>
          </a:bodyPr>
          <a:lstStyle/>
          <a:p>
            <a:pPr>
              <a:spcBef>
                <a:spcPct val="50000"/>
              </a:spcBef>
              <a:defRPr/>
            </a:pPr>
            <a:r>
              <a:rPr lang="en-US" sz="1600" dirty="0">
                <a:effectLst>
                  <a:glow rad="63500">
                    <a:schemeClr val="accent3">
                      <a:satMod val="175000"/>
                      <a:alpha val="40000"/>
                    </a:schemeClr>
                  </a:glow>
                </a:effectLst>
                <a:latin typeface="Berlin Sans FB" pitchFamily="34" charset="0"/>
                <a:cs typeface="Arial" charset="0"/>
              </a:rPr>
              <a:t>If were addicted to video games, how might a behaviorist explain your addiction? How would they try to help you overcome your addiction?</a:t>
            </a:r>
          </a:p>
        </p:txBody>
      </p:sp>
      <p:grpSp>
        <p:nvGrpSpPr>
          <p:cNvPr id="2" name="Group 10"/>
          <p:cNvGrpSpPr>
            <a:grpSpLocks/>
          </p:cNvGrpSpPr>
          <p:nvPr/>
        </p:nvGrpSpPr>
        <p:grpSpPr bwMode="auto">
          <a:xfrm>
            <a:off x="2643188" y="4953000"/>
            <a:ext cx="2995612" cy="1981200"/>
            <a:chOff x="705" y="3120"/>
            <a:chExt cx="1887" cy="1248"/>
          </a:xfrm>
        </p:grpSpPr>
        <p:pic>
          <p:nvPicPr>
            <p:cNvPr id="22536" name="Picture 7" descr="timbo_playing_video_g_a_hc"/>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05" y="3120"/>
              <a:ext cx="831" cy="1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7" name="Picture 9" descr="mario stairs"/>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440" y="3240"/>
              <a:ext cx="1152" cy="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96418014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91140"/>
                                        </p:tgtEl>
                                        <p:attrNameLst>
                                          <p:attrName>style.visibility</p:attrName>
                                        </p:attrNameLst>
                                      </p:cBhvr>
                                      <p:to>
                                        <p:strVal val="visible"/>
                                      </p:to>
                                    </p:set>
                                    <p:animEffect transition="in" filter="fade">
                                      <p:cBhvr>
                                        <p:cTn id="7" dur="500"/>
                                        <p:tgtEl>
                                          <p:spTgt spid="91140"/>
                                        </p:tgtEl>
                                      </p:cBhvr>
                                    </p:animEffect>
                                  </p:childTnLst>
                                </p:cTn>
                              </p:par>
                              <p:par>
                                <p:cTn id="8" presetID="10" presetClass="entr" presetSubtype="0" fill="hold" nodeType="withEffect">
                                  <p:stCondLst>
                                    <p:cond delay="0"/>
                                  </p:stCondLst>
                                  <p:childTnLst>
                                    <p:set>
                                      <p:cBhvr>
                                        <p:cTn id="9" dur="1" fill="hold">
                                          <p:stCondLst>
                                            <p:cond delay="0"/>
                                          </p:stCondLst>
                                        </p:cTn>
                                        <p:tgtEl>
                                          <p:spTgt spid="91141"/>
                                        </p:tgtEl>
                                        <p:attrNameLst>
                                          <p:attrName>style.visibility</p:attrName>
                                        </p:attrNameLst>
                                      </p:cBhvr>
                                      <p:to>
                                        <p:strVal val="visible"/>
                                      </p:to>
                                    </p:set>
                                    <p:animEffect transition="in" filter="fade">
                                      <p:cBhvr>
                                        <p:cTn id="10" dur="500"/>
                                        <p:tgtEl>
                                          <p:spTgt spid="91141"/>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par>
                                <p:cTn id="16" presetID="10" presetClass="entr" presetSubtype="0" fill="hold" nodeType="withEffect">
                                  <p:stCondLst>
                                    <p:cond delay="0"/>
                                  </p:stCondLst>
                                  <p:childTnLst>
                                    <p:set>
                                      <p:cBhvr>
                                        <p:cTn id="17" dur="1" fill="hold">
                                          <p:stCondLst>
                                            <p:cond delay="0"/>
                                          </p:stCondLst>
                                        </p:cTn>
                                        <p:tgtEl>
                                          <p:spTgt spid="91144"/>
                                        </p:tgtEl>
                                        <p:attrNameLst>
                                          <p:attrName>style.visibility</p:attrName>
                                        </p:attrNameLst>
                                      </p:cBhvr>
                                      <p:to>
                                        <p:strVal val="visible"/>
                                      </p:to>
                                    </p:set>
                                    <p:animEffect transition="in" filter="fade">
                                      <p:cBhvr>
                                        <p:cTn id="18" dur="500"/>
                                        <p:tgtEl>
                                          <p:spTgt spid="911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pPr eaLnBrk="1" hangingPunct="1">
              <a:defRPr/>
            </a:pPr>
            <a:r>
              <a:rPr lang="en-US" b="1" u="sng"/>
              <a:t>Psychoanalytic Perspective</a:t>
            </a:r>
          </a:p>
        </p:txBody>
      </p:sp>
      <p:sp>
        <p:nvSpPr>
          <p:cNvPr id="92163" name="Rectangle 3"/>
          <p:cNvSpPr>
            <a:spLocks noGrp="1" noChangeArrowheads="1"/>
          </p:cNvSpPr>
          <p:nvPr>
            <p:ph type="body" idx="1"/>
          </p:nvPr>
        </p:nvSpPr>
        <p:spPr>
          <a:xfrm>
            <a:off x="1752600" y="1430766"/>
            <a:ext cx="6248400" cy="3293633"/>
          </a:xfrm>
        </p:spPr>
        <p:txBody>
          <a:bodyPr/>
          <a:lstStyle/>
          <a:p>
            <a:pPr eaLnBrk="1" hangingPunct="1">
              <a:defRPr/>
            </a:pPr>
            <a:r>
              <a:rPr lang="en-US" b="0" dirty="0" smtClean="0"/>
              <a:t>Recap from earlier...</a:t>
            </a:r>
          </a:p>
          <a:p>
            <a:pPr lvl="1" eaLnBrk="1" hangingPunct="1">
              <a:defRPr/>
            </a:pPr>
            <a:r>
              <a:rPr lang="en-US" dirty="0" smtClean="0"/>
              <a:t>Developed by Sigmund Freud</a:t>
            </a:r>
          </a:p>
          <a:p>
            <a:pPr lvl="1" eaLnBrk="1" hangingPunct="1">
              <a:defRPr/>
            </a:pPr>
            <a:r>
              <a:rPr lang="en-US" dirty="0" smtClean="0"/>
              <a:t>Human behavior is primarily determined by unconscious processes that develop during one’s lifetime</a:t>
            </a:r>
          </a:p>
          <a:p>
            <a:pPr lvl="1" eaLnBrk="1" hangingPunct="1">
              <a:defRPr/>
            </a:pPr>
            <a:r>
              <a:rPr lang="en-US" dirty="0" smtClean="0"/>
              <a:t>Theories are not based on experimental evidence. Many aspects of Freud’s psychoanalytic theory are untestable.</a:t>
            </a:r>
          </a:p>
        </p:txBody>
      </p:sp>
      <p:grpSp>
        <p:nvGrpSpPr>
          <p:cNvPr id="2" name="Group 8"/>
          <p:cNvGrpSpPr>
            <a:grpSpLocks/>
          </p:cNvGrpSpPr>
          <p:nvPr/>
        </p:nvGrpSpPr>
        <p:grpSpPr bwMode="auto">
          <a:xfrm>
            <a:off x="4038600" y="4308476"/>
            <a:ext cx="4427538" cy="2701925"/>
            <a:chOff x="1584" y="2714"/>
            <a:chExt cx="2789" cy="1702"/>
          </a:xfrm>
        </p:grpSpPr>
        <p:pic>
          <p:nvPicPr>
            <p:cNvPr id="23558" name="Picture 4" descr="coach_hg_cl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640" y="2714"/>
              <a:ext cx="1733" cy="1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3" name="Text Box 5"/>
            <p:cNvSpPr txBox="1">
              <a:spLocks noChangeArrowheads="1"/>
            </p:cNvSpPr>
            <p:nvPr/>
          </p:nvSpPr>
          <p:spPr bwMode="auto">
            <a:xfrm>
              <a:off x="1584" y="3157"/>
              <a:ext cx="1488" cy="923"/>
            </a:xfrm>
            <a:prstGeom prst="rect">
              <a:avLst/>
            </a:prstGeom>
            <a:noFill/>
            <a:ln w="9525" algn="ctr">
              <a:noFill/>
              <a:miter lim="800000"/>
              <a:headEnd/>
              <a:tailEnd/>
            </a:ln>
          </p:spPr>
          <p:txBody>
            <a:bodyPr>
              <a:spAutoFit/>
            </a:bodyPr>
            <a:lstStyle/>
            <a:p>
              <a:pPr>
                <a:spcBef>
                  <a:spcPct val="50000"/>
                </a:spcBef>
                <a:defRPr/>
              </a:pPr>
              <a:r>
                <a:rPr lang="en-US" dirty="0">
                  <a:effectLst>
                    <a:glow rad="63500">
                      <a:schemeClr val="accent3">
                        <a:satMod val="175000"/>
                        <a:alpha val="40000"/>
                      </a:schemeClr>
                    </a:glow>
                  </a:effectLst>
                  <a:latin typeface="Berlin Sans FB" pitchFamily="34" charset="0"/>
                  <a:cs typeface="Arial" charset="0"/>
                </a:rPr>
                <a:t>What might a psychoanalyst say is the reason someone always needs to be chewing gum?</a:t>
              </a:r>
            </a:p>
          </p:txBody>
        </p:sp>
      </p:grpSp>
      <p:pic>
        <p:nvPicPr>
          <p:cNvPr id="92167" name="Picture 7" descr="Freud_by_aleat"/>
          <p:cNvPicPr>
            <a:picLocks noChangeAspect="1" noChangeArrowheads="1"/>
          </p:cNvPicPr>
          <p:nvPr/>
        </p:nvPicPr>
        <p:blipFill>
          <a:blip r:embed="rId4">
            <a:lum contrast="6000"/>
            <a:extLst>
              <a:ext uri="{28A0092B-C50C-407E-A947-70E740481C1C}">
                <a14:useLocalDpi xmlns:a14="http://schemas.microsoft.com/office/drawing/2010/main" val="0"/>
              </a:ext>
            </a:extLst>
          </a:blip>
          <a:srcRect/>
          <a:stretch>
            <a:fillRect/>
          </a:stretch>
        </p:blipFill>
        <p:spPr bwMode="auto">
          <a:xfrm>
            <a:off x="8153400" y="1219200"/>
            <a:ext cx="2351088" cy="33528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023443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92167"/>
                                        </p:tgtEl>
                                        <p:attrNameLst>
                                          <p:attrName>style.visibility</p:attrName>
                                        </p:attrNameLst>
                                      </p:cBhvr>
                                      <p:to>
                                        <p:strVal val="visible"/>
                                      </p:to>
                                    </p:set>
                                    <p:animEffect transition="in" filter="fade">
                                      <p:cBhvr>
                                        <p:cTn id="7" dur="500"/>
                                        <p:tgtEl>
                                          <p:spTgt spid="9216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lstStyle/>
          <a:p>
            <a:pPr eaLnBrk="1" hangingPunct="1">
              <a:defRPr/>
            </a:pPr>
            <a:r>
              <a:rPr lang="en-US" b="1" u="sng" dirty="0"/>
              <a:t>Cognitive Perspective</a:t>
            </a:r>
          </a:p>
        </p:txBody>
      </p:sp>
      <p:sp>
        <p:nvSpPr>
          <p:cNvPr id="95235" name="Rectangle 3"/>
          <p:cNvSpPr>
            <a:spLocks noGrp="1" noChangeArrowheads="1"/>
          </p:cNvSpPr>
          <p:nvPr>
            <p:ph type="body" idx="1"/>
          </p:nvPr>
        </p:nvSpPr>
        <p:spPr>
          <a:xfrm>
            <a:off x="1074738" y="1520526"/>
            <a:ext cx="5867400" cy="4546899"/>
          </a:xfrm>
        </p:spPr>
        <p:txBody>
          <a:bodyPr/>
          <a:lstStyle/>
          <a:p>
            <a:pPr eaLnBrk="1" hangingPunct="1">
              <a:defRPr/>
            </a:pPr>
            <a:r>
              <a:rPr lang="en-US" dirty="0" smtClean="0">
                <a:latin typeface="Maiandra GD" pitchFamily="34" charset="0"/>
              </a:rPr>
              <a:t>Cognitive psychologists</a:t>
            </a:r>
            <a:r>
              <a:rPr lang="en-US" b="0" dirty="0" smtClean="0">
                <a:latin typeface="Maiandra GD" pitchFamily="34" charset="0"/>
              </a:rPr>
              <a:t> focus on how we interpret, process, and remember environmental events.</a:t>
            </a:r>
          </a:p>
          <a:p>
            <a:pPr eaLnBrk="1" hangingPunct="1">
              <a:defRPr/>
            </a:pPr>
            <a:r>
              <a:rPr lang="en-US" b="0" dirty="0" smtClean="0">
                <a:latin typeface="Maiandra GD" pitchFamily="34" charset="0"/>
              </a:rPr>
              <a:t>The rules in our mind that we use to view the world are important to understanding why we think and behave as we do.</a:t>
            </a:r>
          </a:p>
          <a:p>
            <a:pPr eaLnBrk="1" hangingPunct="1">
              <a:defRPr/>
            </a:pPr>
            <a:r>
              <a:rPr lang="fr-FR" b="0" dirty="0" smtClean="0">
                <a:latin typeface="Maiandra GD" pitchFamily="34" charset="0"/>
              </a:rPr>
              <a:t>Promenant figures: </a:t>
            </a:r>
          </a:p>
          <a:p>
            <a:pPr lvl="1" eaLnBrk="1" hangingPunct="1">
              <a:defRPr/>
            </a:pPr>
            <a:r>
              <a:rPr lang="fr-FR" b="1" u="sng" dirty="0" smtClean="0">
                <a:latin typeface="Maiandra GD" pitchFamily="34" charset="0"/>
              </a:rPr>
              <a:t>Jean Piaget</a:t>
            </a:r>
          </a:p>
          <a:p>
            <a:pPr lvl="1" eaLnBrk="1" hangingPunct="1">
              <a:defRPr/>
            </a:pPr>
            <a:r>
              <a:rPr lang="fr-FR" b="1" u="sng" dirty="0" err="1" smtClean="0">
                <a:latin typeface="Maiandra GD" pitchFamily="34" charset="0"/>
              </a:rPr>
              <a:t>Noam</a:t>
            </a:r>
            <a:r>
              <a:rPr lang="fr-FR" b="1" u="sng" dirty="0" smtClean="0">
                <a:latin typeface="Maiandra GD" pitchFamily="34" charset="0"/>
              </a:rPr>
              <a:t> Chomsky</a:t>
            </a:r>
            <a:endParaRPr lang="en-US" b="1" u="sng" dirty="0" smtClean="0">
              <a:latin typeface="Maiandra GD" pitchFamily="34" charset="0"/>
            </a:endParaRPr>
          </a:p>
        </p:txBody>
      </p:sp>
      <p:grpSp>
        <p:nvGrpSpPr>
          <p:cNvPr id="2" name="Group 14"/>
          <p:cNvGrpSpPr>
            <a:grpSpLocks/>
          </p:cNvGrpSpPr>
          <p:nvPr/>
        </p:nvGrpSpPr>
        <p:grpSpPr bwMode="auto">
          <a:xfrm>
            <a:off x="7467600" y="1676401"/>
            <a:ext cx="1316038" cy="2043113"/>
            <a:chOff x="3840" y="1056"/>
            <a:chExt cx="829" cy="1287"/>
          </a:xfrm>
        </p:grpSpPr>
        <p:pic>
          <p:nvPicPr>
            <p:cNvPr id="24590" name="Picture 4" descr="college_student_talking_to_girl_at_party_hg_cl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840" y="1056"/>
              <a:ext cx="829" cy="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63" name="Text Box 8"/>
            <p:cNvSpPr txBox="1">
              <a:spLocks noChangeArrowheads="1"/>
            </p:cNvSpPr>
            <p:nvPr/>
          </p:nvSpPr>
          <p:spPr bwMode="auto">
            <a:xfrm>
              <a:off x="3888" y="2112"/>
              <a:ext cx="754" cy="231"/>
            </a:xfrm>
            <a:prstGeom prst="rect">
              <a:avLst/>
            </a:prstGeom>
            <a:noFill/>
            <a:ln w="9525">
              <a:noFill/>
              <a:miter lim="800000"/>
              <a:headEnd/>
              <a:tailEnd/>
            </a:ln>
          </p:spPr>
          <p:txBody>
            <a:bodyPr>
              <a:spAutoFit/>
            </a:bodyPr>
            <a:lstStyle/>
            <a:p>
              <a:pPr algn="ctr">
                <a:spcBef>
                  <a:spcPct val="50000"/>
                </a:spcBef>
                <a:defRPr/>
              </a:pPr>
              <a:r>
                <a:rPr lang="en-US" dirty="0">
                  <a:effectLst>
                    <a:glow rad="63500">
                      <a:schemeClr val="accent3">
                        <a:satMod val="175000"/>
                        <a:alpha val="40000"/>
                      </a:schemeClr>
                    </a:glow>
                  </a:effectLst>
                  <a:latin typeface="Berlin Sans FB" pitchFamily="34" charset="0"/>
                  <a:cs typeface="Arial" charset="0"/>
                </a:rPr>
                <a:t>Meet girl</a:t>
              </a:r>
            </a:p>
          </p:txBody>
        </p:sp>
      </p:grpSp>
      <p:grpSp>
        <p:nvGrpSpPr>
          <p:cNvPr id="3" name="Group 15"/>
          <p:cNvGrpSpPr>
            <a:grpSpLocks/>
          </p:cNvGrpSpPr>
          <p:nvPr/>
        </p:nvGrpSpPr>
        <p:grpSpPr bwMode="auto">
          <a:xfrm>
            <a:off x="8937626" y="1676400"/>
            <a:ext cx="1577975" cy="2516188"/>
            <a:chOff x="4766" y="1056"/>
            <a:chExt cx="994" cy="1585"/>
          </a:xfrm>
        </p:grpSpPr>
        <p:pic>
          <p:nvPicPr>
            <p:cNvPr id="24588" name="Picture 5" descr="college_kid_rejected_hg_cl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766" y="1056"/>
              <a:ext cx="994" cy="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61" name="Text Box 9"/>
            <p:cNvSpPr txBox="1">
              <a:spLocks noChangeArrowheads="1"/>
            </p:cNvSpPr>
            <p:nvPr/>
          </p:nvSpPr>
          <p:spPr bwMode="auto">
            <a:xfrm>
              <a:off x="4800" y="2064"/>
              <a:ext cx="816" cy="577"/>
            </a:xfrm>
            <a:prstGeom prst="rect">
              <a:avLst/>
            </a:prstGeom>
            <a:noFill/>
            <a:ln w="9525">
              <a:noFill/>
              <a:miter lim="800000"/>
              <a:headEnd/>
              <a:tailEnd/>
            </a:ln>
          </p:spPr>
          <p:txBody>
            <a:bodyPr>
              <a:spAutoFit/>
            </a:bodyPr>
            <a:lstStyle/>
            <a:p>
              <a:pPr algn="ctr">
                <a:spcBef>
                  <a:spcPct val="50000"/>
                </a:spcBef>
                <a:defRPr/>
              </a:pPr>
              <a:r>
                <a:rPr lang="en-US" dirty="0">
                  <a:effectLst>
                    <a:glow rad="63500">
                      <a:schemeClr val="accent3">
                        <a:satMod val="175000"/>
                        <a:alpha val="40000"/>
                      </a:schemeClr>
                    </a:glow>
                  </a:effectLst>
                  <a:latin typeface="Berlin Sans FB" pitchFamily="34" charset="0"/>
                  <a:cs typeface="Arial" charset="0"/>
                </a:rPr>
                <a:t>Get Rejected by girl</a:t>
              </a:r>
            </a:p>
          </p:txBody>
        </p:sp>
      </p:grpSp>
      <p:grpSp>
        <p:nvGrpSpPr>
          <p:cNvPr id="4" name="Group 12"/>
          <p:cNvGrpSpPr>
            <a:grpSpLocks/>
          </p:cNvGrpSpPr>
          <p:nvPr/>
        </p:nvGrpSpPr>
        <p:grpSpPr bwMode="auto">
          <a:xfrm>
            <a:off x="8610601" y="4419600"/>
            <a:ext cx="1814513" cy="2287588"/>
            <a:chOff x="4560" y="2784"/>
            <a:chExt cx="1143" cy="1441"/>
          </a:xfrm>
        </p:grpSpPr>
        <p:pic>
          <p:nvPicPr>
            <p:cNvPr id="24586" name="Picture 6" descr="heart_head_sad_hg_cl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560" y="2784"/>
              <a:ext cx="1143" cy="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9" name="Text Box 10"/>
            <p:cNvSpPr txBox="1">
              <a:spLocks noChangeArrowheads="1"/>
            </p:cNvSpPr>
            <p:nvPr/>
          </p:nvSpPr>
          <p:spPr bwMode="auto">
            <a:xfrm>
              <a:off x="4702" y="3648"/>
              <a:ext cx="866" cy="577"/>
            </a:xfrm>
            <a:prstGeom prst="rect">
              <a:avLst/>
            </a:prstGeom>
            <a:noFill/>
            <a:ln w="9525">
              <a:noFill/>
              <a:miter lim="800000"/>
              <a:headEnd/>
              <a:tailEnd/>
            </a:ln>
          </p:spPr>
          <p:txBody>
            <a:bodyPr>
              <a:spAutoFit/>
            </a:bodyPr>
            <a:lstStyle/>
            <a:p>
              <a:pPr algn="ctr">
                <a:spcBef>
                  <a:spcPct val="50000"/>
                </a:spcBef>
                <a:defRPr/>
              </a:pPr>
              <a:r>
                <a:rPr lang="en-US" dirty="0">
                  <a:effectLst>
                    <a:glow rad="63500">
                      <a:schemeClr val="accent3">
                        <a:satMod val="175000"/>
                        <a:alpha val="40000"/>
                      </a:schemeClr>
                    </a:glow>
                  </a:effectLst>
                  <a:latin typeface="Berlin Sans FB" pitchFamily="34" charset="0"/>
                  <a:cs typeface="Arial" charset="0"/>
                </a:rPr>
                <a:t>Did you learn to be depressed</a:t>
              </a:r>
            </a:p>
          </p:txBody>
        </p:sp>
      </p:grpSp>
      <p:grpSp>
        <p:nvGrpSpPr>
          <p:cNvPr id="5" name="Group 13"/>
          <p:cNvGrpSpPr>
            <a:grpSpLocks/>
          </p:cNvGrpSpPr>
          <p:nvPr/>
        </p:nvGrpSpPr>
        <p:grpSpPr bwMode="auto">
          <a:xfrm>
            <a:off x="7086601" y="4419601"/>
            <a:ext cx="1539875" cy="2017713"/>
            <a:chOff x="3600" y="2784"/>
            <a:chExt cx="970" cy="1271"/>
          </a:xfrm>
        </p:grpSpPr>
        <p:pic>
          <p:nvPicPr>
            <p:cNvPr id="24584" name="Picture 7" descr="heart_head_wink_hg_cl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3600" y="2784"/>
              <a:ext cx="970" cy="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7" name="Text Box 11"/>
            <p:cNvSpPr txBox="1">
              <a:spLocks noChangeArrowheads="1"/>
            </p:cNvSpPr>
            <p:nvPr/>
          </p:nvSpPr>
          <p:spPr bwMode="auto">
            <a:xfrm>
              <a:off x="3644" y="3648"/>
              <a:ext cx="916" cy="407"/>
            </a:xfrm>
            <a:prstGeom prst="rect">
              <a:avLst/>
            </a:prstGeom>
            <a:noFill/>
            <a:ln w="9525">
              <a:noFill/>
              <a:miter lim="800000"/>
              <a:headEnd/>
              <a:tailEnd/>
            </a:ln>
          </p:spPr>
          <p:txBody>
            <a:bodyPr>
              <a:spAutoFit/>
            </a:bodyPr>
            <a:lstStyle/>
            <a:p>
              <a:pPr algn="ctr">
                <a:spcBef>
                  <a:spcPct val="50000"/>
                </a:spcBef>
                <a:defRPr/>
              </a:pPr>
              <a:r>
                <a:rPr lang="en-US" dirty="0">
                  <a:effectLst>
                    <a:glow rad="63500">
                      <a:schemeClr val="accent3">
                        <a:satMod val="175000"/>
                        <a:alpha val="40000"/>
                      </a:schemeClr>
                    </a:glow>
                  </a:effectLst>
                  <a:latin typeface="Berlin Sans FB" pitchFamily="34" charset="0"/>
                  <a:cs typeface="Arial" charset="0"/>
                </a:rPr>
                <a:t>Or get back on </a:t>
              </a:r>
              <a:r>
                <a:rPr lang="en-US">
                  <a:effectLst>
                    <a:glow rad="63500">
                      <a:schemeClr val="accent3">
                        <a:satMod val="175000"/>
                        <a:alpha val="40000"/>
                      </a:schemeClr>
                    </a:glow>
                  </a:effectLst>
                  <a:latin typeface="Berlin Sans FB" pitchFamily="34" charset="0"/>
                  <a:cs typeface="Arial" charset="0"/>
                </a:rPr>
                <a:t>the saddle</a:t>
              </a:r>
              <a:endParaRPr lang="en-US" dirty="0">
                <a:effectLst>
                  <a:glow rad="63500">
                    <a:schemeClr val="accent3">
                      <a:satMod val="175000"/>
                      <a:alpha val="40000"/>
                    </a:schemeClr>
                  </a:glow>
                </a:effectLst>
                <a:latin typeface="Berlin Sans FB" pitchFamily="34" charset="0"/>
                <a:cs typeface="Arial" charset="0"/>
              </a:endParaRPr>
            </a:p>
          </p:txBody>
        </p:sp>
      </p:grpSp>
    </p:spTree>
    <p:extLst>
      <p:ext uri="{BB962C8B-B14F-4D97-AF65-F5344CB8AC3E}">
        <p14:creationId xmlns:p14="http://schemas.microsoft.com/office/powerpoint/2010/main" val="268412581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defRPr/>
            </a:pPr>
            <a:r>
              <a:rPr lang="en-US" b="1" u="sng"/>
              <a:t>Humanist Perspective</a:t>
            </a:r>
          </a:p>
        </p:txBody>
      </p:sp>
      <p:sp>
        <p:nvSpPr>
          <p:cNvPr id="89091" name="Rectangle 3"/>
          <p:cNvSpPr>
            <a:spLocks noGrp="1" noChangeArrowheads="1"/>
          </p:cNvSpPr>
          <p:nvPr>
            <p:ph type="body" idx="1"/>
          </p:nvPr>
        </p:nvSpPr>
        <p:spPr>
          <a:xfrm>
            <a:off x="838200" y="1690688"/>
            <a:ext cx="5791200" cy="4786312"/>
          </a:xfrm>
        </p:spPr>
        <p:txBody>
          <a:bodyPr/>
          <a:lstStyle/>
          <a:p>
            <a:pPr eaLnBrk="1" hangingPunct="1">
              <a:defRPr/>
            </a:pPr>
            <a:r>
              <a:rPr lang="en-US" b="0" dirty="0" smtClean="0"/>
              <a:t>In reaction to the reductionism of behaviorism, </a:t>
            </a:r>
            <a:r>
              <a:rPr lang="en-US" dirty="0" smtClean="0"/>
              <a:t>humanist psychologists</a:t>
            </a:r>
            <a:r>
              <a:rPr lang="en-US" b="0" dirty="0" smtClean="0"/>
              <a:t> in the 1950s wanted to focus on the mysterious aspects of consciousness again. </a:t>
            </a:r>
          </a:p>
          <a:p>
            <a:pPr eaLnBrk="1" hangingPunct="1">
              <a:defRPr/>
            </a:pPr>
            <a:r>
              <a:rPr lang="en-US" b="0" dirty="0" smtClean="0"/>
              <a:t>They are the feel good hippie psychologists</a:t>
            </a:r>
          </a:p>
          <a:p>
            <a:pPr lvl="1" eaLnBrk="1" hangingPunct="1">
              <a:defRPr/>
            </a:pPr>
            <a:r>
              <a:rPr lang="en-US" b="1" u="sng" dirty="0" smtClean="0"/>
              <a:t>Abraham Maslow</a:t>
            </a:r>
            <a:r>
              <a:rPr lang="en-US" b="1" dirty="0" smtClean="0"/>
              <a:t> </a:t>
            </a:r>
            <a:r>
              <a:rPr lang="en-US" dirty="0" smtClean="0"/>
              <a:t>(1908-1970)</a:t>
            </a:r>
          </a:p>
          <a:p>
            <a:pPr lvl="1" eaLnBrk="1" hangingPunct="1">
              <a:defRPr/>
            </a:pPr>
            <a:r>
              <a:rPr lang="en-US" b="1" u="sng" dirty="0" smtClean="0"/>
              <a:t>Carl Rogers</a:t>
            </a:r>
            <a:r>
              <a:rPr lang="en-US" b="1" dirty="0" smtClean="0"/>
              <a:t> </a:t>
            </a:r>
            <a:r>
              <a:rPr lang="en-US" dirty="0" smtClean="0"/>
              <a:t>(1902-1987)</a:t>
            </a:r>
          </a:p>
        </p:txBody>
      </p:sp>
      <p:pic>
        <p:nvPicPr>
          <p:cNvPr id="89093" name="Picture 5" descr="maslow3"/>
          <p:cNvPicPr>
            <a:picLocks noChangeAspect="1" noChangeArrowheads="1"/>
          </p:cNvPicPr>
          <p:nvPr/>
        </p:nvPicPr>
        <p:blipFill>
          <a:blip r:embed="rId3">
            <a:lum bright="6000" contrast="6000"/>
            <a:extLst>
              <a:ext uri="{28A0092B-C50C-407E-A947-70E740481C1C}">
                <a14:useLocalDpi xmlns:a14="http://schemas.microsoft.com/office/drawing/2010/main" val="0"/>
              </a:ext>
            </a:extLst>
          </a:blip>
          <a:srcRect/>
          <a:stretch>
            <a:fillRect/>
          </a:stretch>
        </p:blipFill>
        <p:spPr bwMode="auto">
          <a:xfrm>
            <a:off x="7589838" y="914400"/>
            <a:ext cx="1858962" cy="28956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89095" name="Picture 7" descr="carl%20rogers"/>
          <p:cNvPicPr>
            <a:picLocks noChangeAspect="1" noChangeArrowheads="1"/>
          </p:cNvPicPr>
          <p:nvPr/>
        </p:nvPicPr>
        <p:blipFill>
          <a:blip r:embed="rId4">
            <a:lum bright="6000" contrast="6000"/>
            <a:extLst>
              <a:ext uri="{28A0092B-C50C-407E-A947-70E740481C1C}">
                <a14:useLocalDpi xmlns:a14="http://schemas.microsoft.com/office/drawing/2010/main" val="0"/>
              </a:ext>
            </a:extLst>
          </a:blip>
          <a:srcRect/>
          <a:stretch>
            <a:fillRect/>
          </a:stretch>
        </p:blipFill>
        <p:spPr bwMode="auto">
          <a:xfrm>
            <a:off x="8458201" y="3733801"/>
            <a:ext cx="2030413" cy="28860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832145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89093"/>
                                        </p:tgtEl>
                                        <p:attrNameLst>
                                          <p:attrName>style.visibility</p:attrName>
                                        </p:attrNameLst>
                                      </p:cBhvr>
                                      <p:to>
                                        <p:strVal val="visible"/>
                                      </p:to>
                                    </p:set>
                                    <p:animEffect transition="in" filter="fade">
                                      <p:cBhvr>
                                        <p:cTn id="7" dur="500"/>
                                        <p:tgtEl>
                                          <p:spTgt spid="89093"/>
                                        </p:tgtEl>
                                      </p:cBhvr>
                                    </p:animEffect>
                                  </p:childTnLst>
                                </p:cTn>
                              </p:par>
                              <p:par>
                                <p:cTn id="8" presetID="10" presetClass="entr" presetSubtype="0" fill="hold" nodeType="withEffect">
                                  <p:stCondLst>
                                    <p:cond delay="0"/>
                                  </p:stCondLst>
                                  <p:childTnLst>
                                    <p:set>
                                      <p:cBhvr>
                                        <p:cTn id="9" dur="1" fill="hold">
                                          <p:stCondLst>
                                            <p:cond delay="0"/>
                                          </p:stCondLst>
                                        </p:cTn>
                                        <p:tgtEl>
                                          <p:spTgt spid="89095"/>
                                        </p:tgtEl>
                                        <p:attrNameLst>
                                          <p:attrName>style.visibility</p:attrName>
                                        </p:attrNameLst>
                                      </p:cBhvr>
                                      <p:to>
                                        <p:strVal val="visible"/>
                                      </p:to>
                                    </p:set>
                                    <p:animEffect transition="in" filter="fade">
                                      <p:cBhvr>
                                        <p:cTn id="10" dur="500"/>
                                        <p:tgtEl>
                                          <p:spTgt spid="890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pPr eaLnBrk="1" hangingPunct="1">
              <a:defRPr/>
            </a:pPr>
            <a:r>
              <a:rPr lang="en-US" b="1" u="sng"/>
              <a:t>Biopsychology Perspective</a:t>
            </a:r>
          </a:p>
        </p:txBody>
      </p:sp>
      <p:sp>
        <p:nvSpPr>
          <p:cNvPr id="93187" name="Rectangle 3"/>
          <p:cNvSpPr>
            <a:spLocks noGrp="1" noChangeArrowheads="1"/>
          </p:cNvSpPr>
          <p:nvPr>
            <p:ph type="body" idx="1"/>
          </p:nvPr>
        </p:nvSpPr>
        <p:spPr>
          <a:xfrm>
            <a:off x="1752600" y="1570616"/>
            <a:ext cx="8686800" cy="2544184"/>
          </a:xfrm>
        </p:spPr>
        <p:txBody>
          <a:bodyPr/>
          <a:lstStyle/>
          <a:p>
            <a:pPr eaLnBrk="1" hangingPunct="1">
              <a:defRPr/>
            </a:pPr>
            <a:r>
              <a:rPr lang="en-US" dirty="0" err="1" smtClean="0"/>
              <a:t>Biopsychologists</a:t>
            </a:r>
            <a:r>
              <a:rPr lang="en-US" b="0" dirty="0" smtClean="0"/>
              <a:t> explain human thought and behavior strictly in terms of biological processes.</a:t>
            </a:r>
          </a:p>
          <a:p>
            <a:pPr eaLnBrk="1" hangingPunct="1">
              <a:defRPr/>
            </a:pPr>
            <a:r>
              <a:rPr lang="en-US" b="0" dirty="0" smtClean="0"/>
              <a:t>Human cognition and reactions might be caused by effects of our </a:t>
            </a:r>
            <a:r>
              <a:rPr lang="en-US" i="1" dirty="0" smtClean="0"/>
              <a:t>genes</a:t>
            </a:r>
            <a:r>
              <a:rPr lang="en-US" b="0" dirty="0" smtClean="0"/>
              <a:t>, </a:t>
            </a:r>
            <a:r>
              <a:rPr lang="en-US" i="1" dirty="0" smtClean="0"/>
              <a:t>hormones</a:t>
            </a:r>
            <a:r>
              <a:rPr lang="en-US" b="0" dirty="0" smtClean="0"/>
              <a:t>, and </a:t>
            </a:r>
            <a:r>
              <a:rPr lang="en-US" i="1" dirty="0" smtClean="0"/>
              <a:t>neurotransmitters</a:t>
            </a:r>
            <a:r>
              <a:rPr lang="en-US" b="0" dirty="0" smtClean="0"/>
              <a:t> in the brain or a combo of all three.</a:t>
            </a:r>
          </a:p>
        </p:txBody>
      </p:sp>
      <p:sp>
        <p:nvSpPr>
          <p:cNvPr id="25606" name="Text Box 5"/>
          <p:cNvSpPr txBox="1">
            <a:spLocks noChangeArrowheads="1"/>
          </p:cNvSpPr>
          <p:nvPr/>
        </p:nvSpPr>
        <p:spPr bwMode="auto">
          <a:xfrm>
            <a:off x="3340249" y="4587659"/>
            <a:ext cx="3810000" cy="1465263"/>
          </a:xfrm>
          <a:prstGeom prst="rect">
            <a:avLst/>
          </a:prstGeom>
          <a:noFill/>
          <a:ln w="9525" algn="ctr">
            <a:noFill/>
            <a:miter lim="800000"/>
            <a:headEnd/>
            <a:tailEnd/>
          </a:ln>
        </p:spPr>
        <p:txBody>
          <a:bodyPr>
            <a:spAutoFit/>
          </a:bodyPr>
          <a:lstStyle/>
          <a:p>
            <a:pPr>
              <a:spcBef>
                <a:spcPct val="50000"/>
              </a:spcBef>
              <a:defRPr/>
            </a:pPr>
            <a:r>
              <a:rPr lang="en-US" dirty="0">
                <a:effectLst>
                  <a:glow rad="63500">
                    <a:schemeClr val="accent3">
                      <a:satMod val="175000"/>
                      <a:alpha val="40000"/>
                    </a:schemeClr>
                  </a:glow>
                </a:effectLst>
                <a:latin typeface="Berlin Sans FB" pitchFamily="34" charset="0"/>
                <a:cs typeface="Arial" charset="0"/>
              </a:rPr>
              <a:t>If you could not remember the names of your parents and went to a psychologist who adheres to the biological perspective, what might they say?</a:t>
            </a:r>
          </a:p>
        </p:txBody>
      </p:sp>
    </p:spTree>
    <p:extLst>
      <p:ext uri="{BB962C8B-B14F-4D97-AF65-F5344CB8AC3E}">
        <p14:creationId xmlns:p14="http://schemas.microsoft.com/office/powerpoint/2010/main" val="402519578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pPr eaLnBrk="1" hangingPunct="1">
              <a:defRPr/>
            </a:pPr>
            <a:r>
              <a:rPr lang="en-US" dirty="0"/>
              <a:t>What is </a:t>
            </a:r>
            <a:r>
              <a:rPr lang="en-US" b="1" u="sng" dirty="0"/>
              <a:t>PSYCHOLOGY</a:t>
            </a:r>
            <a:r>
              <a:rPr lang="en-US" dirty="0"/>
              <a:t>?</a:t>
            </a:r>
          </a:p>
        </p:txBody>
      </p:sp>
      <p:sp>
        <p:nvSpPr>
          <p:cNvPr id="71683" name="Rectangle 3"/>
          <p:cNvSpPr>
            <a:spLocks noGrp="1" noChangeArrowheads="1"/>
          </p:cNvSpPr>
          <p:nvPr>
            <p:ph type="body" idx="1"/>
          </p:nvPr>
        </p:nvSpPr>
        <p:spPr>
          <a:xfrm>
            <a:off x="1752600" y="1506070"/>
            <a:ext cx="8686800" cy="2608729"/>
          </a:xfrm>
        </p:spPr>
        <p:txBody>
          <a:bodyPr/>
          <a:lstStyle/>
          <a:p>
            <a:pPr eaLnBrk="1" hangingPunct="1">
              <a:defRPr/>
            </a:pPr>
            <a:r>
              <a:rPr lang="en-US" u="sng" dirty="0" smtClean="0"/>
              <a:t>Psychology is the scientific study of mind and behavior</a:t>
            </a:r>
            <a:r>
              <a:rPr lang="en-US" dirty="0" smtClean="0"/>
              <a:t>.</a:t>
            </a:r>
          </a:p>
          <a:p>
            <a:pPr lvl="1" eaLnBrk="1" hangingPunct="1">
              <a:defRPr/>
            </a:pPr>
            <a:r>
              <a:rPr lang="en-US" dirty="0" smtClean="0"/>
              <a:t>Behavior is what can be observed from outside. </a:t>
            </a:r>
          </a:p>
          <a:p>
            <a:pPr lvl="1" eaLnBrk="1" hangingPunct="1">
              <a:defRPr/>
            </a:pPr>
            <a:r>
              <a:rPr lang="en-US" dirty="0" smtClean="0"/>
              <a:t>Mind refers to our thoughts, feelings, private sensations, and various internal processes.</a:t>
            </a:r>
          </a:p>
          <a:p>
            <a:pPr eaLnBrk="1" hangingPunct="1">
              <a:defRPr/>
            </a:pPr>
            <a:r>
              <a:rPr lang="en-US" b="0" dirty="0" smtClean="0"/>
              <a:t>Let’s look at the history of psychology to understand how it became defined as it is today.</a:t>
            </a:r>
          </a:p>
        </p:txBody>
      </p:sp>
      <p:pic>
        <p:nvPicPr>
          <p:cNvPr id="71693" name="Picture 13" descr="psi transparent green"/>
          <p:cNvPicPr>
            <a:picLocks noChangeAspect="1" noChangeArrowheads="1"/>
          </p:cNvPicPr>
          <p:nvPr/>
        </p:nvPicPr>
        <p:blipFill>
          <a:blip r:embed="rId3">
            <a:clrChange>
              <a:clrFrom>
                <a:srgbClr val="DD9C28"/>
              </a:clrFrom>
              <a:clrTo>
                <a:srgbClr val="DD9C28">
                  <a:alpha val="0"/>
                </a:srgbClr>
              </a:clrTo>
            </a:clrChange>
            <a:extLst>
              <a:ext uri="{28A0092B-C50C-407E-A947-70E740481C1C}">
                <a14:useLocalDpi xmlns:a14="http://schemas.microsoft.com/office/drawing/2010/main" val="0"/>
              </a:ext>
            </a:extLst>
          </a:blip>
          <a:srcRect/>
          <a:stretch>
            <a:fillRect/>
          </a:stretch>
        </p:blipFill>
        <p:spPr bwMode="auto">
          <a:xfrm>
            <a:off x="4114800" y="4038600"/>
            <a:ext cx="26670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94" name="Text Box 14"/>
          <p:cNvSpPr txBox="1">
            <a:spLocks noChangeArrowheads="1"/>
          </p:cNvSpPr>
          <p:nvPr/>
        </p:nvSpPr>
        <p:spPr bwMode="auto">
          <a:xfrm>
            <a:off x="8153400" y="5638800"/>
            <a:ext cx="1752600" cy="738188"/>
          </a:xfrm>
          <a:prstGeom prst="rect">
            <a:avLst/>
          </a:prstGeom>
          <a:noFill/>
          <a:ln w="9525" algn="ctr">
            <a:noFill/>
            <a:miter lim="800000"/>
            <a:headEnd/>
            <a:tailEnd/>
          </a:ln>
        </p:spPr>
        <p:txBody>
          <a:bodyPr>
            <a:spAutoFit/>
          </a:bodyPr>
          <a:lstStyle/>
          <a:p>
            <a:pPr algn="ctr">
              <a:spcBef>
                <a:spcPct val="50000"/>
              </a:spcBef>
              <a:defRPr/>
            </a:pPr>
            <a:r>
              <a:rPr lang="en-US" sz="1400" dirty="0">
                <a:effectLst>
                  <a:glow rad="63500">
                    <a:schemeClr val="accent3">
                      <a:satMod val="175000"/>
                      <a:alpha val="40000"/>
                    </a:schemeClr>
                  </a:glow>
                </a:effectLst>
                <a:latin typeface="Berlin Sans FB Demi" pitchFamily="34" charset="0"/>
                <a:cs typeface="Arial" charset="0"/>
              </a:rPr>
              <a:t>Psi is the official symbol of psychology.</a:t>
            </a:r>
          </a:p>
        </p:txBody>
      </p:sp>
      <p:pic>
        <p:nvPicPr>
          <p:cNvPr id="71695" name="Picture 15" descr="psi"/>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19800" y="5257800"/>
            <a:ext cx="27432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96" name="Picture 16" descr="psi%20symbol"/>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362201" y="4114800"/>
            <a:ext cx="1362075"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97" name="Picture 17" descr="PSI-01"/>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352801" y="5410200"/>
            <a:ext cx="108902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98" name="Picture 18" descr="Movepsychicon"/>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7848601" y="4419601"/>
            <a:ext cx="868363"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9779998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71693"/>
                                        </p:tgtEl>
                                        <p:attrNameLst>
                                          <p:attrName>style.visibility</p:attrName>
                                        </p:attrNameLst>
                                      </p:cBhvr>
                                      <p:to>
                                        <p:strVal val="visible"/>
                                      </p:to>
                                    </p:set>
                                    <p:animEffect transition="in" filter="fade">
                                      <p:cBhvr>
                                        <p:cTn id="7" dur="500"/>
                                        <p:tgtEl>
                                          <p:spTgt spid="71693"/>
                                        </p:tgtEl>
                                      </p:cBhvr>
                                    </p:animEffect>
                                  </p:childTnLst>
                                </p:cTn>
                              </p:par>
                              <p:par>
                                <p:cTn id="8" presetID="10" presetClass="entr" presetSubtype="0" fill="hold" nodeType="withEffect">
                                  <p:stCondLst>
                                    <p:cond delay="0"/>
                                  </p:stCondLst>
                                  <p:childTnLst>
                                    <p:set>
                                      <p:cBhvr>
                                        <p:cTn id="9" dur="1" fill="hold">
                                          <p:stCondLst>
                                            <p:cond delay="0"/>
                                          </p:stCondLst>
                                        </p:cTn>
                                        <p:tgtEl>
                                          <p:spTgt spid="71694"/>
                                        </p:tgtEl>
                                        <p:attrNameLst>
                                          <p:attrName>style.visibility</p:attrName>
                                        </p:attrNameLst>
                                      </p:cBhvr>
                                      <p:to>
                                        <p:strVal val="visible"/>
                                      </p:to>
                                    </p:set>
                                    <p:animEffect transition="in" filter="fade">
                                      <p:cBhvr>
                                        <p:cTn id="10" dur="500"/>
                                        <p:tgtEl>
                                          <p:spTgt spid="71694"/>
                                        </p:tgtEl>
                                      </p:cBhvr>
                                    </p:animEffect>
                                  </p:childTnLst>
                                </p:cTn>
                              </p:par>
                              <p:par>
                                <p:cTn id="11" presetID="10" presetClass="entr" presetSubtype="0" fill="hold" nodeType="withEffect">
                                  <p:stCondLst>
                                    <p:cond delay="0"/>
                                  </p:stCondLst>
                                  <p:childTnLst>
                                    <p:set>
                                      <p:cBhvr>
                                        <p:cTn id="12" dur="1" fill="hold">
                                          <p:stCondLst>
                                            <p:cond delay="0"/>
                                          </p:stCondLst>
                                        </p:cTn>
                                        <p:tgtEl>
                                          <p:spTgt spid="71695"/>
                                        </p:tgtEl>
                                        <p:attrNameLst>
                                          <p:attrName>style.visibility</p:attrName>
                                        </p:attrNameLst>
                                      </p:cBhvr>
                                      <p:to>
                                        <p:strVal val="visible"/>
                                      </p:to>
                                    </p:set>
                                    <p:animEffect transition="in" filter="fade">
                                      <p:cBhvr>
                                        <p:cTn id="13" dur="500"/>
                                        <p:tgtEl>
                                          <p:spTgt spid="71695"/>
                                        </p:tgtEl>
                                      </p:cBhvr>
                                    </p:animEffect>
                                  </p:childTnLst>
                                </p:cTn>
                              </p:par>
                              <p:par>
                                <p:cTn id="14" presetID="10" presetClass="entr" presetSubtype="0" fill="hold" nodeType="withEffect">
                                  <p:stCondLst>
                                    <p:cond delay="0"/>
                                  </p:stCondLst>
                                  <p:childTnLst>
                                    <p:set>
                                      <p:cBhvr>
                                        <p:cTn id="15" dur="1" fill="hold">
                                          <p:stCondLst>
                                            <p:cond delay="0"/>
                                          </p:stCondLst>
                                        </p:cTn>
                                        <p:tgtEl>
                                          <p:spTgt spid="71696"/>
                                        </p:tgtEl>
                                        <p:attrNameLst>
                                          <p:attrName>style.visibility</p:attrName>
                                        </p:attrNameLst>
                                      </p:cBhvr>
                                      <p:to>
                                        <p:strVal val="visible"/>
                                      </p:to>
                                    </p:set>
                                    <p:animEffect transition="in" filter="fade">
                                      <p:cBhvr>
                                        <p:cTn id="16" dur="500"/>
                                        <p:tgtEl>
                                          <p:spTgt spid="71696"/>
                                        </p:tgtEl>
                                      </p:cBhvr>
                                    </p:animEffect>
                                  </p:childTnLst>
                                </p:cTn>
                              </p:par>
                              <p:par>
                                <p:cTn id="17" presetID="10" presetClass="entr" presetSubtype="0" fill="hold" nodeType="withEffect">
                                  <p:stCondLst>
                                    <p:cond delay="0"/>
                                  </p:stCondLst>
                                  <p:childTnLst>
                                    <p:set>
                                      <p:cBhvr>
                                        <p:cTn id="18" dur="1" fill="hold">
                                          <p:stCondLst>
                                            <p:cond delay="0"/>
                                          </p:stCondLst>
                                        </p:cTn>
                                        <p:tgtEl>
                                          <p:spTgt spid="71697"/>
                                        </p:tgtEl>
                                        <p:attrNameLst>
                                          <p:attrName>style.visibility</p:attrName>
                                        </p:attrNameLst>
                                      </p:cBhvr>
                                      <p:to>
                                        <p:strVal val="visible"/>
                                      </p:to>
                                    </p:set>
                                    <p:animEffect transition="in" filter="fade">
                                      <p:cBhvr>
                                        <p:cTn id="19" dur="500"/>
                                        <p:tgtEl>
                                          <p:spTgt spid="71697"/>
                                        </p:tgtEl>
                                      </p:cBhvr>
                                    </p:animEffect>
                                  </p:childTnLst>
                                </p:cTn>
                              </p:par>
                              <p:par>
                                <p:cTn id="20" presetID="10" presetClass="entr" presetSubtype="0" fill="hold" nodeType="withEffect">
                                  <p:stCondLst>
                                    <p:cond delay="0"/>
                                  </p:stCondLst>
                                  <p:childTnLst>
                                    <p:set>
                                      <p:cBhvr>
                                        <p:cTn id="21" dur="1" fill="hold">
                                          <p:stCondLst>
                                            <p:cond delay="0"/>
                                          </p:stCondLst>
                                        </p:cTn>
                                        <p:tgtEl>
                                          <p:spTgt spid="71698"/>
                                        </p:tgtEl>
                                        <p:attrNameLst>
                                          <p:attrName>style.visibility</p:attrName>
                                        </p:attrNameLst>
                                      </p:cBhvr>
                                      <p:to>
                                        <p:strVal val="visible"/>
                                      </p:to>
                                    </p:set>
                                    <p:animEffect transition="in" filter="fade">
                                      <p:cBhvr>
                                        <p:cTn id="22" dur="500"/>
                                        <p:tgtEl>
                                          <p:spTgt spid="716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pPr eaLnBrk="1" hangingPunct="1">
              <a:defRPr/>
            </a:pPr>
            <a:r>
              <a:rPr lang="en-US" b="1" u="sng" dirty="0"/>
              <a:t>Social-Cultural Perspective</a:t>
            </a:r>
          </a:p>
        </p:txBody>
      </p:sp>
      <p:sp>
        <p:nvSpPr>
          <p:cNvPr id="28675" name="Rectangle 3"/>
          <p:cNvSpPr>
            <a:spLocks noGrp="1" noChangeArrowheads="1"/>
          </p:cNvSpPr>
          <p:nvPr>
            <p:ph type="body" idx="1"/>
          </p:nvPr>
        </p:nvSpPr>
        <p:spPr>
          <a:xfrm>
            <a:off x="1752600" y="1549100"/>
            <a:ext cx="8686800" cy="2946699"/>
          </a:xfrm>
        </p:spPr>
        <p:txBody>
          <a:bodyPr/>
          <a:lstStyle/>
          <a:p>
            <a:pPr eaLnBrk="1" hangingPunct="1">
              <a:defRPr/>
            </a:pPr>
            <a:r>
              <a:rPr lang="en-US" dirty="0" smtClean="0"/>
              <a:t>Social-Cultural psychologists </a:t>
            </a:r>
            <a:r>
              <a:rPr lang="en-US" b="0" dirty="0" smtClean="0"/>
              <a:t>look at how our thoughts and behaviors vary from people living in other cultures.</a:t>
            </a:r>
          </a:p>
          <a:p>
            <a:pPr eaLnBrk="1" hangingPunct="1">
              <a:defRPr/>
            </a:pPr>
            <a:r>
              <a:rPr lang="en-US" b="0" dirty="0" smtClean="0"/>
              <a:t>Our culture plays a huge role in shaping our thought and behavior.</a:t>
            </a:r>
          </a:p>
          <a:p>
            <a:pPr lvl="1" eaLnBrk="1" hangingPunct="1">
              <a:defRPr/>
            </a:pPr>
            <a:r>
              <a:rPr lang="en-US" dirty="0" smtClean="0"/>
              <a:t>For example, the behavioral </a:t>
            </a:r>
            <a:r>
              <a:rPr lang="en-US" b="1" dirty="0" smtClean="0"/>
              <a:t>norms</a:t>
            </a:r>
            <a:r>
              <a:rPr lang="en-US" dirty="0" smtClean="0"/>
              <a:t> in one’s culture can be totally different from the norms in another’s culture</a:t>
            </a:r>
          </a:p>
        </p:txBody>
      </p:sp>
      <p:pic>
        <p:nvPicPr>
          <p:cNvPr id="28676" name="Picture 6" descr="napolean dance"/>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4114800"/>
            <a:ext cx="26670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8466579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28676"/>
                                        </p:tgtEl>
                                        <p:attrNameLst>
                                          <p:attrName>style.visibility</p:attrName>
                                        </p:attrNameLst>
                                      </p:cBhvr>
                                      <p:to>
                                        <p:strVal val="visible"/>
                                      </p:to>
                                    </p:set>
                                    <p:animEffect transition="in" filter="fade">
                                      <p:cBhvr>
                                        <p:cTn id="7" dur="500"/>
                                        <p:tgtEl>
                                          <p:spTgt spid="286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p:txBody>
          <a:bodyPr/>
          <a:lstStyle/>
          <a:p>
            <a:pPr eaLnBrk="1" hangingPunct="1">
              <a:defRPr/>
            </a:pPr>
            <a:r>
              <a:rPr lang="en-US" b="1" u="sng"/>
              <a:t>Evolutionary Perspective</a:t>
            </a:r>
          </a:p>
        </p:txBody>
      </p:sp>
      <p:sp>
        <p:nvSpPr>
          <p:cNvPr id="128003" name="Rectangle 3"/>
          <p:cNvSpPr>
            <a:spLocks noGrp="1" noChangeArrowheads="1"/>
          </p:cNvSpPr>
          <p:nvPr>
            <p:ph type="body" idx="1"/>
          </p:nvPr>
        </p:nvSpPr>
        <p:spPr>
          <a:xfrm>
            <a:off x="1752600" y="1506070"/>
            <a:ext cx="5638800" cy="5199529"/>
          </a:xfrm>
        </p:spPr>
        <p:txBody>
          <a:bodyPr/>
          <a:lstStyle/>
          <a:p>
            <a:pPr eaLnBrk="1" hangingPunct="1">
              <a:defRPr/>
            </a:pPr>
            <a:r>
              <a:rPr lang="en-US" b="0" dirty="0" smtClean="0"/>
              <a:t>Psychologists from this school think all behavior is simply a process of </a:t>
            </a:r>
            <a:r>
              <a:rPr lang="en-US" u="sng" dirty="0" smtClean="0"/>
              <a:t>natural selection</a:t>
            </a:r>
            <a:r>
              <a:rPr lang="en-US" dirty="0" smtClean="0"/>
              <a:t>.</a:t>
            </a:r>
          </a:p>
          <a:p>
            <a:pPr lvl="1" eaLnBrk="1" hangingPunct="1">
              <a:defRPr/>
            </a:pPr>
            <a:r>
              <a:rPr lang="en-US" dirty="0" smtClean="0"/>
              <a:t>Some psychological traits are beneficial to survival and are passed on from one generation to the next.</a:t>
            </a:r>
          </a:p>
        </p:txBody>
      </p:sp>
      <p:pic>
        <p:nvPicPr>
          <p:cNvPr id="128005" name="Picture 5" descr="darw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1" y="2362200"/>
            <a:ext cx="3025775" cy="41925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28007" name="Picture 7" descr="misconceptions_beavers"/>
          <p:cNvPicPr>
            <a:picLocks noChangeAspect="1" noChangeArrowheads="1"/>
          </p:cNvPicPr>
          <p:nvPr/>
        </p:nvPicPr>
        <p:blipFill>
          <a:blip r:embed="rId4">
            <a:lum contrast="6000"/>
            <a:extLst>
              <a:ext uri="{28A0092B-C50C-407E-A947-70E740481C1C}">
                <a14:useLocalDpi xmlns:a14="http://schemas.microsoft.com/office/drawing/2010/main" val="0"/>
              </a:ext>
            </a:extLst>
          </a:blip>
          <a:srcRect l="1482" r="740" b="11040"/>
          <a:stretch>
            <a:fillRect/>
          </a:stretch>
        </p:blipFill>
        <p:spPr bwMode="auto">
          <a:xfrm>
            <a:off x="2286000" y="3962401"/>
            <a:ext cx="4343400" cy="26511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130886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28005"/>
                                        </p:tgtEl>
                                        <p:attrNameLst>
                                          <p:attrName>style.visibility</p:attrName>
                                        </p:attrNameLst>
                                      </p:cBhvr>
                                      <p:to>
                                        <p:strVal val="visible"/>
                                      </p:to>
                                    </p:set>
                                    <p:animEffect transition="in" filter="fade">
                                      <p:cBhvr>
                                        <p:cTn id="7" dur="500"/>
                                        <p:tgtEl>
                                          <p:spTgt spid="128005"/>
                                        </p:tgtEl>
                                      </p:cBhvr>
                                    </p:animEffect>
                                  </p:childTnLst>
                                </p:cTn>
                              </p:par>
                              <p:par>
                                <p:cTn id="8" presetID="10" presetClass="entr" presetSubtype="0" fill="hold" nodeType="withEffect">
                                  <p:stCondLst>
                                    <p:cond delay="0"/>
                                  </p:stCondLst>
                                  <p:childTnLst>
                                    <p:set>
                                      <p:cBhvr>
                                        <p:cTn id="9" dur="1" fill="hold">
                                          <p:stCondLst>
                                            <p:cond delay="0"/>
                                          </p:stCondLst>
                                        </p:cTn>
                                        <p:tgtEl>
                                          <p:spTgt spid="128007"/>
                                        </p:tgtEl>
                                        <p:attrNameLst>
                                          <p:attrName>style.visibility</p:attrName>
                                        </p:attrNameLst>
                                      </p:cBhvr>
                                      <p:to>
                                        <p:strVal val="visible"/>
                                      </p:to>
                                    </p:set>
                                    <p:animEffect transition="in" filter="fade">
                                      <p:cBhvr>
                                        <p:cTn id="10" dur="500"/>
                                        <p:tgtEl>
                                          <p:spTgt spid="1280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p:txBody>
          <a:bodyPr/>
          <a:lstStyle/>
          <a:p>
            <a:pPr eaLnBrk="1" hangingPunct="1">
              <a:defRPr/>
            </a:pPr>
            <a:r>
              <a:rPr lang="en-US"/>
              <a:t>Contemporary Perspectives</a:t>
            </a:r>
          </a:p>
        </p:txBody>
      </p:sp>
      <p:sp>
        <p:nvSpPr>
          <p:cNvPr id="125955" name="Rectangle 3"/>
          <p:cNvSpPr>
            <a:spLocks noGrp="1" noChangeArrowheads="1"/>
          </p:cNvSpPr>
          <p:nvPr>
            <p:ph type="body" idx="1"/>
          </p:nvPr>
        </p:nvSpPr>
        <p:spPr>
          <a:xfrm>
            <a:off x="838200" y="1559859"/>
            <a:ext cx="10515600" cy="4617104"/>
          </a:xfrm>
        </p:spPr>
        <p:txBody>
          <a:bodyPr>
            <a:normAutofit/>
          </a:bodyPr>
          <a:lstStyle/>
          <a:p>
            <a:pPr eaLnBrk="1" hangingPunct="1">
              <a:defRPr/>
            </a:pPr>
            <a:r>
              <a:rPr lang="en-US" b="0" dirty="0" smtClean="0"/>
              <a:t>Again, most psychologists today have an eclectic approach to psychology.</a:t>
            </a:r>
          </a:p>
          <a:p>
            <a:pPr eaLnBrk="1" hangingPunct="1">
              <a:defRPr/>
            </a:pPr>
            <a:r>
              <a:rPr lang="en-US" b="0" dirty="0" smtClean="0"/>
              <a:t>These perspectives do not contradict each other, they are simply various ways of looking at psychology.</a:t>
            </a:r>
          </a:p>
          <a:p>
            <a:pPr lvl="1" eaLnBrk="1" hangingPunct="1">
              <a:defRPr/>
            </a:pPr>
            <a:r>
              <a:rPr lang="en-US" b="1" dirty="0" smtClean="0"/>
              <a:t>Cognitive</a:t>
            </a:r>
          </a:p>
          <a:p>
            <a:pPr lvl="1" eaLnBrk="1" hangingPunct="1">
              <a:defRPr/>
            </a:pPr>
            <a:r>
              <a:rPr lang="en-US" b="1" dirty="0" smtClean="0"/>
              <a:t>Behavioral</a:t>
            </a:r>
          </a:p>
          <a:p>
            <a:pPr lvl="1" eaLnBrk="1" hangingPunct="1">
              <a:defRPr/>
            </a:pPr>
            <a:r>
              <a:rPr lang="en-US" b="1" dirty="0" smtClean="0"/>
              <a:t>Humanist</a:t>
            </a:r>
          </a:p>
          <a:p>
            <a:pPr lvl="1" eaLnBrk="1" hangingPunct="1">
              <a:defRPr/>
            </a:pPr>
            <a:r>
              <a:rPr lang="en-US" b="1" dirty="0" smtClean="0"/>
              <a:t>Psychoanalytic</a:t>
            </a:r>
          </a:p>
          <a:p>
            <a:pPr lvl="1" eaLnBrk="1" hangingPunct="1">
              <a:defRPr/>
            </a:pPr>
            <a:r>
              <a:rPr lang="en-US" b="1" dirty="0" smtClean="0"/>
              <a:t>Biopsychology (Neuroscience)</a:t>
            </a:r>
          </a:p>
          <a:p>
            <a:pPr lvl="1" eaLnBrk="1" hangingPunct="1">
              <a:defRPr/>
            </a:pPr>
            <a:r>
              <a:rPr lang="en-US" b="1" dirty="0" smtClean="0"/>
              <a:t>Evolutionary (Darwinian)</a:t>
            </a:r>
          </a:p>
          <a:p>
            <a:pPr lvl="1" eaLnBrk="1" hangingPunct="1">
              <a:defRPr/>
            </a:pPr>
            <a:r>
              <a:rPr lang="en-US" b="1" dirty="0" smtClean="0"/>
              <a:t>Social-Cultural (</a:t>
            </a:r>
            <a:r>
              <a:rPr lang="en-US" b="1" dirty="0" err="1" smtClean="0"/>
              <a:t>Sociocultural</a:t>
            </a:r>
            <a:r>
              <a:rPr lang="en-US" b="1" dirty="0" smtClean="0"/>
              <a:t>)</a:t>
            </a:r>
          </a:p>
        </p:txBody>
      </p:sp>
      <p:pic>
        <p:nvPicPr>
          <p:cNvPr id="125957" name="Picture 5" descr="eatz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18843" y="3581400"/>
            <a:ext cx="2963863" cy="32766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6" name="TextBox 5"/>
          <p:cNvSpPr txBox="1">
            <a:spLocks noChangeArrowheads="1"/>
          </p:cNvSpPr>
          <p:nvPr/>
        </p:nvSpPr>
        <p:spPr bwMode="auto">
          <a:xfrm>
            <a:off x="7543800" y="2981326"/>
            <a:ext cx="2971800" cy="523875"/>
          </a:xfrm>
          <a:prstGeom prst="rect">
            <a:avLst/>
          </a:prstGeom>
          <a:noFill/>
          <a:ln w="9525">
            <a:noFill/>
            <a:miter lim="800000"/>
            <a:headEnd/>
            <a:tailEnd/>
          </a:ln>
        </p:spPr>
        <p:txBody>
          <a:bodyPr>
            <a:spAutoFit/>
          </a:bodyPr>
          <a:lstStyle/>
          <a:p>
            <a:pPr>
              <a:defRPr/>
            </a:pPr>
            <a:r>
              <a:rPr lang="en-US" sz="1400" dirty="0">
                <a:effectLst>
                  <a:glow rad="63500">
                    <a:schemeClr val="accent3">
                      <a:satMod val="175000"/>
                      <a:alpha val="40000"/>
                    </a:schemeClr>
                  </a:glow>
                </a:effectLst>
                <a:latin typeface="Berlin Sans FB" pitchFamily="34" charset="0"/>
                <a:cs typeface="Arial" charset="0"/>
              </a:rPr>
              <a:t>It’s like choosing from a tasty pizza buffet! It’s all good!</a:t>
            </a:r>
          </a:p>
        </p:txBody>
      </p:sp>
    </p:spTree>
    <p:extLst>
      <p:ext uri="{BB962C8B-B14F-4D97-AF65-F5344CB8AC3E}">
        <p14:creationId xmlns:p14="http://schemas.microsoft.com/office/powerpoint/2010/main" val="80950346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25957"/>
                                        </p:tgtEl>
                                        <p:attrNameLst>
                                          <p:attrName>style.visibility</p:attrName>
                                        </p:attrNameLst>
                                      </p:cBhvr>
                                      <p:to>
                                        <p:strVal val="visible"/>
                                      </p:to>
                                    </p:set>
                                    <p:animEffect transition="in" filter="fade">
                                      <p:cBhvr>
                                        <p:cTn id="7" dur="500"/>
                                        <p:tgtEl>
                                          <p:spTgt spid="125957"/>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eaLnBrk="1" hangingPunct="1">
              <a:defRPr/>
            </a:pPr>
            <a:r>
              <a:rPr lang="en-US" dirty="0"/>
              <a:t>History of Psychology</a:t>
            </a:r>
          </a:p>
        </p:txBody>
      </p:sp>
      <p:sp>
        <p:nvSpPr>
          <p:cNvPr id="64515" name="Rectangle 3"/>
          <p:cNvSpPr>
            <a:spLocks noGrp="1" noChangeArrowheads="1"/>
          </p:cNvSpPr>
          <p:nvPr>
            <p:ph type="body" idx="1"/>
          </p:nvPr>
        </p:nvSpPr>
        <p:spPr>
          <a:xfrm>
            <a:off x="1752600" y="1414462"/>
            <a:ext cx="5181600" cy="4757737"/>
          </a:xfrm>
        </p:spPr>
        <p:txBody>
          <a:bodyPr/>
          <a:lstStyle/>
          <a:p>
            <a:pPr eaLnBrk="1" hangingPunct="1">
              <a:defRPr/>
            </a:pPr>
            <a:r>
              <a:rPr lang="en-US" dirty="0" smtClean="0"/>
              <a:t>When did psychology originate?</a:t>
            </a:r>
          </a:p>
          <a:p>
            <a:pPr lvl="1" eaLnBrk="1" hangingPunct="1">
              <a:defRPr/>
            </a:pPr>
            <a:r>
              <a:rPr lang="en-US" dirty="0" smtClean="0"/>
              <a:t>You could say we’ve always wondered...“Who am I?” and “Who are you?”</a:t>
            </a:r>
          </a:p>
          <a:p>
            <a:pPr lvl="1" eaLnBrk="1" hangingPunct="1">
              <a:defRPr/>
            </a:pPr>
            <a:r>
              <a:rPr lang="en-US" dirty="0" smtClean="0"/>
              <a:t>Ex. Trephination (6500 BC)</a:t>
            </a:r>
          </a:p>
          <a:p>
            <a:pPr lvl="1" eaLnBrk="1" hangingPunct="1">
              <a:defRPr/>
            </a:pPr>
            <a:r>
              <a:rPr lang="en-US" dirty="0" smtClean="0"/>
              <a:t>Most early philosophers had opinions on the relationship between thought and behavior</a:t>
            </a:r>
          </a:p>
        </p:txBody>
      </p:sp>
      <p:pic>
        <p:nvPicPr>
          <p:cNvPr id="64523" name="Picture 11" descr="Plato-Aristotle-history-of-astrology@75"/>
          <p:cNvPicPr>
            <a:picLocks noChangeAspect="1" noChangeArrowheads="1"/>
          </p:cNvPicPr>
          <p:nvPr/>
        </p:nvPicPr>
        <p:blipFill>
          <a:blip r:embed="rId3">
            <a:extLst>
              <a:ext uri="{28A0092B-C50C-407E-A947-70E740481C1C}">
                <a14:useLocalDpi xmlns:a14="http://schemas.microsoft.com/office/drawing/2010/main" val="0"/>
              </a:ext>
            </a:extLst>
          </a:blip>
          <a:srcRect r="-27" b="55284"/>
          <a:stretch>
            <a:fillRect/>
          </a:stretch>
        </p:blipFill>
        <p:spPr bwMode="auto">
          <a:xfrm>
            <a:off x="2686050" y="4953000"/>
            <a:ext cx="3409950" cy="1817688"/>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64524" name="Picture 12" descr="Plato-Aristotle-history-of-astrology@75"/>
          <p:cNvPicPr>
            <a:picLocks noGrp="1" noChangeAspect="1" noChangeArrowheads="1"/>
          </p:cNvPicPr>
          <p:nvPr>
            <p:ph sz="quarter" idx="4294967295"/>
          </p:nvPr>
        </p:nvPicPr>
        <p:blipFill>
          <a:blip r:embed="rId3">
            <a:extLst>
              <a:ext uri="{28A0092B-C50C-407E-A947-70E740481C1C}">
                <a14:useLocalDpi xmlns:a14="http://schemas.microsoft.com/office/drawing/2010/main" val="0"/>
              </a:ext>
            </a:extLst>
          </a:blip>
          <a:srcRect r="50653" b="55284"/>
          <a:stretch>
            <a:fillRect/>
          </a:stretch>
        </p:blipFill>
        <p:spPr>
          <a:xfrm>
            <a:off x="2667001" y="4953000"/>
            <a:ext cx="1679575" cy="1828800"/>
          </a:xfrm>
          <a:ln w="38100">
            <a:solidFill>
              <a:srgbClr val="000000"/>
            </a:solidFill>
          </a:ln>
        </p:spPr>
      </p:pic>
      <p:sp>
        <p:nvSpPr>
          <p:cNvPr id="64526" name="Text Box 14"/>
          <p:cNvSpPr txBox="1">
            <a:spLocks noChangeArrowheads="1"/>
          </p:cNvSpPr>
          <p:nvPr/>
        </p:nvSpPr>
        <p:spPr bwMode="auto">
          <a:xfrm>
            <a:off x="6934200" y="954089"/>
            <a:ext cx="2057400" cy="307975"/>
          </a:xfrm>
          <a:prstGeom prst="rect">
            <a:avLst/>
          </a:prstGeom>
          <a:noFill/>
          <a:ln w="9525" algn="ctr">
            <a:noFill/>
            <a:miter lim="800000"/>
            <a:headEnd/>
            <a:tailEnd/>
          </a:ln>
        </p:spPr>
        <p:txBody>
          <a:bodyPr>
            <a:spAutoFit/>
          </a:bodyPr>
          <a:lstStyle/>
          <a:p>
            <a:pPr algn="ctr">
              <a:spcBef>
                <a:spcPct val="50000"/>
              </a:spcBef>
              <a:defRPr/>
            </a:pPr>
            <a:r>
              <a:rPr lang="en-US" sz="1400" i="1" dirty="0">
                <a:effectLst>
                  <a:glow rad="63500">
                    <a:schemeClr val="accent3">
                      <a:satMod val="175000"/>
                      <a:alpha val="40000"/>
                    </a:schemeClr>
                  </a:glow>
                </a:effectLst>
                <a:latin typeface="Berlin Sans FB" pitchFamily="34" charset="0"/>
                <a:cs typeface="Arial" charset="0"/>
              </a:rPr>
              <a:t>Socrates (450 BC)</a:t>
            </a:r>
          </a:p>
        </p:txBody>
      </p:sp>
      <p:sp>
        <p:nvSpPr>
          <p:cNvPr id="64527" name="Text Box 15"/>
          <p:cNvSpPr txBox="1">
            <a:spLocks noChangeArrowheads="1"/>
          </p:cNvSpPr>
          <p:nvPr/>
        </p:nvSpPr>
        <p:spPr bwMode="auto">
          <a:xfrm>
            <a:off x="4343400" y="4648201"/>
            <a:ext cx="1905000" cy="307975"/>
          </a:xfrm>
          <a:prstGeom prst="rect">
            <a:avLst/>
          </a:prstGeom>
          <a:noFill/>
          <a:ln w="9525" algn="ctr">
            <a:noFill/>
            <a:miter lim="800000"/>
            <a:headEnd/>
            <a:tailEnd/>
          </a:ln>
        </p:spPr>
        <p:txBody>
          <a:bodyPr>
            <a:spAutoFit/>
          </a:bodyPr>
          <a:lstStyle/>
          <a:p>
            <a:pPr algn="ctr">
              <a:spcBef>
                <a:spcPct val="50000"/>
              </a:spcBef>
              <a:defRPr/>
            </a:pPr>
            <a:r>
              <a:rPr lang="en-US" sz="1400" i="1" dirty="0">
                <a:effectLst>
                  <a:glow rad="63500">
                    <a:schemeClr val="accent3">
                      <a:satMod val="175000"/>
                      <a:alpha val="40000"/>
                    </a:schemeClr>
                  </a:glow>
                </a:effectLst>
                <a:latin typeface="Berlin Sans FB Demi" pitchFamily="34" charset="0"/>
                <a:cs typeface="Arial" charset="0"/>
              </a:rPr>
              <a:t>Aristotle (350 BC)</a:t>
            </a:r>
          </a:p>
        </p:txBody>
      </p:sp>
      <p:sp>
        <p:nvSpPr>
          <p:cNvPr id="64528" name="Text Box 16"/>
          <p:cNvSpPr txBox="1">
            <a:spLocks noChangeArrowheads="1"/>
          </p:cNvSpPr>
          <p:nvPr/>
        </p:nvSpPr>
        <p:spPr bwMode="auto">
          <a:xfrm>
            <a:off x="2743200" y="4648200"/>
            <a:ext cx="1524000" cy="304800"/>
          </a:xfrm>
          <a:prstGeom prst="rect">
            <a:avLst/>
          </a:prstGeom>
          <a:noFill/>
          <a:ln w="9525" algn="ctr">
            <a:noFill/>
            <a:miter lim="800000"/>
            <a:headEnd/>
            <a:tailEnd/>
          </a:ln>
        </p:spPr>
        <p:txBody>
          <a:bodyPr>
            <a:spAutoFit/>
          </a:bodyPr>
          <a:lstStyle/>
          <a:p>
            <a:pPr algn="ctr">
              <a:spcBef>
                <a:spcPct val="50000"/>
              </a:spcBef>
              <a:defRPr/>
            </a:pPr>
            <a:r>
              <a:rPr lang="en-US" sz="1400" i="1" dirty="0">
                <a:effectLst>
                  <a:glow rad="63500">
                    <a:schemeClr val="accent3">
                      <a:satMod val="175000"/>
                      <a:alpha val="40000"/>
                    </a:schemeClr>
                  </a:glow>
                </a:effectLst>
                <a:latin typeface="Berlin Sans FB Demi" pitchFamily="34" charset="0"/>
                <a:cs typeface="Arial" charset="0"/>
              </a:rPr>
              <a:t>Plato (400 BC) </a:t>
            </a:r>
          </a:p>
        </p:txBody>
      </p:sp>
      <p:pic>
        <p:nvPicPr>
          <p:cNvPr id="64530" name="Picture 18" descr="desc-anim"/>
          <p:cNvPicPr>
            <a:picLocks noChangeAspect="1" noChangeArrowheads="1" noCrop="1"/>
          </p:cNvPicPr>
          <p:nvPr/>
        </p:nvPicPr>
        <p:blipFill>
          <a:blip r:embed="rId4">
            <a:lum bright="6000" contrast="12000"/>
            <a:extLst>
              <a:ext uri="{28A0092B-C50C-407E-A947-70E740481C1C}">
                <a14:useLocalDpi xmlns:a14="http://schemas.microsoft.com/office/drawing/2010/main" val="0"/>
              </a:ext>
            </a:extLst>
          </a:blip>
          <a:srcRect/>
          <a:stretch>
            <a:fillRect/>
          </a:stretch>
        </p:blipFill>
        <p:spPr bwMode="auto">
          <a:xfrm>
            <a:off x="8458200" y="3810000"/>
            <a:ext cx="21336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32" name="Text Box 20"/>
          <p:cNvSpPr txBox="1">
            <a:spLocks noChangeArrowheads="1"/>
          </p:cNvSpPr>
          <p:nvPr/>
        </p:nvSpPr>
        <p:spPr bwMode="auto">
          <a:xfrm>
            <a:off x="8686800" y="3505201"/>
            <a:ext cx="1676400" cy="307975"/>
          </a:xfrm>
          <a:prstGeom prst="rect">
            <a:avLst/>
          </a:prstGeom>
          <a:noFill/>
          <a:ln w="9525" algn="ctr">
            <a:noFill/>
            <a:miter lim="800000"/>
            <a:headEnd/>
            <a:tailEnd/>
          </a:ln>
        </p:spPr>
        <p:txBody>
          <a:bodyPr>
            <a:spAutoFit/>
          </a:bodyPr>
          <a:lstStyle/>
          <a:p>
            <a:pPr algn="ctr">
              <a:spcBef>
                <a:spcPct val="50000"/>
              </a:spcBef>
              <a:defRPr/>
            </a:pPr>
            <a:r>
              <a:rPr lang="en-US" sz="1400" i="1" dirty="0">
                <a:effectLst>
                  <a:glow rad="63500">
                    <a:schemeClr val="accent3">
                      <a:satMod val="175000"/>
                      <a:alpha val="40000"/>
                    </a:schemeClr>
                  </a:glow>
                </a:effectLst>
                <a:latin typeface="Berlin Sans FB" pitchFamily="34" charset="0"/>
                <a:cs typeface="Arial" charset="0"/>
              </a:rPr>
              <a:t>Bacon (1600 AD)</a:t>
            </a:r>
          </a:p>
        </p:txBody>
      </p:sp>
      <p:sp>
        <p:nvSpPr>
          <p:cNvPr id="15" name="TextBox 14"/>
          <p:cNvSpPr txBox="1">
            <a:spLocks noChangeArrowheads="1"/>
          </p:cNvSpPr>
          <p:nvPr/>
        </p:nvSpPr>
        <p:spPr bwMode="auto">
          <a:xfrm>
            <a:off x="8763000" y="1244600"/>
            <a:ext cx="1676400" cy="2032000"/>
          </a:xfrm>
          <a:prstGeom prst="rect">
            <a:avLst/>
          </a:prstGeom>
          <a:noFill/>
          <a:ln w="9525">
            <a:noFill/>
            <a:miter lim="800000"/>
            <a:headEnd/>
            <a:tailEnd/>
          </a:ln>
        </p:spPr>
        <p:txBody>
          <a:bodyPr>
            <a:spAutoFit/>
          </a:bodyPr>
          <a:lstStyle/>
          <a:p>
            <a:pPr>
              <a:defRPr/>
            </a:pPr>
            <a:r>
              <a:rPr lang="en-US" sz="1400" dirty="0">
                <a:effectLst>
                  <a:glow rad="63500">
                    <a:schemeClr val="accent3">
                      <a:satMod val="175000"/>
                      <a:alpha val="40000"/>
                    </a:schemeClr>
                  </a:glow>
                </a:effectLst>
                <a:latin typeface="Berlin Sans FB" pitchFamily="34" charset="0"/>
                <a:cs typeface="Arial" charset="0"/>
              </a:rPr>
              <a:t>“The mind is separate from the body. Also, we are born with all knowledge. We learn nothing that we did not already have in our mind at birth.”</a:t>
            </a:r>
          </a:p>
        </p:txBody>
      </p:sp>
      <p:sp>
        <p:nvSpPr>
          <p:cNvPr id="17" name="TextBox 16"/>
          <p:cNvSpPr txBox="1">
            <a:spLocks noChangeArrowheads="1"/>
          </p:cNvSpPr>
          <p:nvPr/>
        </p:nvSpPr>
        <p:spPr bwMode="auto">
          <a:xfrm>
            <a:off x="1524000" y="5486400"/>
            <a:ext cx="1143000" cy="738188"/>
          </a:xfrm>
          <a:prstGeom prst="rect">
            <a:avLst/>
          </a:prstGeom>
          <a:noFill/>
          <a:ln w="9525">
            <a:noFill/>
            <a:miter lim="800000"/>
            <a:headEnd/>
            <a:tailEnd/>
          </a:ln>
        </p:spPr>
        <p:txBody>
          <a:bodyPr>
            <a:spAutoFit/>
          </a:bodyPr>
          <a:lstStyle/>
          <a:p>
            <a:pPr algn="r">
              <a:defRPr/>
            </a:pPr>
            <a:r>
              <a:rPr lang="en-US" sz="1400" dirty="0">
                <a:effectLst>
                  <a:glow rad="63500">
                    <a:schemeClr val="accent3">
                      <a:satMod val="175000"/>
                      <a:alpha val="40000"/>
                    </a:schemeClr>
                  </a:glow>
                </a:effectLst>
                <a:latin typeface="Berlin Sans FB" pitchFamily="34" charset="0"/>
                <a:cs typeface="Arial" charset="0"/>
              </a:rPr>
              <a:t>“I am a dualist like Socrates.”</a:t>
            </a:r>
          </a:p>
        </p:txBody>
      </p:sp>
      <p:sp>
        <p:nvSpPr>
          <p:cNvPr id="18" name="TextBox 17"/>
          <p:cNvSpPr txBox="1">
            <a:spLocks noChangeArrowheads="1"/>
          </p:cNvSpPr>
          <p:nvPr/>
        </p:nvSpPr>
        <p:spPr bwMode="auto">
          <a:xfrm>
            <a:off x="6172200" y="5245100"/>
            <a:ext cx="1981200" cy="1384300"/>
          </a:xfrm>
          <a:prstGeom prst="rect">
            <a:avLst/>
          </a:prstGeom>
          <a:noFill/>
          <a:ln w="9525">
            <a:noFill/>
            <a:miter lim="800000"/>
            <a:headEnd/>
            <a:tailEnd/>
          </a:ln>
        </p:spPr>
        <p:txBody>
          <a:bodyPr>
            <a:spAutoFit/>
          </a:bodyPr>
          <a:lstStyle/>
          <a:p>
            <a:pPr>
              <a:defRPr/>
            </a:pPr>
            <a:r>
              <a:rPr lang="en-US" sz="1400" dirty="0">
                <a:effectLst>
                  <a:glow rad="63500">
                    <a:schemeClr val="accent3">
                      <a:satMod val="175000"/>
                      <a:alpha val="40000"/>
                    </a:schemeClr>
                  </a:glow>
                </a:effectLst>
                <a:latin typeface="Berlin Sans FB" pitchFamily="34" charset="0"/>
                <a:cs typeface="Arial" charset="0"/>
              </a:rPr>
              <a:t>“Teach, I love you but you’re wrong. The soul and body are one. And, we learn everything after birth through experience.”</a:t>
            </a:r>
          </a:p>
        </p:txBody>
      </p:sp>
      <p:sp>
        <p:nvSpPr>
          <p:cNvPr id="19" name="TextBox 18"/>
          <p:cNvSpPr txBox="1">
            <a:spLocks noChangeArrowheads="1"/>
          </p:cNvSpPr>
          <p:nvPr/>
        </p:nvSpPr>
        <p:spPr bwMode="auto">
          <a:xfrm>
            <a:off x="6705600" y="3505200"/>
            <a:ext cx="1752600" cy="1600200"/>
          </a:xfrm>
          <a:prstGeom prst="rect">
            <a:avLst/>
          </a:prstGeom>
          <a:noFill/>
          <a:ln w="9525">
            <a:noFill/>
            <a:miter lim="800000"/>
            <a:headEnd/>
            <a:tailEnd/>
          </a:ln>
        </p:spPr>
        <p:txBody>
          <a:bodyPr>
            <a:spAutoFit/>
          </a:bodyPr>
          <a:lstStyle/>
          <a:p>
            <a:pPr algn="r">
              <a:defRPr/>
            </a:pPr>
            <a:r>
              <a:rPr lang="en-US" sz="1400" dirty="0">
                <a:effectLst>
                  <a:glow rad="63500">
                    <a:schemeClr val="accent3">
                      <a:satMod val="175000"/>
                      <a:alpha val="40000"/>
                    </a:schemeClr>
                  </a:glow>
                </a:effectLst>
                <a:latin typeface="Berlin Sans FB" pitchFamily="34" charset="0"/>
                <a:cs typeface="Arial" charset="0"/>
              </a:rPr>
              <a:t>“Knowledge is power. And the only way to gain knowledge is to study things through the scientific method.”</a:t>
            </a:r>
          </a:p>
        </p:txBody>
      </p:sp>
    </p:spTree>
    <p:extLst>
      <p:ext uri="{BB962C8B-B14F-4D97-AF65-F5344CB8AC3E}">
        <p14:creationId xmlns:p14="http://schemas.microsoft.com/office/powerpoint/2010/main" val="168071507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64526"/>
                                        </p:tgtEl>
                                        <p:attrNameLst>
                                          <p:attrName>style.visibility</p:attrName>
                                        </p:attrNameLst>
                                      </p:cBhvr>
                                      <p:to>
                                        <p:strVal val="visible"/>
                                      </p:to>
                                    </p:set>
                                    <p:animEffect transition="in" filter="fade">
                                      <p:cBhvr>
                                        <p:cTn id="7" dur="500"/>
                                        <p:tgtEl>
                                          <p:spTgt spid="64526"/>
                                        </p:tgtEl>
                                      </p:cBhvr>
                                    </p:animEffect>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64524"/>
                                        </p:tgtEl>
                                        <p:attrNameLst>
                                          <p:attrName>style.visibility</p:attrName>
                                        </p:attrNameLst>
                                      </p:cBhvr>
                                      <p:to>
                                        <p:strVal val="visible"/>
                                      </p:to>
                                    </p:set>
                                    <p:animEffect transition="in" filter="fade">
                                      <p:cBhvr>
                                        <p:cTn id="15" dur="500"/>
                                        <p:tgtEl>
                                          <p:spTgt spid="64524"/>
                                        </p:tgtEl>
                                      </p:cBhvr>
                                    </p:animEffect>
                                  </p:childTnLst>
                                </p:cTn>
                              </p:par>
                              <p:par>
                                <p:cTn id="16" presetID="10" presetClass="entr" presetSubtype="0" fill="hold" nodeType="withEffect">
                                  <p:stCondLst>
                                    <p:cond delay="0"/>
                                  </p:stCondLst>
                                  <p:childTnLst>
                                    <p:set>
                                      <p:cBhvr>
                                        <p:cTn id="17" dur="1" fill="hold">
                                          <p:stCondLst>
                                            <p:cond delay="0"/>
                                          </p:stCondLst>
                                        </p:cTn>
                                        <p:tgtEl>
                                          <p:spTgt spid="64528"/>
                                        </p:tgtEl>
                                        <p:attrNameLst>
                                          <p:attrName>style.visibility</p:attrName>
                                        </p:attrNameLst>
                                      </p:cBhvr>
                                      <p:to>
                                        <p:strVal val="visible"/>
                                      </p:to>
                                    </p:set>
                                    <p:animEffect transition="in" filter="fade">
                                      <p:cBhvr>
                                        <p:cTn id="18" dur="500"/>
                                        <p:tgtEl>
                                          <p:spTgt spid="64528"/>
                                        </p:tgtEl>
                                      </p:cBhvr>
                                    </p:animEffect>
                                  </p:childTnLst>
                                </p:cTn>
                              </p:par>
                              <p:par>
                                <p:cTn id="19" presetID="10" presetClass="entr" presetSubtype="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500"/>
                                        <p:tgtEl>
                                          <p:spTgt spid="17"/>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presetSubtype="0" fill="hold" nodeType="clickEffect">
                                  <p:stCondLst>
                                    <p:cond delay="0"/>
                                  </p:stCondLst>
                                  <p:childTnLst>
                                    <p:set>
                                      <p:cBhvr>
                                        <p:cTn id="25" dur="1" fill="hold">
                                          <p:stCondLst>
                                            <p:cond delay="0"/>
                                          </p:stCondLst>
                                        </p:cTn>
                                        <p:tgtEl>
                                          <p:spTgt spid="64523"/>
                                        </p:tgtEl>
                                        <p:attrNameLst>
                                          <p:attrName>style.visibility</p:attrName>
                                        </p:attrNameLst>
                                      </p:cBhvr>
                                      <p:to>
                                        <p:strVal val="visible"/>
                                      </p:to>
                                    </p:set>
                                    <p:animEffect transition="in" filter="fade">
                                      <p:cBhvr>
                                        <p:cTn id="26" dur="500"/>
                                        <p:tgtEl>
                                          <p:spTgt spid="64523"/>
                                        </p:tgtEl>
                                      </p:cBhvr>
                                    </p:animEffect>
                                  </p:childTnLst>
                                </p:cTn>
                              </p:par>
                              <p:par>
                                <p:cTn id="27" presetID="10" presetClass="entr" presetSubtype="0" fill="hold" nodeType="withEffect">
                                  <p:stCondLst>
                                    <p:cond delay="0"/>
                                  </p:stCondLst>
                                  <p:childTnLst>
                                    <p:set>
                                      <p:cBhvr>
                                        <p:cTn id="28" dur="1" fill="hold">
                                          <p:stCondLst>
                                            <p:cond delay="0"/>
                                          </p:stCondLst>
                                        </p:cTn>
                                        <p:tgtEl>
                                          <p:spTgt spid="64527"/>
                                        </p:tgtEl>
                                        <p:attrNameLst>
                                          <p:attrName>style.visibility</p:attrName>
                                        </p:attrNameLst>
                                      </p:cBhvr>
                                      <p:to>
                                        <p:strVal val="visible"/>
                                      </p:to>
                                    </p:set>
                                    <p:animEffect transition="in" filter="fade">
                                      <p:cBhvr>
                                        <p:cTn id="29" dur="500"/>
                                        <p:tgtEl>
                                          <p:spTgt spid="64527"/>
                                        </p:tgtEl>
                                      </p:cBhvr>
                                    </p:animEffect>
                                  </p:childTnLst>
                                </p:cTn>
                              </p:par>
                              <p:par>
                                <p:cTn id="30" presetID="10" presetClass="entr" presetSubtype="0" fill="hold" nodeType="with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64530"/>
                                        </p:tgtEl>
                                        <p:attrNameLst>
                                          <p:attrName>style.visibility</p:attrName>
                                        </p:attrNameLst>
                                      </p:cBhvr>
                                      <p:to>
                                        <p:strVal val="visible"/>
                                      </p:to>
                                    </p:set>
                                    <p:animEffect transition="in" filter="fade">
                                      <p:cBhvr>
                                        <p:cTn id="37" dur="500"/>
                                        <p:tgtEl>
                                          <p:spTgt spid="64530"/>
                                        </p:tgtEl>
                                      </p:cBhvr>
                                    </p:animEffect>
                                  </p:childTnLst>
                                </p:cTn>
                              </p:par>
                              <p:par>
                                <p:cTn id="38" presetID="10" presetClass="entr" presetSubtype="0" fill="hold" nodeType="withEffect">
                                  <p:stCondLst>
                                    <p:cond delay="0"/>
                                  </p:stCondLst>
                                  <p:childTnLst>
                                    <p:set>
                                      <p:cBhvr>
                                        <p:cTn id="39" dur="1" fill="hold">
                                          <p:stCondLst>
                                            <p:cond delay="0"/>
                                          </p:stCondLst>
                                        </p:cTn>
                                        <p:tgtEl>
                                          <p:spTgt spid="64532"/>
                                        </p:tgtEl>
                                        <p:attrNameLst>
                                          <p:attrName>style.visibility</p:attrName>
                                        </p:attrNameLst>
                                      </p:cBhvr>
                                      <p:to>
                                        <p:strVal val="visible"/>
                                      </p:to>
                                    </p:set>
                                    <p:animEffect transition="in" filter="fade">
                                      <p:cBhvr>
                                        <p:cTn id="40" dur="500"/>
                                        <p:tgtEl>
                                          <p:spTgt spid="64532"/>
                                        </p:tgtEl>
                                      </p:cBhvr>
                                    </p:animEffect>
                                  </p:childTnLst>
                                </p:cTn>
                              </p:par>
                              <p:par>
                                <p:cTn id="41" presetID="10" presetClass="entr" presetSubtype="0" fill="hold"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1620" name="Rectangle 4"/>
          <p:cNvSpPr>
            <a:spLocks noGrp="1" noChangeArrowheads="1"/>
          </p:cNvSpPr>
          <p:nvPr>
            <p:ph type="body" idx="1"/>
          </p:nvPr>
        </p:nvSpPr>
        <p:spPr/>
        <p:txBody>
          <a:bodyPr/>
          <a:lstStyle/>
          <a:p>
            <a:pPr eaLnBrk="1" hangingPunct="1">
              <a:defRPr/>
            </a:pPr>
            <a:r>
              <a:rPr lang="en-US" smtClean="0"/>
              <a:t>The various theorists and theories in psychology’s history can be organized into distinct “waves” (or schools of thought).</a:t>
            </a:r>
          </a:p>
          <a:p>
            <a:pPr lvl="1" eaLnBrk="1" hangingPunct="1">
              <a:defRPr/>
            </a:pPr>
            <a:r>
              <a:rPr lang="en-US" smtClean="0"/>
              <a:t>Wave One - Introspection</a:t>
            </a:r>
          </a:p>
          <a:p>
            <a:pPr lvl="1" eaLnBrk="1" hangingPunct="1">
              <a:defRPr/>
            </a:pPr>
            <a:r>
              <a:rPr lang="en-US" smtClean="0"/>
              <a:t>Wave Two - Gestalt Psychology</a:t>
            </a:r>
          </a:p>
          <a:p>
            <a:pPr lvl="1" eaLnBrk="1" hangingPunct="1">
              <a:defRPr/>
            </a:pPr>
            <a:r>
              <a:rPr lang="en-US" smtClean="0"/>
              <a:t>Wave Three - Psychoanalysis</a:t>
            </a:r>
          </a:p>
          <a:p>
            <a:pPr lvl="1" eaLnBrk="1" hangingPunct="1">
              <a:defRPr/>
            </a:pPr>
            <a:r>
              <a:rPr lang="en-US" smtClean="0"/>
              <a:t>Wave Four - Behaviorism</a:t>
            </a:r>
          </a:p>
          <a:p>
            <a:pPr lvl="1" eaLnBrk="1" hangingPunct="1">
              <a:defRPr/>
            </a:pPr>
            <a:r>
              <a:rPr lang="en-US" smtClean="0"/>
              <a:t>Wave Five - Multiple Perspectives</a:t>
            </a:r>
          </a:p>
        </p:txBody>
      </p:sp>
      <p:sp>
        <p:nvSpPr>
          <p:cNvPr id="111619" name="Rectangle 3"/>
          <p:cNvSpPr>
            <a:spLocks noGrp="1" noChangeArrowheads="1"/>
          </p:cNvSpPr>
          <p:nvPr>
            <p:ph type="title"/>
          </p:nvPr>
        </p:nvSpPr>
        <p:spPr/>
        <p:txBody>
          <a:bodyPr/>
          <a:lstStyle/>
          <a:p>
            <a:pPr eaLnBrk="1" hangingPunct="1">
              <a:defRPr/>
            </a:pPr>
            <a:r>
              <a:rPr lang="en-US"/>
              <a:t>History of Psychology</a:t>
            </a:r>
          </a:p>
        </p:txBody>
      </p:sp>
    </p:spTree>
    <p:extLst>
      <p:ext uri="{BB962C8B-B14F-4D97-AF65-F5344CB8AC3E}">
        <p14:creationId xmlns:p14="http://schemas.microsoft.com/office/powerpoint/2010/main" val="299029521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pPr eaLnBrk="1" hangingPunct="1">
              <a:defRPr/>
            </a:pPr>
            <a:r>
              <a:rPr lang="en-US" dirty="0"/>
              <a:t>Wave One - </a:t>
            </a:r>
            <a:r>
              <a:rPr lang="en-US" b="1" u="sng" dirty="0"/>
              <a:t>Introspection</a:t>
            </a:r>
          </a:p>
        </p:txBody>
      </p:sp>
      <p:sp>
        <p:nvSpPr>
          <p:cNvPr id="68611" name="Rectangle 3"/>
          <p:cNvSpPr>
            <a:spLocks noGrp="1" noChangeArrowheads="1"/>
          </p:cNvSpPr>
          <p:nvPr>
            <p:ph type="body" idx="1"/>
          </p:nvPr>
        </p:nvSpPr>
        <p:spPr>
          <a:xfrm>
            <a:off x="988807" y="1559858"/>
            <a:ext cx="7467600" cy="5156499"/>
          </a:xfrm>
        </p:spPr>
        <p:txBody>
          <a:bodyPr/>
          <a:lstStyle/>
          <a:p>
            <a:pPr eaLnBrk="1" hangingPunct="1">
              <a:defRPr/>
            </a:pPr>
            <a:r>
              <a:rPr lang="en-US" b="0" dirty="0" smtClean="0"/>
              <a:t>Most psychologists date the beginning of scientific psychology to the year 1879 with...</a:t>
            </a:r>
          </a:p>
          <a:p>
            <a:pPr eaLnBrk="1" hangingPunct="1">
              <a:defRPr/>
            </a:pPr>
            <a:r>
              <a:rPr lang="en-US" u="sng" dirty="0" smtClean="0"/>
              <a:t>Wilhelm Wundt</a:t>
            </a:r>
            <a:r>
              <a:rPr lang="en-US" dirty="0" smtClean="0"/>
              <a:t> </a:t>
            </a:r>
            <a:r>
              <a:rPr lang="en-US" b="0" dirty="0" smtClean="0"/>
              <a:t>(1832-1920)</a:t>
            </a:r>
          </a:p>
          <a:p>
            <a:pPr lvl="1" eaLnBrk="1" hangingPunct="1">
              <a:defRPr/>
            </a:pPr>
            <a:r>
              <a:rPr lang="en-US" dirty="0" smtClean="0"/>
              <a:t>In 1879, Wundt set up the first psychological laboratory in Leipzig, Germany</a:t>
            </a:r>
          </a:p>
          <a:p>
            <a:pPr lvl="1" eaLnBrk="1" hangingPunct="1">
              <a:defRPr/>
            </a:pPr>
            <a:r>
              <a:rPr lang="en-US" dirty="0" smtClean="0"/>
              <a:t>Wundt trained subjects in </a:t>
            </a:r>
            <a:r>
              <a:rPr lang="en-US" b="1" u="sng" dirty="0" smtClean="0"/>
              <a:t>introspection</a:t>
            </a:r>
          </a:p>
          <a:p>
            <a:pPr lvl="2" eaLnBrk="1" hangingPunct="1">
              <a:defRPr/>
            </a:pPr>
            <a:r>
              <a:rPr lang="en-US" dirty="0" smtClean="0"/>
              <a:t>Subjects were asked to record accurately their cognitive reactions to simple stimuli</a:t>
            </a:r>
          </a:p>
          <a:p>
            <a:pPr lvl="2" eaLnBrk="1" hangingPunct="1">
              <a:defRPr/>
            </a:pPr>
            <a:r>
              <a:rPr lang="en-US" dirty="0" smtClean="0"/>
              <a:t>Wundt focused on breaking down mental processes into the most basic components</a:t>
            </a:r>
          </a:p>
          <a:p>
            <a:pPr lvl="1" eaLnBrk="1" hangingPunct="1">
              <a:defRPr/>
            </a:pPr>
            <a:r>
              <a:rPr lang="en-US" dirty="0" smtClean="0"/>
              <a:t>Wundt eventually called his theory </a:t>
            </a:r>
            <a:r>
              <a:rPr lang="en-US" b="1" u="sng" dirty="0" smtClean="0"/>
              <a:t>structuralism</a:t>
            </a:r>
            <a:r>
              <a:rPr lang="en-US" dirty="0" smtClean="0"/>
              <a:t>, which became the first school of thought in psychology.</a:t>
            </a:r>
            <a:endParaRPr lang="en-US" b="1" u="sng" dirty="0" smtClean="0"/>
          </a:p>
          <a:p>
            <a:pPr lvl="2" eaLnBrk="1" hangingPunct="1">
              <a:defRPr/>
            </a:pPr>
            <a:endParaRPr lang="en-US" dirty="0" smtClean="0"/>
          </a:p>
        </p:txBody>
      </p:sp>
      <p:pic>
        <p:nvPicPr>
          <p:cNvPr id="68612" name="Picture 4" descr="wundt2"/>
          <p:cNvPicPr>
            <a:picLocks noChangeAspect="1" noChangeArrowheads="1"/>
          </p:cNvPicPr>
          <p:nvPr/>
        </p:nvPicPr>
        <p:blipFill>
          <a:blip r:embed="rId3">
            <a:lum bright="6000" contrast="30000"/>
            <a:extLst>
              <a:ext uri="{28A0092B-C50C-407E-A947-70E740481C1C}">
                <a14:useLocalDpi xmlns:a14="http://schemas.microsoft.com/office/drawing/2010/main" val="0"/>
              </a:ext>
            </a:extLst>
          </a:blip>
          <a:srcRect l="8275" t="9000"/>
          <a:stretch>
            <a:fillRect/>
          </a:stretch>
        </p:blipFill>
        <p:spPr bwMode="auto">
          <a:xfrm>
            <a:off x="8915400" y="1981200"/>
            <a:ext cx="1608138" cy="20193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68614" name="Picture 6" descr="Wilhelm Wund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17014" y="4419600"/>
            <a:ext cx="1322387" cy="1981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035796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68612"/>
                                        </p:tgtEl>
                                        <p:attrNameLst>
                                          <p:attrName>style.visibility</p:attrName>
                                        </p:attrNameLst>
                                      </p:cBhvr>
                                      <p:to>
                                        <p:strVal val="visible"/>
                                      </p:to>
                                    </p:set>
                                    <p:animEffect transition="in" filter="fade">
                                      <p:cBhvr>
                                        <p:cTn id="7" dur="500"/>
                                        <p:tgtEl>
                                          <p:spTgt spid="68612"/>
                                        </p:tgtEl>
                                      </p:cBhvr>
                                    </p:animEffect>
                                  </p:childTnLst>
                                </p:cTn>
                              </p:par>
                              <p:par>
                                <p:cTn id="8" presetID="10" presetClass="entr" presetSubtype="0" fill="hold" nodeType="withEffect">
                                  <p:stCondLst>
                                    <p:cond delay="0"/>
                                  </p:stCondLst>
                                  <p:childTnLst>
                                    <p:set>
                                      <p:cBhvr>
                                        <p:cTn id="9" dur="1" fill="hold">
                                          <p:stCondLst>
                                            <p:cond delay="0"/>
                                          </p:stCondLst>
                                        </p:cTn>
                                        <p:tgtEl>
                                          <p:spTgt spid="68614"/>
                                        </p:tgtEl>
                                        <p:attrNameLst>
                                          <p:attrName>style.visibility</p:attrName>
                                        </p:attrNameLst>
                                      </p:cBhvr>
                                      <p:to>
                                        <p:strVal val="visible"/>
                                      </p:to>
                                    </p:set>
                                    <p:animEffect transition="in" filter="fade">
                                      <p:cBhvr>
                                        <p:cTn id="10" dur="500"/>
                                        <p:tgtEl>
                                          <p:spTgt spid="686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pPr eaLnBrk="1" hangingPunct="1">
              <a:defRPr/>
            </a:pPr>
            <a:r>
              <a:rPr lang="en-US"/>
              <a:t>Wave One - </a:t>
            </a:r>
            <a:r>
              <a:rPr lang="en-US" b="1" u="sng"/>
              <a:t>Introspection</a:t>
            </a:r>
          </a:p>
        </p:txBody>
      </p:sp>
      <p:sp>
        <p:nvSpPr>
          <p:cNvPr id="70659" name="Rectangle 3"/>
          <p:cNvSpPr>
            <a:spLocks noGrp="1" noChangeArrowheads="1"/>
          </p:cNvSpPr>
          <p:nvPr>
            <p:ph type="body" idx="1"/>
          </p:nvPr>
        </p:nvSpPr>
        <p:spPr>
          <a:xfrm>
            <a:off x="1752600" y="1452282"/>
            <a:ext cx="6400800" cy="5253318"/>
          </a:xfrm>
        </p:spPr>
        <p:txBody>
          <a:bodyPr/>
          <a:lstStyle/>
          <a:p>
            <a:pPr eaLnBrk="1" hangingPunct="1">
              <a:defRPr/>
            </a:pPr>
            <a:r>
              <a:rPr lang="en-US" u="sng" dirty="0" smtClean="0"/>
              <a:t>William James</a:t>
            </a:r>
            <a:r>
              <a:rPr lang="en-US" b="0" dirty="0" smtClean="0"/>
              <a:t> (1842-1910)</a:t>
            </a:r>
          </a:p>
          <a:p>
            <a:pPr lvl="1" eaLnBrk="1" hangingPunct="1">
              <a:defRPr/>
            </a:pPr>
            <a:r>
              <a:rPr lang="en-US" dirty="0" smtClean="0"/>
              <a:t>James reacted to structuralism by advocating the second school of thought known as </a:t>
            </a:r>
            <a:r>
              <a:rPr lang="en-US" b="1" u="sng" dirty="0" smtClean="0"/>
              <a:t>functionalism</a:t>
            </a:r>
            <a:r>
              <a:rPr lang="en-US" dirty="0" smtClean="0"/>
              <a:t> </a:t>
            </a:r>
          </a:p>
          <a:p>
            <a:pPr lvl="2" eaLnBrk="1" hangingPunct="1">
              <a:defRPr/>
            </a:pPr>
            <a:r>
              <a:rPr lang="en-US" dirty="0" smtClean="0"/>
              <a:t>examined how mental activities assist us in adapting to our environment.</a:t>
            </a:r>
          </a:p>
          <a:p>
            <a:pPr lvl="1" eaLnBrk="1" hangingPunct="1">
              <a:defRPr/>
            </a:pPr>
            <a:r>
              <a:rPr lang="en-US" dirty="0" smtClean="0"/>
              <a:t>In 1890, James published                          </a:t>
            </a:r>
            <a:r>
              <a:rPr lang="en-US" b="1" u="sng" dirty="0" smtClean="0"/>
              <a:t>The Principles of Psychology</a:t>
            </a:r>
            <a:r>
              <a:rPr lang="en-US" dirty="0" smtClean="0"/>
              <a:t>, the science of psychology’s first textbook.</a:t>
            </a:r>
          </a:p>
          <a:p>
            <a:pPr eaLnBrk="1" hangingPunct="1">
              <a:defRPr/>
            </a:pPr>
            <a:endParaRPr lang="en-US" sz="2400" i="1" dirty="0"/>
          </a:p>
          <a:p>
            <a:pPr eaLnBrk="1" hangingPunct="1">
              <a:defRPr/>
            </a:pPr>
            <a:r>
              <a:rPr lang="en-US" sz="2400" i="1" dirty="0"/>
              <a:t>These introspective theories were important in establishing the science of psychology, but they do not significantly influence current psychological thinking.</a:t>
            </a:r>
          </a:p>
          <a:p>
            <a:pPr lvl="1" eaLnBrk="1" hangingPunct="1">
              <a:defRPr/>
            </a:pPr>
            <a:endParaRPr lang="en-US" b="1" i="1" u="sng" dirty="0" smtClean="0"/>
          </a:p>
        </p:txBody>
      </p:sp>
      <p:pic>
        <p:nvPicPr>
          <p:cNvPr id="70662" name="Picture 6" descr="1196-william-james"/>
          <p:cNvPicPr>
            <a:picLocks noChangeAspect="1" noChangeArrowheads="1"/>
          </p:cNvPicPr>
          <p:nvPr/>
        </p:nvPicPr>
        <p:blipFill>
          <a:blip r:embed="rId3">
            <a:lum bright="-6000" contrast="6000"/>
            <a:extLst>
              <a:ext uri="{28A0092B-C50C-407E-A947-70E740481C1C}">
                <a14:useLocalDpi xmlns:a14="http://schemas.microsoft.com/office/drawing/2010/main" val="0"/>
              </a:ext>
            </a:extLst>
          </a:blip>
          <a:srcRect/>
          <a:stretch>
            <a:fillRect/>
          </a:stretch>
        </p:blipFill>
        <p:spPr bwMode="auto">
          <a:xfrm>
            <a:off x="8380414" y="3352800"/>
            <a:ext cx="2135187" cy="30861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70664" name="Picture 8" descr="200px-Wm_james">
            <a:hlinkClick r:id="rId4" tooltip="Wm james.jpg"/>
          </p:cNvPr>
          <p:cNvPicPr>
            <a:picLocks noChangeAspect="1" noChangeArrowheads="1"/>
          </p:cNvPicPr>
          <p:nvPr/>
        </p:nvPicPr>
        <p:blipFill>
          <a:blip r:embed="rId5">
            <a:lum contrast="24000"/>
            <a:extLst>
              <a:ext uri="{28A0092B-C50C-407E-A947-70E740481C1C}">
                <a14:useLocalDpi xmlns:a14="http://schemas.microsoft.com/office/drawing/2010/main" val="0"/>
              </a:ext>
            </a:extLst>
          </a:blip>
          <a:srcRect/>
          <a:stretch>
            <a:fillRect/>
          </a:stretch>
        </p:blipFill>
        <p:spPr bwMode="auto">
          <a:xfrm>
            <a:off x="8763001" y="990600"/>
            <a:ext cx="1546225" cy="2209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031456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70664"/>
                                        </p:tgtEl>
                                        <p:attrNameLst>
                                          <p:attrName>style.visibility</p:attrName>
                                        </p:attrNameLst>
                                      </p:cBhvr>
                                      <p:to>
                                        <p:strVal val="visible"/>
                                      </p:to>
                                    </p:set>
                                    <p:animEffect transition="in" filter="fade">
                                      <p:cBhvr>
                                        <p:cTn id="7" dur="500"/>
                                        <p:tgtEl>
                                          <p:spTgt spid="70664"/>
                                        </p:tgtEl>
                                      </p:cBhvr>
                                    </p:animEffect>
                                  </p:childTnLst>
                                </p:cTn>
                              </p:par>
                              <p:par>
                                <p:cTn id="8" presetID="10" presetClass="entr" presetSubtype="0" fill="hold" nodeType="withEffect">
                                  <p:stCondLst>
                                    <p:cond delay="0"/>
                                  </p:stCondLst>
                                  <p:childTnLst>
                                    <p:set>
                                      <p:cBhvr>
                                        <p:cTn id="9" dur="1" fill="hold">
                                          <p:stCondLst>
                                            <p:cond delay="0"/>
                                          </p:stCondLst>
                                        </p:cTn>
                                        <p:tgtEl>
                                          <p:spTgt spid="70662"/>
                                        </p:tgtEl>
                                        <p:attrNameLst>
                                          <p:attrName>style.visibility</p:attrName>
                                        </p:attrNameLst>
                                      </p:cBhvr>
                                      <p:to>
                                        <p:strVal val="visible"/>
                                      </p:to>
                                    </p:set>
                                    <p:animEffect transition="in" filter="fade">
                                      <p:cBhvr>
                                        <p:cTn id="10" dur="500"/>
                                        <p:tgtEl>
                                          <p:spTgt spid="706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pPr eaLnBrk="1" hangingPunct="1">
              <a:defRPr/>
            </a:pPr>
            <a:r>
              <a:rPr lang="en-US"/>
              <a:t>Wave Two - </a:t>
            </a:r>
            <a:r>
              <a:rPr lang="en-US" b="1" u="sng"/>
              <a:t>Gestalt Psychology</a:t>
            </a:r>
          </a:p>
        </p:txBody>
      </p:sp>
      <p:sp>
        <p:nvSpPr>
          <p:cNvPr id="73731" name="Rectangle 3"/>
          <p:cNvSpPr>
            <a:spLocks noGrp="1" noChangeArrowheads="1"/>
          </p:cNvSpPr>
          <p:nvPr>
            <p:ph type="body" idx="1"/>
          </p:nvPr>
        </p:nvSpPr>
        <p:spPr>
          <a:xfrm>
            <a:off x="1246991" y="1582271"/>
            <a:ext cx="6248400" cy="5199529"/>
          </a:xfrm>
        </p:spPr>
        <p:txBody>
          <a:bodyPr/>
          <a:lstStyle/>
          <a:p>
            <a:pPr eaLnBrk="1" hangingPunct="1">
              <a:defRPr/>
            </a:pPr>
            <a:r>
              <a:rPr lang="en-US" u="sng" dirty="0" smtClean="0"/>
              <a:t>Max Wertheimer</a:t>
            </a:r>
            <a:r>
              <a:rPr lang="en-US" dirty="0" smtClean="0"/>
              <a:t> </a:t>
            </a:r>
            <a:r>
              <a:rPr lang="en-US" b="0" dirty="0" smtClean="0"/>
              <a:t>(1880-1943) is the father of the Gestalt perspective.</a:t>
            </a:r>
          </a:p>
          <a:p>
            <a:pPr eaLnBrk="1" hangingPunct="1">
              <a:defRPr/>
            </a:pPr>
            <a:r>
              <a:rPr lang="en-US" b="0" dirty="0" smtClean="0"/>
              <a:t>Wertheimer argued against dividing human thought and behavior into discrete structures.</a:t>
            </a:r>
          </a:p>
          <a:p>
            <a:pPr lvl="1" eaLnBrk="1" hangingPunct="1">
              <a:defRPr/>
            </a:pPr>
            <a:r>
              <a:rPr lang="en-US" dirty="0" smtClean="0"/>
              <a:t>It would be like trying to understand a painting in terms of each and every brushstroke. Impossible.</a:t>
            </a:r>
            <a:endParaRPr lang="en-US" b="1" dirty="0" smtClean="0"/>
          </a:p>
          <a:p>
            <a:pPr eaLnBrk="1" hangingPunct="1">
              <a:defRPr/>
            </a:pPr>
            <a:r>
              <a:rPr lang="en-US" b="0" dirty="0" smtClean="0"/>
              <a:t>The Gestalt (organized whole) approach holds that </a:t>
            </a:r>
            <a:r>
              <a:rPr lang="en-US" dirty="0" smtClean="0"/>
              <a:t>the whole is </a:t>
            </a:r>
            <a:r>
              <a:rPr lang="en-US" u="sng" dirty="0" smtClean="0"/>
              <a:t>more than</a:t>
            </a:r>
            <a:r>
              <a:rPr lang="en-US" dirty="0" smtClean="0"/>
              <a:t> the sum of its parts</a:t>
            </a:r>
            <a:r>
              <a:rPr lang="en-US" b="0" dirty="0" smtClean="0"/>
              <a:t>.</a:t>
            </a:r>
          </a:p>
          <a:p>
            <a:pPr eaLnBrk="1" hangingPunct="1">
              <a:defRPr/>
            </a:pPr>
            <a:endParaRPr lang="en-US" dirty="0" smtClean="0"/>
          </a:p>
        </p:txBody>
      </p:sp>
      <p:pic>
        <p:nvPicPr>
          <p:cNvPr id="73733" name="Picture 5" descr="scream_narrowweb__300x39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4801" y="3314700"/>
            <a:ext cx="2665413" cy="34671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73735" name="Picture 7" descr="wertheimer"/>
          <p:cNvPicPr>
            <a:picLocks noChangeAspect="1" noChangeArrowheads="1"/>
          </p:cNvPicPr>
          <p:nvPr/>
        </p:nvPicPr>
        <p:blipFill>
          <a:blip r:embed="rId4">
            <a:lum contrast="6000"/>
            <a:extLst>
              <a:ext uri="{28A0092B-C50C-407E-A947-70E740481C1C}">
                <a14:useLocalDpi xmlns:a14="http://schemas.microsoft.com/office/drawing/2010/main" val="0"/>
              </a:ext>
            </a:extLst>
          </a:blip>
          <a:srcRect/>
          <a:stretch>
            <a:fillRect/>
          </a:stretch>
        </p:blipFill>
        <p:spPr bwMode="auto">
          <a:xfrm>
            <a:off x="8208964" y="990600"/>
            <a:ext cx="1392237" cy="22098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392811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73735"/>
                                        </p:tgtEl>
                                        <p:attrNameLst>
                                          <p:attrName>style.visibility</p:attrName>
                                        </p:attrNameLst>
                                      </p:cBhvr>
                                      <p:to>
                                        <p:strVal val="visible"/>
                                      </p:to>
                                    </p:set>
                                    <p:animEffect transition="in" filter="fade">
                                      <p:cBhvr>
                                        <p:cTn id="7" dur="500"/>
                                        <p:tgtEl>
                                          <p:spTgt spid="73735"/>
                                        </p:tgtEl>
                                      </p:cBhvr>
                                    </p:animEffect>
                                  </p:childTnLst>
                                </p:cTn>
                              </p:par>
                              <p:par>
                                <p:cTn id="8" presetID="10" presetClass="entr" presetSubtype="0" fill="hold" nodeType="withEffect">
                                  <p:stCondLst>
                                    <p:cond delay="0"/>
                                  </p:stCondLst>
                                  <p:childTnLst>
                                    <p:set>
                                      <p:cBhvr>
                                        <p:cTn id="9" dur="1" fill="hold">
                                          <p:stCondLst>
                                            <p:cond delay="0"/>
                                          </p:stCondLst>
                                        </p:cTn>
                                        <p:tgtEl>
                                          <p:spTgt spid="73733"/>
                                        </p:tgtEl>
                                        <p:attrNameLst>
                                          <p:attrName>style.visibility</p:attrName>
                                        </p:attrNameLst>
                                      </p:cBhvr>
                                      <p:to>
                                        <p:strVal val="visible"/>
                                      </p:to>
                                    </p:set>
                                    <p:animEffect transition="in" filter="fade">
                                      <p:cBhvr>
                                        <p:cTn id="10" dur="500"/>
                                        <p:tgtEl>
                                          <p:spTgt spid="737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pPr eaLnBrk="1" hangingPunct="1">
              <a:defRPr/>
            </a:pPr>
            <a:r>
              <a:rPr lang="en-US"/>
              <a:t>Wave Three- </a:t>
            </a:r>
            <a:r>
              <a:rPr lang="en-US" b="1" u="sng"/>
              <a:t>Psychoanalysis</a:t>
            </a:r>
          </a:p>
        </p:txBody>
      </p:sp>
      <p:sp>
        <p:nvSpPr>
          <p:cNvPr id="77827" name="Rectangle 3"/>
          <p:cNvSpPr>
            <a:spLocks noGrp="1" noChangeArrowheads="1"/>
          </p:cNvSpPr>
          <p:nvPr>
            <p:ph type="body" idx="1"/>
          </p:nvPr>
        </p:nvSpPr>
        <p:spPr>
          <a:xfrm>
            <a:off x="944880" y="1484555"/>
            <a:ext cx="6172200" cy="5091056"/>
          </a:xfrm>
        </p:spPr>
        <p:txBody>
          <a:bodyPr/>
          <a:lstStyle/>
          <a:p>
            <a:pPr eaLnBrk="1" hangingPunct="1">
              <a:defRPr/>
            </a:pPr>
            <a:r>
              <a:rPr lang="en-US" u="sng" dirty="0" smtClean="0"/>
              <a:t>Sigmund Freud</a:t>
            </a:r>
            <a:r>
              <a:rPr lang="en-US" dirty="0" smtClean="0"/>
              <a:t> </a:t>
            </a:r>
            <a:r>
              <a:rPr lang="en-US" b="0" dirty="0" smtClean="0"/>
              <a:t>(1856-1939) is the father of psychoanalytic theory which revolutionized psychology.</a:t>
            </a:r>
          </a:p>
          <a:p>
            <a:pPr lvl="1" eaLnBrk="1" hangingPunct="1">
              <a:defRPr/>
            </a:pPr>
            <a:r>
              <a:rPr lang="en-US" dirty="0" smtClean="0"/>
              <a:t>While working with patients, Freud believed he discovered the </a:t>
            </a:r>
            <a:r>
              <a:rPr lang="en-US" b="1" u="sng" dirty="0" smtClean="0"/>
              <a:t>unconscious mind</a:t>
            </a:r>
          </a:p>
          <a:p>
            <a:pPr lvl="2" eaLnBrk="1" hangingPunct="1">
              <a:defRPr/>
            </a:pPr>
            <a:r>
              <a:rPr lang="en-US" dirty="0" smtClean="0"/>
              <a:t>Part of our mind, which we are unaware of and over which we have no conscious control, that guides how we think and behave</a:t>
            </a:r>
          </a:p>
          <a:p>
            <a:pPr lvl="2" eaLnBrk="1" hangingPunct="1">
              <a:defRPr/>
            </a:pPr>
            <a:r>
              <a:rPr lang="en-US" dirty="0" smtClean="0"/>
              <a:t>Our unconscious mind builds up over the years through </a:t>
            </a:r>
            <a:r>
              <a:rPr lang="en-US" b="1" u="sng" dirty="0" smtClean="0"/>
              <a:t>repression</a:t>
            </a:r>
            <a:endParaRPr lang="en-US" dirty="0" smtClean="0"/>
          </a:p>
          <a:p>
            <a:pPr lvl="3" eaLnBrk="1" hangingPunct="1">
              <a:defRPr/>
            </a:pPr>
            <a:r>
              <a:rPr lang="en-US" dirty="0" smtClean="0"/>
              <a:t>We push anxious/tense events and feelings into our unconscious so that we don’t have to deal with them consciously.</a:t>
            </a:r>
          </a:p>
        </p:txBody>
      </p:sp>
      <p:pic>
        <p:nvPicPr>
          <p:cNvPr id="77829" name="Picture 5" descr="freud"/>
          <p:cNvPicPr>
            <a:picLocks noChangeAspect="1" noChangeArrowheads="1"/>
          </p:cNvPicPr>
          <p:nvPr/>
        </p:nvPicPr>
        <p:blipFill>
          <a:blip r:embed="rId3">
            <a:lum bright="6000" contrast="12000"/>
            <a:extLst>
              <a:ext uri="{28A0092B-C50C-407E-A947-70E740481C1C}">
                <a14:useLocalDpi xmlns:a14="http://schemas.microsoft.com/office/drawing/2010/main" val="0"/>
              </a:ext>
            </a:extLst>
          </a:blip>
          <a:srcRect l="2647" t="3636" r="4689" b="1819"/>
          <a:stretch>
            <a:fillRect/>
          </a:stretch>
        </p:blipFill>
        <p:spPr bwMode="auto">
          <a:xfrm>
            <a:off x="7772400" y="914400"/>
            <a:ext cx="2743200" cy="20383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77834" name="Picture 10" descr="Freud_mate"/>
          <p:cNvPicPr>
            <a:picLocks noChangeAspect="1" noChangeArrowheads="1"/>
          </p:cNvPicPr>
          <p:nvPr/>
        </p:nvPicPr>
        <p:blipFill>
          <a:blip r:embed="rId4">
            <a:lum bright="6000" contrast="6000"/>
            <a:extLst>
              <a:ext uri="{28A0092B-C50C-407E-A947-70E740481C1C}">
                <a14:useLocalDpi xmlns:a14="http://schemas.microsoft.com/office/drawing/2010/main" val="0"/>
              </a:ext>
            </a:extLst>
          </a:blip>
          <a:srcRect r="24956"/>
          <a:stretch>
            <a:fillRect/>
          </a:stretch>
        </p:blipFill>
        <p:spPr bwMode="auto">
          <a:xfrm>
            <a:off x="8124826" y="3352800"/>
            <a:ext cx="2238375" cy="33528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228986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77829"/>
                                        </p:tgtEl>
                                        <p:attrNameLst>
                                          <p:attrName>style.visibility</p:attrName>
                                        </p:attrNameLst>
                                      </p:cBhvr>
                                      <p:to>
                                        <p:strVal val="visible"/>
                                      </p:to>
                                    </p:set>
                                    <p:animEffect transition="in" filter="fade">
                                      <p:cBhvr>
                                        <p:cTn id="7" dur="500"/>
                                        <p:tgtEl>
                                          <p:spTgt spid="77829"/>
                                        </p:tgtEl>
                                      </p:cBhvr>
                                    </p:animEffect>
                                  </p:childTnLst>
                                </p:cTn>
                              </p:par>
                              <p:par>
                                <p:cTn id="8" presetID="10" presetClass="entr" presetSubtype="0" fill="hold" nodeType="withEffect">
                                  <p:stCondLst>
                                    <p:cond delay="0"/>
                                  </p:stCondLst>
                                  <p:childTnLst>
                                    <p:set>
                                      <p:cBhvr>
                                        <p:cTn id="9" dur="1" fill="hold">
                                          <p:stCondLst>
                                            <p:cond delay="0"/>
                                          </p:stCondLst>
                                        </p:cTn>
                                        <p:tgtEl>
                                          <p:spTgt spid="77834"/>
                                        </p:tgtEl>
                                        <p:attrNameLst>
                                          <p:attrName>style.visibility</p:attrName>
                                        </p:attrNameLst>
                                      </p:cBhvr>
                                      <p:to>
                                        <p:strVal val="visible"/>
                                      </p:to>
                                    </p:set>
                                    <p:animEffect transition="in" filter="fade">
                                      <p:cBhvr>
                                        <p:cTn id="10" dur="500"/>
                                        <p:tgtEl>
                                          <p:spTgt spid="778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pPr eaLnBrk="1" hangingPunct="1">
              <a:defRPr/>
            </a:pPr>
            <a:r>
              <a:rPr lang="en-US"/>
              <a:t>Wave Three- </a:t>
            </a:r>
            <a:r>
              <a:rPr lang="en-US" b="1" u="sng"/>
              <a:t>Psychoanalysis</a:t>
            </a:r>
          </a:p>
        </p:txBody>
      </p:sp>
      <p:sp>
        <p:nvSpPr>
          <p:cNvPr id="78851" name="Rectangle 3"/>
          <p:cNvSpPr>
            <a:spLocks noGrp="1" noChangeArrowheads="1"/>
          </p:cNvSpPr>
          <p:nvPr>
            <p:ph type="body" idx="1"/>
          </p:nvPr>
        </p:nvSpPr>
        <p:spPr>
          <a:xfrm>
            <a:off x="1257748" y="1532873"/>
            <a:ext cx="5334000" cy="5145741"/>
          </a:xfrm>
        </p:spPr>
        <p:txBody>
          <a:bodyPr/>
          <a:lstStyle/>
          <a:p>
            <a:pPr eaLnBrk="1" hangingPunct="1">
              <a:defRPr/>
            </a:pPr>
            <a:r>
              <a:rPr lang="en-US" b="0" dirty="0" smtClean="0"/>
              <a:t>How do psychologists study our unconscious?</a:t>
            </a:r>
          </a:p>
          <a:p>
            <a:pPr lvl="1" eaLnBrk="1" hangingPunct="1">
              <a:defRPr/>
            </a:pPr>
            <a:r>
              <a:rPr lang="en-US" dirty="0" smtClean="0"/>
              <a:t>Dream Analysis</a:t>
            </a:r>
          </a:p>
          <a:p>
            <a:pPr lvl="1" eaLnBrk="1" hangingPunct="1">
              <a:defRPr/>
            </a:pPr>
            <a:r>
              <a:rPr lang="en-US" dirty="0" smtClean="0"/>
              <a:t>Word Association</a:t>
            </a:r>
          </a:p>
          <a:p>
            <a:pPr lvl="1" eaLnBrk="1" hangingPunct="1">
              <a:defRPr/>
            </a:pPr>
            <a:r>
              <a:rPr lang="en-US" dirty="0" smtClean="0"/>
              <a:t>Other psychoanalytic techniques</a:t>
            </a:r>
          </a:p>
          <a:p>
            <a:pPr eaLnBrk="1" hangingPunct="1">
              <a:defRPr/>
            </a:pPr>
            <a:r>
              <a:rPr lang="en-US" b="0" dirty="0" smtClean="0"/>
              <a:t>Many therapists still use Freud’s techniques today and his influence on psychology (and beyond) cannot be overstated.</a:t>
            </a:r>
          </a:p>
          <a:p>
            <a:pPr eaLnBrk="1" hangingPunct="1">
              <a:defRPr/>
            </a:pPr>
            <a:r>
              <a:rPr lang="en-US" b="0" dirty="0" smtClean="0"/>
              <a:t>Freud’s theories have many critics as well? Why?</a:t>
            </a:r>
          </a:p>
        </p:txBody>
      </p:sp>
      <p:pic>
        <p:nvPicPr>
          <p:cNvPr id="78853" name="Picture 5" descr="Freud2"/>
          <p:cNvPicPr>
            <a:picLocks noChangeAspect="1" noChangeArrowheads="1"/>
          </p:cNvPicPr>
          <p:nvPr/>
        </p:nvPicPr>
        <p:blipFill>
          <a:blip r:embed="rId3">
            <a:lum bright="12000" contrast="12000"/>
            <a:extLst>
              <a:ext uri="{28A0092B-C50C-407E-A947-70E740481C1C}">
                <a14:useLocalDpi xmlns:a14="http://schemas.microsoft.com/office/drawing/2010/main" val="0"/>
              </a:ext>
            </a:extLst>
          </a:blip>
          <a:srcRect l="19016"/>
          <a:stretch>
            <a:fillRect/>
          </a:stretch>
        </p:blipFill>
        <p:spPr bwMode="auto">
          <a:xfrm>
            <a:off x="7239000" y="1143001"/>
            <a:ext cx="3327400" cy="553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9508495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78853"/>
                                        </p:tgtEl>
                                        <p:attrNameLst>
                                          <p:attrName>style.visibility</p:attrName>
                                        </p:attrNameLst>
                                      </p:cBhvr>
                                      <p:to>
                                        <p:strVal val="visible"/>
                                      </p:to>
                                    </p:set>
                                    <p:animEffect transition="in" filter="fade">
                                      <p:cBhvr>
                                        <p:cTn id="7" dur="500"/>
                                        <p:tgtEl>
                                          <p:spTgt spid="788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TotalTime>
  <Words>2292</Words>
  <Application>Microsoft Office PowerPoint</Application>
  <PresentationFormat>Widescreen</PresentationFormat>
  <Paragraphs>228</Paragraphs>
  <Slides>22</Slides>
  <Notes>21</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31" baseType="lpstr">
      <vt:lpstr>Arial</vt:lpstr>
      <vt:lpstr>Berlin Sans FB</vt:lpstr>
      <vt:lpstr>Berlin Sans FB Demi</vt:lpstr>
      <vt:lpstr>Calibri</vt:lpstr>
      <vt:lpstr>Calibri Light</vt:lpstr>
      <vt:lpstr>Maiandra GD</vt:lpstr>
      <vt:lpstr>Tahoma</vt:lpstr>
      <vt:lpstr>Office Theme</vt:lpstr>
      <vt:lpstr>Image</vt:lpstr>
      <vt:lpstr>Introduction to the Perspectives of Psychology</vt:lpstr>
      <vt:lpstr>What is PSYCHOLOGY?</vt:lpstr>
      <vt:lpstr>History of Psychology</vt:lpstr>
      <vt:lpstr>History of Psychology</vt:lpstr>
      <vt:lpstr>Wave One - Introspection</vt:lpstr>
      <vt:lpstr>Wave One - Introspection</vt:lpstr>
      <vt:lpstr>Wave Two - Gestalt Psychology</vt:lpstr>
      <vt:lpstr>Wave Three- Psychoanalysis</vt:lpstr>
      <vt:lpstr>Wave Three- Psychoanalysis</vt:lpstr>
      <vt:lpstr>Freud’s Influence on the Arts</vt:lpstr>
      <vt:lpstr>Wave Four - Behaviorism</vt:lpstr>
      <vt:lpstr>Wave Four - Behaviorism</vt:lpstr>
      <vt:lpstr>Wave Five - Multiple Perspectives</vt:lpstr>
      <vt:lpstr>Contemporary Perspectives</vt:lpstr>
      <vt:lpstr>Behavioral Perspective</vt:lpstr>
      <vt:lpstr>Psychoanalytic Perspective</vt:lpstr>
      <vt:lpstr>Cognitive Perspective</vt:lpstr>
      <vt:lpstr>Humanist Perspective</vt:lpstr>
      <vt:lpstr>Biopsychology Perspective</vt:lpstr>
      <vt:lpstr>Social-Cultural Perspective</vt:lpstr>
      <vt:lpstr>Evolutionary Perspective</vt:lpstr>
      <vt:lpstr>Contemporary Perspectives</vt:lpstr>
    </vt:vector>
  </TitlesOfParts>
  <Company>Denton ISD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Tucker, Kevin R</dc:creator>
  <cp:lastModifiedBy>Tucker, Kevin R</cp:lastModifiedBy>
  <cp:revision>3</cp:revision>
  <dcterms:created xsi:type="dcterms:W3CDTF">2016-01-07T16:39:04Z</dcterms:created>
  <dcterms:modified xsi:type="dcterms:W3CDTF">2016-01-07T16:44:52Z</dcterms:modified>
</cp:coreProperties>
</file>