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1" r:id="rId21"/>
    <p:sldId id="279" r:id="rId22"/>
    <p:sldId id="280" r:id="rId23"/>
    <p:sldId id="281" r:id="rId24"/>
    <p:sldId id="282" r:id="rId25"/>
    <p:sldId id="285" r:id="rId26"/>
    <p:sldId id="284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9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44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35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392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47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1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295400"/>
            <a:ext cx="5892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95400"/>
            <a:ext cx="5892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2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7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8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0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3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3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A8737-9F1A-4799-8D87-1DEE1DD0AB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57EE43-2ADF-42D2-8ED6-08CD8672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15 &amp;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JWD Case II using Scrum Technique</a:t>
            </a:r>
          </a:p>
          <a:p>
            <a:r>
              <a:rPr lang="en-US" dirty="0" smtClean="0"/>
              <a:t>What is Scrum?</a:t>
            </a:r>
          </a:p>
          <a:p>
            <a:r>
              <a:rPr lang="en-US" dirty="0" smtClean="0"/>
              <a:t>Scrum roles, artifacts, Ceremonies</a:t>
            </a:r>
          </a:p>
          <a:p>
            <a:r>
              <a:rPr lang="en-US" dirty="0" smtClean="0"/>
              <a:t>Comparison with other models</a:t>
            </a:r>
          </a:p>
          <a:p>
            <a:r>
              <a:rPr lang="en-US" dirty="0" smtClean="0"/>
              <a:t>Project Pre initiation &amp; Initiation</a:t>
            </a:r>
          </a:p>
          <a:p>
            <a:r>
              <a:rPr lang="en-US" dirty="0" smtClean="0"/>
              <a:t>Planning</a:t>
            </a:r>
          </a:p>
          <a:p>
            <a:r>
              <a:rPr lang="en-US" dirty="0" smtClean="0"/>
              <a:t>Execution</a:t>
            </a:r>
          </a:p>
          <a:p>
            <a:r>
              <a:rPr lang="en-US" dirty="0" smtClean="0"/>
              <a:t>Monitoring &amp; Controlling</a:t>
            </a:r>
          </a:p>
          <a:p>
            <a:r>
              <a:rPr lang="en-US" dirty="0" smtClean="0"/>
              <a:t>Closure</a:t>
            </a:r>
          </a:p>
          <a:p>
            <a:r>
              <a:rPr lang="en-US" dirty="0" smtClean="0"/>
              <a:t>Summary of Chapter #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0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019568" y="6417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Product Backlog</a:t>
            </a:r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648496" y="1828800"/>
            <a:ext cx="4487443" cy="4489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2000" dirty="0" smtClean="0"/>
              <a:t>The requirements</a:t>
            </a:r>
          </a:p>
          <a:p>
            <a:pPr>
              <a:spcBef>
                <a:spcPct val="100000"/>
              </a:spcBef>
            </a:pPr>
            <a:r>
              <a:rPr lang="en-US" sz="2000" dirty="0" smtClean="0"/>
              <a:t>A list of all desired work on project</a:t>
            </a:r>
          </a:p>
          <a:p>
            <a:pPr>
              <a:spcBef>
                <a:spcPct val="100000"/>
              </a:spcBef>
            </a:pPr>
            <a:r>
              <a:rPr lang="en-US" sz="2000" dirty="0" smtClean="0"/>
              <a:t>Ideally expressed as a list of user stories along with "story points", such that each item has value to users or customers of the product </a:t>
            </a:r>
          </a:p>
          <a:p>
            <a:pPr>
              <a:spcBef>
                <a:spcPct val="100000"/>
              </a:spcBef>
            </a:pPr>
            <a:r>
              <a:rPr lang="en-US" sz="2000" dirty="0" smtClean="0"/>
              <a:t>Prioritized by the product owner</a:t>
            </a:r>
          </a:p>
          <a:p>
            <a:pPr>
              <a:spcBef>
                <a:spcPct val="100000"/>
              </a:spcBef>
            </a:pPr>
            <a:r>
              <a:rPr lang="en-US" sz="2000" dirty="0" smtClean="0"/>
              <a:t>Reprioritized at start of each sprint</a:t>
            </a: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0"/>
          <a:stretch>
            <a:fillRect/>
          </a:stretch>
        </p:blipFill>
        <p:spPr bwMode="auto">
          <a:xfrm>
            <a:off x="7435056" y="1409568"/>
            <a:ext cx="404653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/>
          </p:cNvSpPr>
          <p:nvPr/>
        </p:nvSpPr>
        <p:spPr bwMode="auto">
          <a:xfrm>
            <a:off x="8025393" y="4271103"/>
            <a:ext cx="2525713" cy="914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3C83"/>
            </a:solidFill>
            <a:miter lim="800000"/>
            <a:headEnd/>
            <a:tailEnd/>
          </a:ln>
          <a:effectLst>
            <a:outerShdw blurRad="114300"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>
            <a:lvl1pPr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dirty="0">
                <a:latin typeface="Gill Sans" charset="0"/>
                <a:ea typeface="ヒラギノ角ゴ Pro W3" charset="-128"/>
                <a:sym typeface="Gill Sans" charset="0"/>
              </a:rPr>
              <a:t>This is the</a:t>
            </a:r>
            <a:br>
              <a:rPr lang="en-US" sz="2400" dirty="0">
                <a:latin typeface="Gill Sans" charset="0"/>
                <a:ea typeface="ヒラギノ角ゴ Pro W3" charset="-128"/>
                <a:sym typeface="Gill Sans" charset="0"/>
              </a:rPr>
            </a:br>
            <a:r>
              <a:rPr lang="en-US" sz="2400" dirty="0">
                <a:latin typeface="Gill Sans" charset="0"/>
                <a:ea typeface="ヒラギノ角ゴ Pro W3" charset="-128"/>
                <a:sym typeface="Gill Sans" charset="0"/>
              </a:rPr>
              <a:t>product backlog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8900900" y="2899503"/>
            <a:ext cx="387350" cy="1371600"/>
          </a:xfrm>
          <a:prstGeom prst="line">
            <a:avLst/>
          </a:prstGeom>
          <a:noFill/>
          <a:ln w="38100">
            <a:solidFill>
              <a:srgbClr val="033F7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4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053" y="603093"/>
            <a:ext cx="7886700" cy="1325563"/>
          </a:xfrm>
        </p:spPr>
        <p:txBody>
          <a:bodyPr/>
          <a:lstStyle/>
          <a:p>
            <a:r>
              <a:rPr lang="en-US" dirty="0"/>
              <a:t>Sprint Backlog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968053" y="1809571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Individuals sign up for work of their own choosing</a:t>
            </a:r>
          </a:p>
          <a:p>
            <a:pPr lvl="1"/>
            <a:r>
              <a:rPr lang="en-US" sz="1800" dirty="0"/>
              <a:t>Work is never assigned</a:t>
            </a:r>
          </a:p>
          <a:p>
            <a:r>
              <a:rPr lang="en-US" dirty="0"/>
              <a:t>Estimated work remaining is updated daily</a:t>
            </a:r>
          </a:p>
          <a:p>
            <a:r>
              <a:rPr lang="en-US" dirty="0" smtClean="0"/>
              <a:t>Any </a:t>
            </a:r>
            <a:r>
              <a:rPr lang="en-US" dirty="0"/>
              <a:t>team member can add, delete change sprint backlog</a:t>
            </a:r>
          </a:p>
          <a:p>
            <a:r>
              <a:rPr lang="en-US" dirty="0"/>
              <a:t>Work for the sprint emerges</a:t>
            </a:r>
          </a:p>
          <a:p>
            <a:r>
              <a:rPr lang="en-US" dirty="0"/>
              <a:t>If work is unclear, define a sprint backlog item with a larger amount of time and break it down later</a:t>
            </a:r>
          </a:p>
          <a:p>
            <a:r>
              <a:rPr lang="en-US" dirty="0"/>
              <a:t>Update work remaining as more becomes known</a:t>
            </a:r>
          </a:p>
        </p:txBody>
      </p:sp>
    </p:spTree>
    <p:extLst>
      <p:ext uri="{BB962C8B-B14F-4D97-AF65-F5344CB8AC3E}">
        <p14:creationId xmlns:p14="http://schemas.microsoft.com/office/powerpoint/2010/main" val="104368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19250" y="6355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Sprint </a:t>
            </a:r>
            <a:r>
              <a:rPr lang="en-US" dirty="0" err="1" smtClean="0"/>
              <a:t>Burndown</a:t>
            </a:r>
            <a:r>
              <a:rPr lang="en-US" dirty="0" smtClean="0"/>
              <a:t> Chart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19250" y="173178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display of what work has been completed</a:t>
            </a:r>
            <a:br>
              <a:rPr lang="en-US" dirty="0" smtClean="0"/>
            </a:br>
            <a:r>
              <a:rPr lang="en-US" dirty="0" smtClean="0"/>
              <a:t>and what is left to complete</a:t>
            </a:r>
          </a:p>
          <a:p>
            <a:pPr lvl="1"/>
            <a:r>
              <a:rPr lang="en-US" sz="1800" dirty="0" smtClean="0"/>
              <a:t>one for each developer or work item</a:t>
            </a:r>
          </a:p>
          <a:p>
            <a:pPr lvl="1"/>
            <a:r>
              <a:rPr lang="en-US" sz="1800" dirty="0" smtClean="0"/>
              <a:t>updated every day</a:t>
            </a:r>
          </a:p>
          <a:p>
            <a:pPr lvl="1"/>
            <a:r>
              <a:rPr lang="en-US" sz="1800" dirty="0" smtClean="0"/>
              <a:t>(make best guess about hours/points completed each day)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dirty="0" smtClean="0"/>
              <a:t>variation: Release </a:t>
            </a:r>
            <a:r>
              <a:rPr lang="en-US" dirty="0" err="1" smtClean="0"/>
              <a:t>burndown</a:t>
            </a:r>
            <a:r>
              <a:rPr lang="en-US" dirty="0" smtClean="0"/>
              <a:t> chart</a:t>
            </a:r>
          </a:p>
          <a:p>
            <a:pPr lvl="1"/>
            <a:r>
              <a:rPr lang="en-US" sz="1800" dirty="0" smtClean="0"/>
              <a:t>shows overall progress</a:t>
            </a:r>
          </a:p>
          <a:p>
            <a:pPr lvl="1"/>
            <a:r>
              <a:rPr lang="en-US" sz="1800" dirty="0" smtClean="0"/>
              <a:t>updated at end of each sprint</a:t>
            </a:r>
            <a:endParaRPr lang="en-US" sz="1800" dirty="0"/>
          </a:p>
        </p:txBody>
      </p:sp>
      <p:pic>
        <p:nvPicPr>
          <p:cNvPr id="6" name="Picture 5" descr="File:SampleBurndown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/>
          <a:stretch>
            <a:fillRect/>
          </a:stretch>
        </p:blipFill>
        <p:spPr bwMode="auto">
          <a:xfrm>
            <a:off x="8086859" y="3590746"/>
            <a:ext cx="3581400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0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87250"/>
            <a:ext cx="10972800" cy="1143000"/>
          </a:xfrm>
        </p:spPr>
        <p:txBody>
          <a:bodyPr/>
          <a:lstStyle/>
          <a:p>
            <a:r>
              <a:rPr lang="en-GB" dirty="0" err="1"/>
              <a:t>Burndown</a:t>
            </a:r>
            <a:r>
              <a:rPr lang="en-GB" dirty="0"/>
              <a:t> Example 1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295400"/>
            <a:ext cx="4406900" cy="5181600"/>
          </a:xfrm>
        </p:spPr>
        <p:txBody>
          <a:bodyPr/>
          <a:lstStyle/>
          <a:p>
            <a:pPr>
              <a:buFontTx/>
              <a:buNone/>
            </a:pPr>
            <a:endParaRPr lang="en-GB" sz="2000" dirty="0" smtClean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 smtClean="0"/>
              <a:t>No </a:t>
            </a:r>
            <a:r>
              <a:rPr lang="en-GB" sz="2000" dirty="0"/>
              <a:t>work being performed</a:t>
            </a:r>
          </a:p>
        </p:txBody>
      </p:sp>
      <p:graphicFrame>
        <p:nvGraphicFramePr>
          <p:cNvPr id="100762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3432280"/>
              </p:ext>
            </p:extLst>
          </p:nvPr>
        </p:nvGraphicFramePr>
        <p:xfrm>
          <a:off x="1676400" y="2334632"/>
          <a:ext cx="9145588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hart" r:id="rId3" imgW="11363325" imgH="4524375" progId="Excel.Chart.8">
                  <p:embed/>
                </p:oleObj>
              </mc:Choice>
              <mc:Fallback>
                <p:oleObj name="Chart" r:id="rId3" imgW="11363325" imgH="45243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334632"/>
                        <a:ext cx="9145588" cy="364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602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7638" y="504826"/>
            <a:ext cx="10972800" cy="1143000"/>
          </a:xfrm>
        </p:spPr>
        <p:txBody>
          <a:bodyPr/>
          <a:lstStyle/>
          <a:p>
            <a:r>
              <a:rPr lang="en-GB" dirty="0" err="1"/>
              <a:t>Burndown</a:t>
            </a:r>
            <a:r>
              <a:rPr lang="en-GB" dirty="0"/>
              <a:t> Example 2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295400"/>
            <a:ext cx="8910638" cy="5181600"/>
          </a:xfrm>
        </p:spPr>
        <p:txBody>
          <a:bodyPr/>
          <a:lstStyle/>
          <a:p>
            <a:pPr>
              <a:buFontTx/>
              <a:buNone/>
            </a:pPr>
            <a:endParaRPr lang="en-GB" sz="2000" dirty="0" smtClean="0"/>
          </a:p>
          <a:p>
            <a:pPr>
              <a:buFontTx/>
              <a:buNone/>
            </a:pPr>
            <a:r>
              <a:rPr lang="en-GB" sz="2000" dirty="0" smtClean="0"/>
              <a:t>Work </a:t>
            </a:r>
            <a:r>
              <a:rPr lang="en-GB" sz="2000" dirty="0"/>
              <a:t>being performed, but not fast enough</a:t>
            </a:r>
          </a:p>
        </p:txBody>
      </p:sp>
      <p:graphicFrame>
        <p:nvGraphicFramePr>
          <p:cNvPr id="100864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1444107"/>
              </p:ext>
            </p:extLst>
          </p:nvPr>
        </p:nvGraphicFramePr>
        <p:xfrm>
          <a:off x="1506537" y="2220913"/>
          <a:ext cx="9250363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hart" r:id="rId3" imgW="11363325" imgH="4524375" progId="Excel.Chart.8">
                  <p:embed/>
                </p:oleObj>
              </mc:Choice>
              <mc:Fallback>
                <p:oleObj name="Chart" r:id="rId3" imgW="11363325" imgH="45243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7" y="2220913"/>
                        <a:ext cx="9250363" cy="368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031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239" y="540913"/>
            <a:ext cx="10972800" cy="1143000"/>
          </a:xfrm>
        </p:spPr>
        <p:txBody>
          <a:bodyPr/>
          <a:lstStyle/>
          <a:p>
            <a:r>
              <a:rPr lang="en-GB" dirty="0" err="1"/>
              <a:t>Burndown</a:t>
            </a:r>
            <a:r>
              <a:rPr lang="en-GB" dirty="0"/>
              <a:t> Example 3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295400"/>
            <a:ext cx="8910638" cy="5181600"/>
          </a:xfrm>
        </p:spPr>
        <p:txBody>
          <a:bodyPr/>
          <a:lstStyle/>
          <a:p>
            <a:pPr>
              <a:buFontTx/>
              <a:buNone/>
            </a:pPr>
            <a:endParaRPr lang="en-GB" sz="2000" dirty="0" smtClean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 smtClean="0"/>
              <a:t>Work </a:t>
            </a:r>
            <a:r>
              <a:rPr lang="en-GB" sz="2000" dirty="0"/>
              <a:t>being performed, but too fast!</a:t>
            </a:r>
          </a:p>
        </p:txBody>
      </p:sp>
      <p:graphicFrame>
        <p:nvGraphicFramePr>
          <p:cNvPr id="100966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7195576"/>
              </p:ext>
            </p:extLst>
          </p:nvPr>
        </p:nvGraphicFramePr>
        <p:xfrm>
          <a:off x="1560512" y="2404504"/>
          <a:ext cx="9070976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hart" r:id="rId3" imgW="11363325" imgH="4524375" progId="Excel.Chart.8">
                  <p:embed/>
                </p:oleObj>
              </mc:Choice>
              <mc:Fallback>
                <p:oleObj name="Chart" r:id="rId3" imgW="11363325" imgH="45243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2" y="2404504"/>
                        <a:ext cx="9070976" cy="361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4661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Sprint Review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Team presents what it accomplished during the sprint</a:t>
            </a:r>
          </a:p>
          <a:p>
            <a:r>
              <a:rPr lang="en-US"/>
              <a:t>Typically takes the form of a demo of new features or underlying architecture</a:t>
            </a:r>
          </a:p>
          <a:p>
            <a:r>
              <a:rPr lang="en-US"/>
              <a:t>Informal</a:t>
            </a:r>
          </a:p>
          <a:p>
            <a:pPr lvl="1"/>
            <a:r>
              <a:rPr lang="en-US"/>
              <a:t>2-hour prep time rule</a:t>
            </a:r>
          </a:p>
          <a:p>
            <a:pPr lvl="1"/>
            <a:r>
              <a:rPr lang="en-US"/>
              <a:t>No slides</a:t>
            </a:r>
          </a:p>
          <a:p>
            <a:r>
              <a:rPr lang="en-US"/>
              <a:t>Whole team participates</a:t>
            </a:r>
          </a:p>
          <a:p>
            <a:r>
              <a:rPr lang="en-US"/>
              <a:t>Invite the world</a:t>
            </a:r>
          </a:p>
          <a:p>
            <a:endParaRPr lang="en-US"/>
          </a:p>
        </p:txBody>
      </p:sp>
      <p:pic>
        <p:nvPicPr>
          <p:cNvPr id="107315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44" y="3446709"/>
            <a:ext cx="250825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315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615" y="554831"/>
            <a:ext cx="250825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65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Scalability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Typical individual team is 7 ± 2 people</a:t>
            </a:r>
          </a:p>
          <a:p>
            <a:pPr lvl="1"/>
            <a:r>
              <a:rPr lang="en-US" sz="1800" dirty="0"/>
              <a:t>Scalability comes from teams of teams</a:t>
            </a:r>
          </a:p>
          <a:p>
            <a:pPr lvl="1"/>
            <a:endParaRPr lang="en-US" sz="1800" dirty="0"/>
          </a:p>
          <a:p>
            <a:r>
              <a:rPr lang="en-US" dirty="0"/>
              <a:t>Factors in scaling</a:t>
            </a:r>
          </a:p>
          <a:p>
            <a:pPr lvl="1"/>
            <a:r>
              <a:rPr lang="en-US" sz="1800" dirty="0"/>
              <a:t>Type of application</a:t>
            </a:r>
          </a:p>
          <a:p>
            <a:pPr lvl="1"/>
            <a:r>
              <a:rPr lang="en-US" sz="1800" dirty="0"/>
              <a:t>Team size</a:t>
            </a:r>
          </a:p>
          <a:p>
            <a:pPr lvl="1"/>
            <a:r>
              <a:rPr lang="en-US" sz="1800" dirty="0"/>
              <a:t>Team dispersion</a:t>
            </a:r>
          </a:p>
          <a:p>
            <a:pPr lvl="1"/>
            <a:r>
              <a:rPr lang="en-US" sz="1800" dirty="0"/>
              <a:t>Project duration</a:t>
            </a:r>
          </a:p>
          <a:p>
            <a:pPr lvl="1"/>
            <a:endParaRPr lang="en-US" sz="1800" dirty="0"/>
          </a:p>
          <a:p>
            <a:r>
              <a:rPr lang="en-US" dirty="0"/>
              <a:t>Scrum has been used on multiple 500+ person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Scaling: Scrum of Scrums</a:t>
            </a:r>
          </a:p>
        </p:txBody>
      </p:sp>
      <p:sp>
        <p:nvSpPr>
          <p:cNvPr id="44033" name="AutoShape 1"/>
          <p:cNvSpPr>
            <a:spLocks/>
          </p:cNvSpPr>
          <p:nvPr/>
        </p:nvSpPr>
        <p:spPr bwMode="auto">
          <a:xfrm>
            <a:off x="1673225" y="3100388"/>
            <a:ext cx="2857500" cy="2538412"/>
          </a:xfrm>
          <a:prstGeom prst="roundRect">
            <a:avLst>
              <a:gd name="adj" fmla="val 6755"/>
            </a:avLst>
          </a:prstGeom>
          <a:solidFill>
            <a:schemeClr val="accent1"/>
          </a:solidFill>
          <a:ln w="25400">
            <a:solidFill>
              <a:srgbClr val="003C83"/>
            </a:solidFill>
            <a:round/>
            <a:headEnd/>
            <a:tailEnd/>
          </a:ln>
          <a:effectLst>
            <a:outerShdw blurRad="114300"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>
            <a:lvl1pPr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90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44035" name="AutoShape 3"/>
          <p:cNvSpPr>
            <a:spLocks/>
          </p:cNvSpPr>
          <p:nvPr/>
        </p:nvSpPr>
        <p:spPr bwMode="auto">
          <a:xfrm>
            <a:off x="4667250" y="3100388"/>
            <a:ext cx="2857500" cy="2538412"/>
          </a:xfrm>
          <a:prstGeom prst="roundRect">
            <a:avLst>
              <a:gd name="adj" fmla="val 6755"/>
            </a:avLst>
          </a:prstGeom>
          <a:solidFill>
            <a:schemeClr val="accent1"/>
          </a:solidFill>
          <a:ln w="25400">
            <a:solidFill>
              <a:srgbClr val="00531C"/>
            </a:solidFill>
            <a:round/>
            <a:headEnd/>
            <a:tailEnd/>
          </a:ln>
          <a:effectLst>
            <a:outerShdw blurRad="114300"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>
            <a:lvl1pPr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90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44036" name="AutoShape 4"/>
          <p:cNvSpPr>
            <a:spLocks/>
          </p:cNvSpPr>
          <p:nvPr/>
        </p:nvSpPr>
        <p:spPr bwMode="auto">
          <a:xfrm>
            <a:off x="7627938" y="3100388"/>
            <a:ext cx="2857500" cy="2538412"/>
          </a:xfrm>
          <a:prstGeom prst="roundRect">
            <a:avLst>
              <a:gd name="adj" fmla="val 6755"/>
            </a:avLst>
          </a:prstGeom>
          <a:solidFill>
            <a:schemeClr val="accent1"/>
          </a:solidFill>
          <a:ln w="25400">
            <a:solidFill>
              <a:srgbClr val="FD402F"/>
            </a:solidFill>
            <a:round/>
            <a:headEnd/>
            <a:tailEnd/>
          </a:ln>
          <a:effectLst>
            <a:outerShdw blurRad="114300"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>
            <a:lvl1pPr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90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pic>
        <p:nvPicPr>
          <p:cNvPr id="10557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083050"/>
            <a:ext cx="6969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752" name="Group 6"/>
          <p:cNvGrpSpPr>
            <a:grpSpLocks/>
          </p:cNvGrpSpPr>
          <p:nvPr/>
        </p:nvGrpSpPr>
        <p:grpSpPr bwMode="auto">
          <a:xfrm>
            <a:off x="1866900" y="3295650"/>
            <a:ext cx="2343150" cy="604838"/>
            <a:chOff x="0" y="0"/>
            <a:chExt cx="1640" cy="424"/>
          </a:xfrm>
        </p:grpSpPr>
        <p:pic>
          <p:nvPicPr>
            <p:cNvPr id="105575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75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0"/>
              <a:ext cx="48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75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48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5756" name="Group 10"/>
          <p:cNvGrpSpPr>
            <a:grpSpLocks/>
          </p:cNvGrpSpPr>
          <p:nvPr/>
        </p:nvGrpSpPr>
        <p:grpSpPr bwMode="auto">
          <a:xfrm>
            <a:off x="1866900" y="4826001"/>
            <a:ext cx="2343150" cy="606425"/>
            <a:chOff x="0" y="0"/>
            <a:chExt cx="1640" cy="424"/>
          </a:xfrm>
        </p:grpSpPr>
        <p:pic>
          <p:nvPicPr>
            <p:cNvPr id="105575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"/>
              <a:ext cx="488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75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48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75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0"/>
              <a:ext cx="48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5576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1" y="3295650"/>
            <a:ext cx="6969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76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3295650"/>
            <a:ext cx="6969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76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060826"/>
            <a:ext cx="6969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76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6" y="4060826"/>
            <a:ext cx="6969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76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826001"/>
            <a:ext cx="6969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765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4060826"/>
            <a:ext cx="6969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6" y="4060826"/>
            <a:ext cx="6969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6" y="3317875"/>
            <a:ext cx="696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6" y="4449764"/>
            <a:ext cx="6969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76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3683001"/>
            <a:ext cx="698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770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6" y="3706814"/>
            <a:ext cx="6969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771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4449764"/>
            <a:ext cx="6985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772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4471988"/>
            <a:ext cx="696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59" name="Group 27"/>
          <p:cNvGrpSpPr>
            <a:grpSpLocks/>
          </p:cNvGrpSpPr>
          <p:nvPr/>
        </p:nvGrpSpPr>
        <p:grpSpPr bwMode="auto">
          <a:xfrm>
            <a:off x="4095750" y="1431926"/>
            <a:ext cx="4000500" cy="1325563"/>
            <a:chOff x="0" y="0"/>
            <a:chExt cx="2800" cy="928"/>
          </a:xfrm>
        </p:grpSpPr>
        <p:sp>
          <p:nvSpPr>
            <p:cNvPr id="44060" name="AutoShape 28"/>
            <p:cNvSpPr>
              <a:spLocks/>
            </p:cNvSpPr>
            <p:nvPr/>
          </p:nvSpPr>
          <p:spPr bwMode="auto">
            <a:xfrm>
              <a:off x="0" y="0"/>
              <a:ext cx="2800" cy="928"/>
            </a:xfrm>
            <a:prstGeom prst="roundRect">
              <a:avLst>
                <a:gd name="adj" fmla="val 20685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114300"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pic>
          <p:nvPicPr>
            <p:cNvPr id="1055775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" y="248"/>
              <a:ext cx="48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776" name="Picture 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" y="264"/>
              <a:ext cx="488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777" name="Picture 3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" y="248"/>
              <a:ext cx="48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64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6" y="4060826"/>
            <a:ext cx="6969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2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5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6" y="3317875"/>
            <a:ext cx="696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2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6" name="Picture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6" y="4449764"/>
            <a:ext cx="6969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2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8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Scrum vs. Other Models</a:t>
            </a:r>
          </a:p>
        </p:txBody>
      </p:sp>
      <p:pic>
        <p:nvPicPr>
          <p:cNvPr id="1057796" name="Picture 4" descr="s7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7" y="1339403"/>
            <a:ext cx="10332635" cy="551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9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922" y="533958"/>
            <a:ext cx="8911687" cy="1280890"/>
          </a:xfrm>
        </p:spPr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922" y="1814848"/>
            <a:ext cx="6387920" cy="4327121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GB" sz="1800" dirty="0">
                <a:solidFill>
                  <a:schemeClr val="tx1"/>
                </a:solidFill>
              </a:rPr>
              <a:t>Is an agile, lightweight </a:t>
            </a:r>
            <a:r>
              <a:rPr lang="en-GB" sz="1800" dirty="0" smtClean="0">
                <a:solidFill>
                  <a:schemeClr val="tx1"/>
                </a:solidFill>
              </a:rPr>
              <a:t>process</a:t>
            </a:r>
          </a:p>
          <a:p>
            <a:pPr marL="342900" lvl="1" indent="-342900"/>
            <a:r>
              <a:rPr lang="en-GB" sz="1800" dirty="0" smtClean="0">
                <a:solidFill>
                  <a:schemeClr val="tx1"/>
                </a:solidFill>
              </a:rPr>
              <a:t>Can </a:t>
            </a:r>
            <a:r>
              <a:rPr lang="en-GB" sz="1800" dirty="0">
                <a:solidFill>
                  <a:schemeClr val="tx1"/>
                </a:solidFill>
              </a:rPr>
              <a:t>manage and control software and product </a:t>
            </a:r>
            <a:r>
              <a:rPr lang="en-GB" sz="1800" dirty="0" smtClean="0">
                <a:solidFill>
                  <a:schemeClr val="tx1"/>
                </a:solidFill>
              </a:rPr>
              <a:t>development</a:t>
            </a:r>
          </a:p>
          <a:p>
            <a:pPr marL="342900" lvl="1" indent="-342900"/>
            <a:r>
              <a:rPr lang="en-GB" sz="1800" dirty="0" smtClean="0">
                <a:solidFill>
                  <a:schemeClr val="tx1"/>
                </a:solidFill>
              </a:rPr>
              <a:t>Uses </a:t>
            </a:r>
            <a:r>
              <a:rPr lang="en-GB" sz="1800" dirty="0">
                <a:solidFill>
                  <a:schemeClr val="tx1"/>
                </a:solidFill>
              </a:rPr>
              <a:t>iterative, incremental </a:t>
            </a:r>
            <a:r>
              <a:rPr lang="en-GB" sz="1800" dirty="0" smtClean="0">
                <a:solidFill>
                  <a:schemeClr val="tx1"/>
                </a:solidFill>
              </a:rPr>
              <a:t>practices</a:t>
            </a:r>
          </a:p>
          <a:p>
            <a:pPr marL="342900" lvl="1" indent="-342900"/>
            <a:r>
              <a:rPr lang="en-GB" sz="1800" dirty="0" smtClean="0">
                <a:solidFill>
                  <a:schemeClr val="tx1"/>
                </a:solidFill>
              </a:rPr>
              <a:t>Has </a:t>
            </a:r>
            <a:r>
              <a:rPr lang="en-GB" sz="1800" dirty="0">
                <a:solidFill>
                  <a:schemeClr val="tx1"/>
                </a:solidFill>
              </a:rPr>
              <a:t>a simple </a:t>
            </a:r>
            <a:r>
              <a:rPr lang="en-GB" sz="1800" dirty="0" smtClean="0">
                <a:solidFill>
                  <a:schemeClr val="tx1"/>
                </a:solidFill>
              </a:rPr>
              <a:t>implementation</a:t>
            </a:r>
          </a:p>
          <a:p>
            <a:pPr marL="342900" lvl="1" indent="-342900"/>
            <a:r>
              <a:rPr lang="en-GB" sz="1800" dirty="0" smtClean="0">
                <a:solidFill>
                  <a:schemeClr val="tx1"/>
                </a:solidFill>
              </a:rPr>
              <a:t>Increases productivity</a:t>
            </a:r>
          </a:p>
          <a:p>
            <a:pPr marL="342900" lvl="1" indent="-342900"/>
            <a:r>
              <a:rPr lang="en-GB" sz="1800" dirty="0" smtClean="0">
                <a:solidFill>
                  <a:schemeClr val="tx1"/>
                </a:solidFill>
              </a:rPr>
              <a:t>Reduces </a:t>
            </a:r>
            <a:r>
              <a:rPr lang="en-GB" sz="1800" dirty="0">
                <a:solidFill>
                  <a:schemeClr val="tx1"/>
                </a:solidFill>
              </a:rPr>
              <a:t>time to </a:t>
            </a:r>
            <a:r>
              <a:rPr lang="en-GB" sz="1800" dirty="0" smtClean="0">
                <a:solidFill>
                  <a:schemeClr val="tx1"/>
                </a:solidFill>
              </a:rPr>
              <a:t>benefits</a:t>
            </a:r>
          </a:p>
          <a:p>
            <a:pPr marL="342900" lvl="1" indent="-342900"/>
            <a:r>
              <a:rPr lang="en-GB" sz="1800" dirty="0" smtClean="0">
                <a:solidFill>
                  <a:schemeClr val="tx1"/>
                </a:solidFill>
              </a:rPr>
              <a:t>Embraces </a:t>
            </a:r>
            <a:r>
              <a:rPr lang="en-GB" sz="1800" dirty="0">
                <a:solidFill>
                  <a:schemeClr val="tx1"/>
                </a:solidFill>
              </a:rPr>
              <a:t>adaptive, empirical systems </a:t>
            </a:r>
            <a:r>
              <a:rPr lang="en-GB" sz="1800" dirty="0" smtClean="0">
                <a:solidFill>
                  <a:schemeClr val="tx1"/>
                </a:solidFill>
              </a:rPr>
              <a:t>development</a:t>
            </a:r>
          </a:p>
          <a:p>
            <a:pPr marL="342900" lvl="1" indent="-342900"/>
            <a:r>
              <a:rPr lang="en-GB" sz="1800" dirty="0" smtClean="0">
                <a:solidFill>
                  <a:schemeClr val="tx1"/>
                </a:solidFill>
              </a:rPr>
              <a:t>Is </a:t>
            </a:r>
            <a:r>
              <a:rPr lang="en-GB" sz="1800" dirty="0">
                <a:solidFill>
                  <a:schemeClr val="tx1"/>
                </a:solidFill>
              </a:rPr>
              <a:t>not restricted to software development </a:t>
            </a:r>
            <a:r>
              <a:rPr lang="en-GB" sz="1800" dirty="0" smtClean="0">
                <a:solidFill>
                  <a:schemeClr val="tx1"/>
                </a:solidFill>
              </a:rPr>
              <a:t>projects</a:t>
            </a:r>
          </a:p>
          <a:p>
            <a:pPr marL="342900" lvl="1" indent="-342900"/>
            <a:r>
              <a:rPr lang="en-GB" sz="1800" dirty="0" smtClean="0">
                <a:solidFill>
                  <a:schemeClr val="tx1"/>
                </a:solidFill>
              </a:rPr>
              <a:t>Embraces </a:t>
            </a:r>
            <a:r>
              <a:rPr lang="en-GB" sz="1800" dirty="0">
                <a:solidFill>
                  <a:schemeClr val="tx1"/>
                </a:solidFill>
              </a:rPr>
              <a:t>the opposite of the waterfall approach…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Pre initiation &amp; 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Determining roles </a:t>
            </a:r>
          </a:p>
          <a:p>
            <a:r>
              <a:rPr lang="en-US" dirty="0" smtClean="0"/>
              <a:t>Deciding what functionality will be delivered as part of each release.</a:t>
            </a:r>
          </a:p>
          <a:p>
            <a:r>
              <a:rPr lang="en-US" dirty="0" smtClean="0"/>
              <a:t>How many sprints will be required to complete a release</a:t>
            </a:r>
          </a:p>
          <a:p>
            <a:r>
              <a:rPr lang="en-US" dirty="0" smtClean="0"/>
              <a:t>How many releases of software to deliver, similar to dividing the project into several smaller projects.</a:t>
            </a:r>
          </a:p>
          <a:p>
            <a:r>
              <a:rPr lang="en-US" dirty="0" smtClean="0"/>
              <a:t>Project charter, stake holder register, kick off meetings would still be created as part of initiation, just as they were in the first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43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Instead of creating:</a:t>
            </a:r>
          </a:p>
          <a:p>
            <a:r>
              <a:rPr lang="en-US" dirty="0"/>
              <a:t>T</a:t>
            </a:r>
            <a:r>
              <a:rPr lang="en-US" dirty="0" smtClean="0"/>
              <a:t>eam contract, </a:t>
            </a:r>
          </a:p>
          <a:p>
            <a:r>
              <a:rPr lang="en-US" dirty="0" smtClean="0"/>
              <a:t>WBS, </a:t>
            </a:r>
          </a:p>
          <a:p>
            <a:r>
              <a:rPr lang="en-US" dirty="0" smtClean="0"/>
              <a:t>Gantt Chart</a:t>
            </a:r>
          </a:p>
          <a:p>
            <a:r>
              <a:rPr lang="en-US" dirty="0"/>
              <a:t>L</a:t>
            </a:r>
            <a:r>
              <a:rPr lang="en-US" dirty="0" smtClean="0"/>
              <a:t>ist of prioritization risk for the whole project.</a:t>
            </a:r>
          </a:p>
          <a:p>
            <a:r>
              <a:rPr lang="en-US" dirty="0"/>
              <a:t>T</a:t>
            </a:r>
            <a:r>
              <a:rPr lang="en-US" dirty="0" smtClean="0"/>
              <a:t>he team would follow </a:t>
            </a:r>
            <a:r>
              <a:rPr lang="en-US" b="1" dirty="0" smtClean="0"/>
              <a:t>scrum method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30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team would complete tasks each day as it would in the first version of this case</a:t>
            </a:r>
          </a:p>
          <a:p>
            <a:r>
              <a:rPr lang="en-US" dirty="0"/>
              <a:t>B</a:t>
            </a:r>
            <a:r>
              <a:rPr lang="en-US" dirty="0" smtClean="0"/>
              <a:t>ut by using an agile approach, the team would produce several iterations of a potentially shippable product.</a:t>
            </a:r>
          </a:p>
          <a:p>
            <a:r>
              <a:rPr lang="en-US" dirty="0" smtClean="0"/>
              <a:t>For ex</a:t>
            </a:r>
            <a:r>
              <a:rPr lang="en-US" dirty="0"/>
              <a:t>; at the end of first </a:t>
            </a:r>
            <a:r>
              <a:rPr lang="en-US" dirty="0" smtClean="0"/>
              <a:t>sprint, JWD consulting would have some functionality available on its new project management intranet 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35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&amp; Controlling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 scrum- </a:t>
            </a:r>
          </a:p>
          <a:p>
            <a:r>
              <a:rPr lang="en-US" dirty="0" smtClean="0"/>
              <a:t>includes a brief discussion of any issues and blockers the team is facing.</a:t>
            </a:r>
          </a:p>
          <a:p>
            <a:r>
              <a:rPr lang="en-US" dirty="0" smtClean="0"/>
              <a:t>They are held each morning to plan and communicate work for the day and discuss any issues, risks, or blockers</a:t>
            </a:r>
          </a:p>
          <a:p>
            <a:r>
              <a:rPr lang="en-US" dirty="0" smtClean="0"/>
              <a:t>Sprint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31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sprint review, the scrum master leads a sprint retrospective.</a:t>
            </a:r>
          </a:p>
          <a:p>
            <a:r>
              <a:rPr lang="en-US" dirty="0" smtClean="0"/>
              <a:t>This meeting is lead by scrum master.</a:t>
            </a:r>
          </a:p>
          <a:p>
            <a:r>
              <a:rPr lang="en-US" dirty="0" smtClean="0"/>
              <a:t>This approach allows the organization to work together quickly to address changing business needs.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36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70" y="624110"/>
            <a:ext cx="9002153" cy="5688106"/>
          </a:xfrm>
        </p:spPr>
      </p:pic>
    </p:spTree>
    <p:extLst>
      <p:ext uri="{BB962C8B-B14F-4D97-AF65-F5344CB8AC3E}">
        <p14:creationId xmlns:p14="http://schemas.microsoft.com/office/powerpoint/2010/main" val="2110437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12" y="476193"/>
            <a:ext cx="9345706" cy="5924608"/>
          </a:xfrm>
        </p:spPr>
      </p:pic>
    </p:spTree>
    <p:extLst>
      <p:ext uri="{BB962C8B-B14F-4D97-AF65-F5344CB8AC3E}">
        <p14:creationId xmlns:p14="http://schemas.microsoft.com/office/powerpoint/2010/main" val="656557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161" y="533958"/>
            <a:ext cx="8911687" cy="1280890"/>
          </a:xfrm>
        </p:spPr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160" y="1210614"/>
            <a:ext cx="10474839" cy="55379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JWD consulting case study demonstrate how one organization managed an IT project from start to finish. This case provides several samples of outputs produced like </a:t>
            </a:r>
          </a:p>
          <a:p>
            <a:r>
              <a:rPr lang="en-US" dirty="0"/>
              <a:t>B</a:t>
            </a:r>
            <a:r>
              <a:rPr lang="en-US" dirty="0" smtClean="0"/>
              <a:t>usiness case, </a:t>
            </a:r>
          </a:p>
          <a:p>
            <a:r>
              <a:rPr lang="en-US" dirty="0" smtClean="0"/>
              <a:t>Stake holder register, </a:t>
            </a:r>
          </a:p>
          <a:p>
            <a:r>
              <a:rPr lang="en-US" dirty="0" smtClean="0"/>
              <a:t>Project charter,</a:t>
            </a:r>
          </a:p>
          <a:p>
            <a:r>
              <a:rPr lang="en-US" dirty="0" smtClean="0"/>
              <a:t> Kickoff meetings,</a:t>
            </a:r>
          </a:p>
          <a:p>
            <a:r>
              <a:rPr lang="en-US" dirty="0" smtClean="0"/>
              <a:t>Team contract,</a:t>
            </a:r>
          </a:p>
          <a:p>
            <a:r>
              <a:rPr lang="en-US" dirty="0" smtClean="0"/>
              <a:t>Work breakdown structure,</a:t>
            </a:r>
          </a:p>
          <a:p>
            <a:r>
              <a:rPr lang="en-US" dirty="0" smtClean="0"/>
              <a:t>Gantt chart,</a:t>
            </a:r>
          </a:p>
          <a:p>
            <a:r>
              <a:rPr lang="en-US" dirty="0" smtClean="0"/>
              <a:t>List of prioritized risks,</a:t>
            </a:r>
          </a:p>
          <a:p>
            <a:r>
              <a:rPr lang="en-US" dirty="0" smtClean="0"/>
              <a:t>Progress report,</a:t>
            </a:r>
          </a:p>
          <a:p>
            <a:r>
              <a:rPr lang="en-US" dirty="0" smtClean="0"/>
              <a:t>Lesson learned report,</a:t>
            </a:r>
          </a:p>
          <a:p>
            <a:r>
              <a:rPr lang="en-US" dirty="0" smtClean="0"/>
              <a:t>Final </a:t>
            </a:r>
            <a:r>
              <a:rPr lang="en-US" smtClean="0"/>
              <a:t>project report.</a:t>
            </a:r>
            <a:endParaRPr lang="en-US" dirty="0" smtClean="0"/>
          </a:p>
          <a:p>
            <a:r>
              <a:rPr lang="en-US" dirty="0"/>
              <a:t>The second version of the same case illustrate how to use scrum , the leading agile approach, to manage the project.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0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89212" y="62411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Scrum at a Glance</a:t>
            </a:r>
            <a:endParaRPr lang="en-GB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813675" y="4392834"/>
            <a:ext cx="1066800" cy="758825"/>
          </a:xfrm>
          <a:prstGeom prst="rightArrow">
            <a:avLst>
              <a:gd name="adj1" fmla="val 50000"/>
              <a:gd name="adj2" fmla="val 35146"/>
            </a:avLst>
          </a:prstGeom>
          <a:solidFill>
            <a:schemeClr val="accent1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18275" y="4602384"/>
            <a:ext cx="838200" cy="381000"/>
          </a:xfrm>
          <a:prstGeom prst="rect">
            <a:avLst/>
          </a:prstGeom>
          <a:solidFill>
            <a:schemeClr val="accent1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6109147" flipH="1" flipV="1">
            <a:off x="5918200" y="1659159"/>
            <a:ext cx="1981200" cy="1752600"/>
          </a:xfrm>
          <a:custGeom>
            <a:avLst/>
            <a:gdLst>
              <a:gd name="G0" fmla="+- 4261215 0 0"/>
              <a:gd name="G1" fmla="+- -10890144 0 0"/>
              <a:gd name="G2" fmla="+- 4261215 0 -10890144"/>
              <a:gd name="G3" fmla="+- 10800 0 0"/>
              <a:gd name="G4" fmla="+- 0 0 42612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74 0 0"/>
              <a:gd name="G9" fmla="+- 0 0 -10890144"/>
              <a:gd name="G10" fmla="+- 7674 0 2700"/>
              <a:gd name="G11" fmla="cos G10 4261215"/>
              <a:gd name="G12" fmla="sin G10 4261215"/>
              <a:gd name="G13" fmla="cos 13500 4261215"/>
              <a:gd name="G14" fmla="sin 13500 4261215"/>
              <a:gd name="G15" fmla="+- G11 10800 0"/>
              <a:gd name="G16" fmla="+- G12 10800 0"/>
              <a:gd name="G17" fmla="+- G13 10800 0"/>
              <a:gd name="G18" fmla="+- G14 10800 0"/>
              <a:gd name="G19" fmla="*/ 7674 1 2"/>
              <a:gd name="G20" fmla="+- G19 5400 0"/>
              <a:gd name="G21" fmla="cos G20 4261215"/>
              <a:gd name="G22" fmla="sin G20 4261215"/>
              <a:gd name="G23" fmla="+- G21 10800 0"/>
              <a:gd name="G24" fmla="+- G12 G23 G22"/>
              <a:gd name="G25" fmla="+- G22 G23 G11"/>
              <a:gd name="G26" fmla="cos 10800 4261215"/>
              <a:gd name="G27" fmla="sin 10800 4261215"/>
              <a:gd name="G28" fmla="cos 7674 4261215"/>
              <a:gd name="G29" fmla="sin 7674 42612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890144"/>
              <a:gd name="G36" fmla="sin G34 -10890144"/>
              <a:gd name="G37" fmla="+/ -10890144 42612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74 G39"/>
              <a:gd name="G43" fmla="sin 76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658 w 21600"/>
              <a:gd name="T5" fmla="*/ 2457 h 21600"/>
              <a:gd name="T6" fmla="*/ 1830 w 21600"/>
              <a:gd name="T7" fmla="*/ 8592 h 21600"/>
              <a:gd name="T8" fmla="*/ 15673 w 21600"/>
              <a:gd name="T9" fmla="*/ 4872 h 21600"/>
              <a:gd name="T10" fmla="*/ 16500 w 21600"/>
              <a:gd name="T11" fmla="*/ 23037 h 21600"/>
              <a:gd name="T12" fmla="*/ 10836 w 21600"/>
              <a:gd name="T13" fmla="*/ 20972 h 21600"/>
              <a:gd name="T14" fmla="*/ 12900 w 21600"/>
              <a:gd name="T15" fmla="*/ 1530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040" y="17756"/>
                </a:moveTo>
                <a:cubicBezTo>
                  <a:pt x="16744" y="16496"/>
                  <a:pt x="18474" y="13783"/>
                  <a:pt x="18474" y="10800"/>
                </a:cubicBezTo>
                <a:cubicBezTo>
                  <a:pt x="18474" y="6561"/>
                  <a:pt x="15038" y="3126"/>
                  <a:pt x="10800" y="3126"/>
                </a:cubicBezTo>
                <a:cubicBezTo>
                  <a:pt x="7268" y="3126"/>
                  <a:pt x="4192" y="5536"/>
                  <a:pt x="3348" y="8965"/>
                </a:cubicBezTo>
                <a:lnTo>
                  <a:pt x="313" y="8218"/>
                </a:lnTo>
                <a:cubicBezTo>
                  <a:pt x="1501" y="3392"/>
                  <a:pt x="5829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998"/>
                  <a:pt x="19166" y="18816"/>
                  <a:pt x="15360" y="20589"/>
                </a:cubicBezTo>
                <a:lnTo>
                  <a:pt x="16500" y="23037"/>
                </a:lnTo>
                <a:lnTo>
                  <a:pt x="10836" y="20972"/>
                </a:lnTo>
                <a:lnTo>
                  <a:pt x="12900" y="15308"/>
                </a:lnTo>
                <a:lnTo>
                  <a:pt x="14040" y="17756"/>
                </a:lnTo>
                <a:close/>
              </a:path>
            </a:pathLst>
          </a:custGeom>
          <a:solidFill>
            <a:schemeClr val="accent1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2841625" y="5761259"/>
            <a:ext cx="919162" cy="5175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spect="1" noChangeArrowheads="1"/>
          </p:cNvSpPr>
          <p:nvPr/>
        </p:nvSpPr>
        <p:spPr bwMode="auto">
          <a:xfrm>
            <a:off x="3152775" y="5345334"/>
            <a:ext cx="919162" cy="5175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8"/>
          <p:cNvSpPr>
            <a:spLocks noChangeAspect="1" noChangeArrowheads="1"/>
          </p:cNvSpPr>
          <p:nvPr/>
        </p:nvSpPr>
        <p:spPr bwMode="auto">
          <a:xfrm>
            <a:off x="2922587" y="4943697"/>
            <a:ext cx="919163" cy="5175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9"/>
          <p:cNvSpPr>
            <a:spLocks noChangeAspect="1" noChangeArrowheads="1"/>
          </p:cNvSpPr>
          <p:nvPr/>
        </p:nvSpPr>
        <p:spPr bwMode="auto">
          <a:xfrm>
            <a:off x="3379787" y="4542059"/>
            <a:ext cx="919163" cy="517525"/>
          </a:xfrm>
          <a:prstGeom prst="cube">
            <a:avLst>
              <a:gd name="adj" fmla="val 25000"/>
            </a:avLst>
          </a:prstGeom>
          <a:solidFill>
            <a:srgbClr val="CCFFFF"/>
          </a:solidFill>
          <a:ln w="31750">
            <a:solidFill>
              <a:srgbClr val="33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0"/>
          <p:cNvGrpSpPr>
            <a:grpSpLocks noChangeAspect="1"/>
          </p:cNvGrpSpPr>
          <p:nvPr/>
        </p:nvGrpSpPr>
        <p:grpSpPr bwMode="auto">
          <a:xfrm>
            <a:off x="5527675" y="4459509"/>
            <a:ext cx="895350" cy="665163"/>
            <a:chOff x="2550" y="2556"/>
            <a:chExt cx="810" cy="602"/>
          </a:xfrm>
        </p:grpSpPr>
        <p:sp>
          <p:nvSpPr>
            <p:cNvPr id="13" name="AutoShape 11"/>
            <p:cNvSpPr>
              <a:spLocks noChangeAspect="1" noChangeArrowheads="1"/>
            </p:cNvSpPr>
            <p:nvPr/>
          </p:nvSpPr>
          <p:spPr bwMode="auto">
            <a:xfrm>
              <a:off x="2688" y="2830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2"/>
            <p:cNvSpPr>
              <a:spLocks noChangeAspect="1" noChangeArrowheads="1"/>
            </p:cNvSpPr>
            <p:nvPr/>
          </p:nvSpPr>
          <p:spPr bwMode="auto">
            <a:xfrm>
              <a:off x="2642" y="2739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3"/>
            <p:cNvSpPr>
              <a:spLocks noChangeAspect="1" noChangeArrowheads="1"/>
            </p:cNvSpPr>
            <p:nvPr/>
          </p:nvSpPr>
          <p:spPr bwMode="auto">
            <a:xfrm>
              <a:off x="2596" y="2648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4"/>
            <p:cNvSpPr>
              <a:spLocks noChangeAspect="1" noChangeArrowheads="1"/>
            </p:cNvSpPr>
            <p:nvPr/>
          </p:nvSpPr>
          <p:spPr bwMode="auto">
            <a:xfrm>
              <a:off x="2550" y="2556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959600" y="3660997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30 days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389687" y="2289397"/>
            <a:ext cx="974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24 hours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 rot="15490853" flipV="1">
            <a:off x="6270851" y="2786283"/>
            <a:ext cx="2312988" cy="2085975"/>
          </a:xfrm>
          <a:custGeom>
            <a:avLst/>
            <a:gdLst>
              <a:gd name="G0" fmla="+- 7802764 0 0"/>
              <a:gd name="G1" fmla="+- 10969111 0 0"/>
              <a:gd name="G2" fmla="+- 7802764 0 10969111"/>
              <a:gd name="G3" fmla="+- 10800 0 0"/>
              <a:gd name="G4" fmla="+- 0 0 78027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61 0 0"/>
              <a:gd name="G9" fmla="+- 0 0 10969111"/>
              <a:gd name="G10" fmla="+- 7261 0 2700"/>
              <a:gd name="G11" fmla="cos G10 7802764"/>
              <a:gd name="G12" fmla="sin G10 7802764"/>
              <a:gd name="G13" fmla="cos 13500 7802764"/>
              <a:gd name="G14" fmla="sin 13500 7802764"/>
              <a:gd name="G15" fmla="+- G11 10800 0"/>
              <a:gd name="G16" fmla="+- G12 10800 0"/>
              <a:gd name="G17" fmla="+- G13 10800 0"/>
              <a:gd name="G18" fmla="+- G14 10800 0"/>
              <a:gd name="G19" fmla="*/ 7261 1 2"/>
              <a:gd name="G20" fmla="+- G19 5400 0"/>
              <a:gd name="G21" fmla="cos G20 7802764"/>
              <a:gd name="G22" fmla="sin G20 7802764"/>
              <a:gd name="G23" fmla="+- G21 10800 0"/>
              <a:gd name="G24" fmla="+- G12 G23 G22"/>
              <a:gd name="G25" fmla="+- G22 G23 G11"/>
              <a:gd name="G26" fmla="cos 10800 7802764"/>
              <a:gd name="G27" fmla="sin 10800 7802764"/>
              <a:gd name="G28" fmla="cos 7261 7802764"/>
              <a:gd name="G29" fmla="sin 7261 78027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969111"/>
              <a:gd name="G36" fmla="sin G34 10969111"/>
              <a:gd name="G37" fmla="+/ 10969111 78027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61 G39"/>
              <a:gd name="G43" fmla="sin 726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449 w 21600"/>
              <a:gd name="T5" fmla="*/ 4333 h 21600"/>
              <a:gd name="T6" fmla="*/ 1987 w 21600"/>
              <a:gd name="T7" fmla="*/ 12773 h 21600"/>
              <a:gd name="T8" fmla="*/ 16615 w 21600"/>
              <a:gd name="T9" fmla="*/ 6452 h 21600"/>
              <a:gd name="T10" fmla="*/ 4242 w 21600"/>
              <a:gd name="T11" fmla="*/ 22600 h 21600"/>
              <a:gd name="T12" fmla="*/ 2505 w 21600"/>
              <a:gd name="T13" fmla="*/ 16523 h 21600"/>
              <a:gd name="T14" fmla="*/ 8584 w 21600"/>
              <a:gd name="T15" fmla="*/ 1478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7273" y="17146"/>
                </a:moveTo>
                <a:cubicBezTo>
                  <a:pt x="8351" y="17746"/>
                  <a:pt x="9565" y="18061"/>
                  <a:pt x="10800" y="18061"/>
                </a:cubicBezTo>
                <a:cubicBezTo>
                  <a:pt x="14810" y="18061"/>
                  <a:pt x="18061" y="14810"/>
                  <a:pt x="18061" y="10800"/>
                </a:cubicBezTo>
                <a:cubicBezTo>
                  <a:pt x="18061" y="6789"/>
                  <a:pt x="14810" y="3539"/>
                  <a:pt x="10800" y="3539"/>
                </a:cubicBezTo>
                <a:cubicBezTo>
                  <a:pt x="6789" y="3539"/>
                  <a:pt x="3539" y="6789"/>
                  <a:pt x="3539" y="10800"/>
                </a:cubicBezTo>
                <a:cubicBezTo>
                  <a:pt x="3539" y="11333"/>
                  <a:pt x="3597" y="11866"/>
                  <a:pt x="3714" y="12386"/>
                </a:cubicBezTo>
                <a:lnTo>
                  <a:pt x="261" y="13160"/>
                </a:lnTo>
                <a:cubicBezTo>
                  <a:pt x="87" y="12385"/>
                  <a:pt x="0" y="1159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964" y="21600"/>
                  <a:pt x="7158" y="21132"/>
                  <a:pt x="5554" y="20240"/>
                </a:cubicBezTo>
                <a:lnTo>
                  <a:pt x="4242" y="22600"/>
                </a:lnTo>
                <a:lnTo>
                  <a:pt x="2505" y="16523"/>
                </a:lnTo>
                <a:lnTo>
                  <a:pt x="8584" y="14786"/>
                </a:lnTo>
                <a:lnTo>
                  <a:pt x="7273" y="17146"/>
                </a:lnTo>
                <a:close/>
              </a:path>
            </a:pathLst>
          </a:custGeom>
          <a:solidFill>
            <a:schemeClr val="accent1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4384675" y="4392834"/>
            <a:ext cx="1066800" cy="758825"/>
          </a:xfrm>
          <a:prstGeom prst="rightArrow">
            <a:avLst>
              <a:gd name="adj1" fmla="val 50000"/>
              <a:gd name="adj2" fmla="val 35146"/>
            </a:avLst>
          </a:prstGeom>
          <a:solidFill>
            <a:schemeClr val="accent1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9"/>
          <p:cNvSpPr>
            <a:spLocks noChangeAspect="1" noChangeArrowheads="1"/>
          </p:cNvSpPr>
          <p:nvPr/>
        </p:nvSpPr>
        <p:spPr bwMode="auto">
          <a:xfrm>
            <a:off x="8951912" y="4535709"/>
            <a:ext cx="919163" cy="51752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20"/>
          <p:cNvSpPr>
            <a:spLocks/>
          </p:cNvSpPr>
          <p:nvPr/>
        </p:nvSpPr>
        <p:spPr bwMode="auto">
          <a:xfrm>
            <a:off x="4079875" y="5135784"/>
            <a:ext cx="304800" cy="1143000"/>
          </a:xfrm>
          <a:prstGeom prst="rightBrace">
            <a:avLst>
              <a:gd name="adj1" fmla="val 3125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384675" y="5440584"/>
            <a:ext cx="3041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Product Backlog</a:t>
            </a:r>
          </a:p>
          <a:p>
            <a:pPr algn="l"/>
            <a:r>
              <a:rPr lang="en-US" sz="1600"/>
              <a:t>As prioritized by Product Owner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013075" y="4202334"/>
            <a:ext cx="1492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Sprint Backlog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994275" y="3659409"/>
            <a:ext cx="14366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Backlog tasks</a:t>
            </a:r>
          </a:p>
          <a:p>
            <a:pPr algn="ctr"/>
            <a:r>
              <a:rPr lang="en-US" sz="1600"/>
              <a:t>expanded</a:t>
            </a:r>
          </a:p>
          <a:p>
            <a:pPr algn="ctr"/>
            <a:r>
              <a:rPr lang="en-US" sz="1600"/>
              <a:t>by team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8420100" y="5164359"/>
            <a:ext cx="2076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Potentially Shippable</a:t>
            </a:r>
          </a:p>
          <a:p>
            <a:pPr algn="ctr"/>
            <a:r>
              <a:rPr lang="en-US" sz="1600"/>
              <a:t>Product Increment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803775" y="2535459"/>
            <a:ext cx="12779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Daily Scrum</a:t>
            </a:r>
          </a:p>
          <a:p>
            <a:pPr algn="ctr"/>
            <a:r>
              <a:rPr lang="en-US" sz="1600"/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325161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540" y="674219"/>
            <a:ext cx="7886700" cy="1325563"/>
          </a:xfrm>
        </p:spPr>
        <p:txBody>
          <a:bodyPr/>
          <a:lstStyle/>
          <a:p>
            <a:r>
              <a:rPr lang="en-US"/>
              <a:t>Sequential vs. Overlap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03" y="4804893"/>
            <a:ext cx="56292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3084490" y="2568106"/>
            <a:ext cx="6583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106715" y="5649443"/>
            <a:ext cx="658495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2878115" y="2842743"/>
            <a:ext cx="3727450" cy="1108075"/>
          </a:xfrm>
          <a:prstGeom prst="roundRect">
            <a:avLst>
              <a:gd name="adj" fmla="val 2474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blurRad="114300"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>
            <a:lvl1pPr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900"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6140428" y="3509493"/>
            <a:ext cx="3725862" cy="1109663"/>
          </a:xfrm>
          <a:prstGeom prst="roundRect">
            <a:avLst>
              <a:gd name="adj" fmla="val 24741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00531C"/>
            </a:solidFill>
            <a:round/>
            <a:headEnd/>
            <a:tailEnd/>
          </a:ln>
          <a:effectLst>
            <a:outerShdw blurRad="114300"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>
            <a:lvl1pPr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900"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2992415" y="2957043"/>
            <a:ext cx="34861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300">
                <a:latin typeface="Gill Sans" charset="0"/>
                <a:ea typeface="ヒラギノ角ゴ Pro W3" charset="-128"/>
                <a:sym typeface="Gill Sans" charset="0"/>
              </a:rPr>
              <a:t>Rather than doing all of one thing at a time...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3615" y="3658718"/>
            <a:ext cx="3622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300">
                <a:latin typeface="Gill Sans" charset="0"/>
                <a:ea typeface="ヒラギノ角ゴ Pro W3" charset="-128"/>
                <a:sym typeface="Gill Sans" charset="0"/>
              </a:rPr>
              <a:t>...Scrum teams do a little of everything all the time</a:t>
            </a: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2363765" y="1756893"/>
            <a:ext cx="2054225" cy="5365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300">
                <a:latin typeface="Gill Sans" charset="0"/>
                <a:ea typeface="ヒラギノ角ゴ Pro W3" charset="-128"/>
                <a:sym typeface="Gill Sans" charset="0"/>
              </a:rPr>
              <a:t>Requirements</a:t>
            </a:r>
          </a:p>
        </p:txBody>
      </p:sp>
      <p:sp>
        <p:nvSpPr>
          <p:cNvPr id="14" name="Rectangle 11"/>
          <p:cNvSpPr>
            <a:spLocks/>
          </p:cNvSpPr>
          <p:nvPr/>
        </p:nvSpPr>
        <p:spPr bwMode="auto">
          <a:xfrm>
            <a:off x="4589440" y="1756893"/>
            <a:ext cx="1771650" cy="536575"/>
          </a:xfrm>
          <a:prstGeom prst="rect">
            <a:avLst/>
          </a:prstGeom>
          <a:solidFill>
            <a:srgbClr val="01FF0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300">
                <a:latin typeface="Gill Sans" charset="0"/>
                <a:ea typeface="ヒラギノ角ゴ Pro W3" charset="-128"/>
                <a:sym typeface="Gill Sans" charset="0"/>
              </a:rPr>
              <a:t>Design</a:t>
            </a:r>
          </a:p>
        </p:txBody>
      </p:sp>
      <p:sp>
        <p:nvSpPr>
          <p:cNvPr id="15" name="Rectangle 12"/>
          <p:cNvSpPr>
            <a:spLocks/>
          </p:cNvSpPr>
          <p:nvPr/>
        </p:nvSpPr>
        <p:spPr bwMode="auto">
          <a:xfrm>
            <a:off x="6532540" y="1756893"/>
            <a:ext cx="1771650" cy="536575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300">
                <a:latin typeface="Gill Sans" charset="0"/>
                <a:ea typeface="ヒラギノ角ゴ Pro W3" charset="-128"/>
                <a:sym typeface="Gill Sans" charset="0"/>
              </a:rPr>
              <a:t>Code</a:t>
            </a:r>
          </a:p>
        </p:txBody>
      </p:sp>
      <p:sp>
        <p:nvSpPr>
          <p:cNvPr id="16" name="Rectangle 13"/>
          <p:cNvSpPr>
            <a:spLocks/>
          </p:cNvSpPr>
          <p:nvPr/>
        </p:nvSpPr>
        <p:spPr bwMode="auto">
          <a:xfrm>
            <a:off x="8475640" y="1756893"/>
            <a:ext cx="1771650" cy="536575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300">
                <a:latin typeface="Gill Sans" charset="0"/>
                <a:ea typeface="ヒラギノ角ゴ Pro W3" charset="-128"/>
                <a:sym typeface="Gill Sans" charset="0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14791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2599" y="468157"/>
            <a:ext cx="7886700" cy="1325563"/>
          </a:xfrm>
        </p:spPr>
        <p:txBody>
          <a:bodyPr/>
          <a:lstStyle/>
          <a:p>
            <a:r>
              <a:rPr lang="en-US"/>
              <a:t>Scrum Framework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144824" y="1311119"/>
            <a:ext cx="3727450" cy="1839912"/>
            <a:chOff x="0" y="0"/>
            <a:chExt cx="2608" cy="1288"/>
          </a:xfrm>
        </p:grpSpPr>
        <p:sp>
          <p:nvSpPr>
            <p:cNvPr id="6" name="AutoShape 3"/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blurRad="114300"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7" name="Rectangle 4"/>
            <p:cNvSpPr>
              <a:spLocks/>
            </p:cNvSpPr>
            <p:nvPr/>
          </p:nvSpPr>
          <p:spPr bwMode="auto">
            <a:xfrm>
              <a:off x="96" y="392"/>
              <a:ext cx="1768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5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Product owner</a:t>
              </a:r>
            </a:p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5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Scrum Master</a:t>
              </a:r>
            </a:p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5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Team</a:t>
              </a:r>
            </a:p>
          </p:txBody>
        </p:sp>
        <p:sp>
          <p:nvSpPr>
            <p:cNvPr id="8" name="Rectangle 5"/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9" name="AutoShape 6"/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3 h 21600"/>
                <a:gd name="T4" fmla="*/ 0 w 21600"/>
                <a:gd name="T5" fmla="*/ 4 h 21600"/>
                <a:gd name="T6" fmla="*/ 5 w 21600"/>
                <a:gd name="T7" fmla="*/ 4 h 21600"/>
                <a:gd name="T8" fmla="*/ 5 w 21600"/>
                <a:gd name="T9" fmla="*/ 0 h 21600"/>
                <a:gd name="T10" fmla="*/ 3 w 21600"/>
                <a:gd name="T11" fmla="*/ 0 h 21600"/>
                <a:gd name="T12" fmla="*/ 3 w 21600"/>
                <a:gd name="T13" fmla="*/ 0 h 21600"/>
                <a:gd name="T14" fmla="*/ 3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7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3 h 21600"/>
                <a:gd name="T4" fmla="*/ 0 w 21600"/>
                <a:gd name="T5" fmla="*/ 4 h 21600"/>
                <a:gd name="T6" fmla="*/ 5 w 21600"/>
                <a:gd name="T7" fmla="*/ 4 h 21600"/>
                <a:gd name="T8" fmla="*/ 5 w 21600"/>
                <a:gd name="T9" fmla="*/ 0 h 21600"/>
                <a:gd name="T10" fmla="*/ 3 w 21600"/>
                <a:gd name="T11" fmla="*/ 0 h 21600"/>
                <a:gd name="T12" fmla="*/ 3 w 21600"/>
                <a:gd name="T13" fmla="*/ 0 h 21600"/>
                <a:gd name="T14" fmla="*/ 3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9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Roles</a:t>
              </a: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4397487" y="2704944"/>
            <a:ext cx="3725862" cy="2274887"/>
            <a:chOff x="0" y="0"/>
            <a:chExt cx="2608" cy="1592"/>
          </a:xfrm>
        </p:grpSpPr>
        <p:sp>
          <p:nvSpPr>
            <p:cNvPr id="15" name="AutoShape 12"/>
            <p:cNvSpPr>
              <a:spLocks/>
            </p:cNvSpPr>
            <p:nvPr/>
          </p:nvSpPr>
          <p:spPr bwMode="auto">
            <a:xfrm>
              <a:off x="8" y="0"/>
              <a:ext cx="2600" cy="1592"/>
            </a:xfrm>
            <a:prstGeom prst="roundRect">
              <a:avLst>
                <a:gd name="adj" fmla="val 1206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blurRad="114300"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16" name="Rectangle 13"/>
            <p:cNvSpPr>
              <a:spLocks/>
            </p:cNvSpPr>
            <p:nvPr/>
          </p:nvSpPr>
          <p:spPr bwMode="auto">
            <a:xfrm>
              <a:off x="96" y="392"/>
              <a:ext cx="2320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5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Sprint planning</a:t>
              </a:r>
            </a:p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5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Sprint review</a:t>
              </a:r>
            </a:p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5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Sprint retrospective</a:t>
              </a:r>
            </a:p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5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Daily scrum meeting</a:t>
              </a:r>
            </a:p>
          </p:txBody>
        </p:sp>
        <p:sp>
          <p:nvSpPr>
            <p:cNvPr id="17" name="Rectangle 14"/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18" name="AutoShape 15"/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3 h 21600"/>
                <a:gd name="T4" fmla="*/ 0 w 21600"/>
                <a:gd name="T5" fmla="*/ 4 h 21600"/>
                <a:gd name="T6" fmla="*/ 5 w 21600"/>
                <a:gd name="T7" fmla="*/ 4 h 21600"/>
                <a:gd name="T8" fmla="*/ 5 w 21600"/>
                <a:gd name="T9" fmla="*/ 0 h 21600"/>
                <a:gd name="T10" fmla="*/ 3 w 21600"/>
                <a:gd name="T11" fmla="*/ 0 h 21600"/>
                <a:gd name="T12" fmla="*/ 3 w 21600"/>
                <a:gd name="T13" fmla="*/ 0 h 21600"/>
                <a:gd name="T14" fmla="*/ 3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utoShape 16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3 h 21600"/>
                <a:gd name="T4" fmla="*/ 0 w 21600"/>
                <a:gd name="T5" fmla="*/ 4 h 21600"/>
                <a:gd name="T6" fmla="*/ 5 w 21600"/>
                <a:gd name="T7" fmla="*/ 4 h 21600"/>
                <a:gd name="T8" fmla="*/ 5 w 21600"/>
                <a:gd name="T9" fmla="*/ 0 h 21600"/>
                <a:gd name="T10" fmla="*/ 3 w 21600"/>
                <a:gd name="T11" fmla="*/ 0 h 21600"/>
                <a:gd name="T12" fmla="*/ 3 w 21600"/>
                <a:gd name="T13" fmla="*/ 0 h 21600"/>
                <a:gd name="T14" fmla="*/ 3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21" name="Rectangle 18"/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22" name="Rectangle 19"/>
            <p:cNvSpPr>
              <a:spLocks/>
            </p:cNvSpPr>
            <p:nvPr/>
          </p:nvSpPr>
          <p:spPr bwMode="auto">
            <a:xfrm>
              <a:off x="104" y="8"/>
              <a:ext cx="151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9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Ceremonies</a:t>
              </a:r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6370749" y="4890931"/>
            <a:ext cx="3727450" cy="1841500"/>
            <a:chOff x="0" y="0"/>
            <a:chExt cx="2608" cy="1288"/>
          </a:xfrm>
        </p:grpSpPr>
        <p:sp>
          <p:nvSpPr>
            <p:cNvPr id="24" name="AutoShape 21"/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blurRad="114300"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25" name="Rectangle 22"/>
            <p:cNvSpPr>
              <a:spLocks/>
            </p:cNvSpPr>
            <p:nvPr/>
          </p:nvSpPr>
          <p:spPr bwMode="auto">
            <a:xfrm>
              <a:off x="96" y="392"/>
              <a:ext cx="2376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5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Product backlog</a:t>
              </a:r>
            </a:p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5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Sprint backlog</a:t>
              </a:r>
            </a:p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5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Burndown charts</a:t>
              </a:r>
            </a:p>
          </p:txBody>
        </p:sp>
        <p:sp>
          <p:nvSpPr>
            <p:cNvPr id="26" name="Rectangle 23"/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27" name="AutoShape 24"/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3 h 21600"/>
                <a:gd name="T4" fmla="*/ 0 w 21600"/>
                <a:gd name="T5" fmla="*/ 4 h 21600"/>
                <a:gd name="T6" fmla="*/ 5 w 21600"/>
                <a:gd name="T7" fmla="*/ 4 h 21600"/>
                <a:gd name="T8" fmla="*/ 5 w 21600"/>
                <a:gd name="T9" fmla="*/ 0 h 21600"/>
                <a:gd name="T10" fmla="*/ 3 w 21600"/>
                <a:gd name="T11" fmla="*/ 0 h 21600"/>
                <a:gd name="T12" fmla="*/ 3 w 21600"/>
                <a:gd name="T13" fmla="*/ 0 h 21600"/>
                <a:gd name="T14" fmla="*/ 3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5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3 h 21600"/>
                <a:gd name="T4" fmla="*/ 0 w 21600"/>
                <a:gd name="T5" fmla="*/ 4 h 21600"/>
                <a:gd name="T6" fmla="*/ 5 w 21600"/>
                <a:gd name="T7" fmla="*/ 4 h 21600"/>
                <a:gd name="T8" fmla="*/ 5 w 21600"/>
                <a:gd name="T9" fmla="*/ 0 h 21600"/>
                <a:gd name="T10" fmla="*/ 3 w 21600"/>
                <a:gd name="T11" fmla="*/ 0 h 21600"/>
                <a:gd name="T12" fmla="*/ 3 w 21600"/>
                <a:gd name="T13" fmla="*/ 0 h 21600"/>
                <a:gd name="T14" fmla="*/ 3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30" name="Rectangle 27"/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31" name="Rectangle 28"/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9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Artifacts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20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3506" y="545306"/>
            <a:ext cx="7886700" cy="1325563"/>
          </a:xfrm>
        </p:spPr>
        <p:txBody>
          <a:bodyPr/>
          <a:lstStyle/>
          <a:p>
            <a:r>
              <a:rPr lang="en-GB" dirty="0"/>
              <a:t>Scrum Roles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594565" y="1654969"/>
            <a:ext cx="7886700" cy="4351338"/>
          </a:xfrm>
        </p:spPr>
        <p:txBody>
          <a:bodyPr>
            <a:noAutofit/>
          </a:bodyPr>
          <a:lstStyle/>
          <a:p>
            <a:pPr lvl="1" defTabSz="1028700">
              <a:lnSpc>
                <a:spcPct val="90000"/>
              </a:lnSpc>
              <a:tabLst>
                <a:tab pos="2171700" algn="l"/>
              </a:tabLst>
            </a:pPr>
            <a:r>
              <a:rPr lang="en-GB" dirty="0"/>
              <a:t>Product Owner</a:t>
            </a:r>
          </a:p>
          <a:p>
            <a:pPr lvl="2" defTabSz="1028700">
              <a:lnSpc>
                <a:spcPct val="90000"/>
              </a:lnSpc>
              <a:tabLst>
                <a:tab pos="2171700" algn="l"/>
              </a:tabLst>
            </a:pPr>
            <a:r>
              <a:rPr lang="en-US" sz="1600" dirty="0"/>
              <a:t>Possibly a Product Manager or Project Sponsor</a:t>
            </a:r>
          </a:p>
          <a:p>
            <a:pPr lvl="2" defTabSz="1028700">
              <a:lnSpc>
                <a:spcPct val="90000"/>
              </a:lnSpc>
              <a:tabLst>
                <a:tab pos="2171700" algn="l"/>
              </a:tabLst>
            </a:pPr>
            <a:r>
              <a:rPr lang="en-GB" sz="1600" dirty="0"/>
              <a:t>Decides features, release date, </a:t>
            </a:r>
            <a:r>
              <a:rPr lang="en-GB" sz="1600" dirty="0" smtClean="0"/>
              <a:t>prioritization</a:t>
            </a:r>
            <a:r>
              <a:rPr lang="en-GB" sz="1600" dirty="0"/>
              <a:t>.</a:t>
            </a:r>
            <a:endParaRPr lang="en-GB" sz="1600" dirty="0" smtClean="0"/>
          </a:p>
          <a:p>
            <a:pPr lvl="1" defTabSz="1028700">
              <a:lnSpc>
                <a:spcPct val="90000"/>
              </a:lnSpc>
              <a:tabLst>
                <a:tab pos="2171700" algn="l"/>
              </a:tabLst>
            </a:pPr>
            <a:endParaRPr lang="en-GB" dirty="0" smtClean="0"/>
          </a:p>
          <a:p>
            <a:pPr lvl="1" defTabSz="1028700">
              <a:lnSpc>
                <a:spcPct val="90000"/>
              </a:lnSpc>
              <a:tabLst>
                <a:tab pos="2171700" algn="l"/>
              </a:tabLst>
            </a:pPr>
            <a:r>
              <a:rPr lang="en-GB" dirty="0" smtClean="0"/>
              <a:t>Scrum </a:t>
            </a:r>
            <a:r>
              <a:rPr lang="en-GB" dirty="0"/>
              <a:t>Master</a:t>
            </a:r>
          </a:p>
          <a:p>
            <a:pPr lvl="2" defTabSz="1028700">
              <a:lnSpc>
                <a:spcPct val="90000"/>
              </a:lnSpc>
              <a:tabLst>
                <a:tab pos="2171700" algn="l"/>
              </a:tabLst>
            </a:pPr>
            <a:r>
              <a:rPr lang="en-US" sz="1600" dirty="0"/>
              <a:t>Typically a Project Manager or Team Leader</a:t>
            </a:r>
          </a:p>
          <a:p>
            <a:pPr lvl="2" defTabSz="1028700">
              <a:lnSpc>
                <a:spcPct val="90000"/>
              </a:lnSpc>
              <a:tabLst>
                <a:tab pos="2171700" algn="l"/>
              </a:tabLst>
            </a:pPr>
            <a:r>
              <a:rPr lang="en-US" sz="1600" dirty="0"/>
              <a:t>Responsible for enacting Scrum values and practices</a:t>
            </a:r>
          </a:p>
          <a:p>
            <a:pPr lvl="2" defTabSz="1028700">
              <a:lnSpc>
                <a:spcPct val="90000"/>
              </a:lnSpc>
              <a:tabLst>
                <a:tab pos="2171700" algn="l"/>
              </a:tabLst>
            </a:pPr>
            <a:r>
              <a:rPr lang="en-US" sz="1600" dirty="0"/>
              <a:t>Remove impediments / politics, keeps everyone productive</a:t>
            </a:r>
          </a:p>
          <a:p>
            <a:pPr lvl="2" defTabSz="1028700">
              <a:lnSpc>
                <a:spcPct val="90000"/>
              </a:lnSpc>
              <a:tabLst>
                <a:tab pos="2171700" algn="l"/>
              </a:tabLst>
            </a:pPr>
            <a:endParaRPr lang="en-US" sz="1600" dirty="0"/>
          </a:p>
          <a:p>
            <a:pPr lvl="1" defTabSz="1028700">
              <a:lnSpc>
                <a:spcPct val="90000"/>
              </a:lnSpc>
              <a:tabLst>
                <a:tab pos="2171700" algn="l"/>
              </a:tabLst>
            </a:pPr>
            <a:r>
              <a:rPr lang="en-GB" dirty="0" smtClean="0"/>
              <a:t>Project </a:t>
            </a:r>
            <a:r>
              <a:rPr lang="en-GB" dirty="0"/>
              <a:t>Team</a:t>
            </a:r>
          </a:p>
          <a:p>
            <a:pPr lvl="2" defTabSz="1028700">
              <a:lnSpc>
                <a:spcPct val="90000"/>
              </a:lnSpc>
              <a:tabLst>
                <a:tab pos="2171700" algn="l"/>
              </a:tabLst>
            </a:pPr>
            <a:r>
              <a:rPr lang="en-GB" sz="1600" dirty="0"/>
              <a:t>5-10 members;  </a:t>
            </a:r>
            <a:r>
              <a:rPr lang="en-US" sz="1600" dirty="0"/>
              <a:t>Teams are self-organizing</a:t>
            </a:r>
            <a:endParaRPr lang="en-GB" sz="1600" dirty="0"/>
          </a:p>
          <a:p>
            <a:pPr lvl="2" defTabSz="1028700">
              <a:lnSpc>
                <a:spcPct val="90000"/>
              </a:lnSpc>
              <a:tabLst>
                <a:tab pos="2171700" algn="l"/>
              </a:tabLst>
            </a:pPr>
            <a:r>
              <a:rPr lang="en-US" sz="1600" dirty="0"/>
              <a:t>Cross-functional: QA, Programmers, UI Designers, etc.</a:t>
            </a:r>
          </a:p>
          <a:p>
            <a:pPr lvl="2" defTabSz="1028700">
              <a:lnSpc>
                <a:spcPct val="90000"/>
              </a:lnSpc>
              <a:tabLst>
                <a:tab pos="2171700" algn="l"/>
              </a:tabLst>
            </a:pPr>
            <a:r>
              <a:rPr lang="en-US" sz="1600" dirty="0"/>
              <a:t>Membership should change only between sprints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253" y="1770930"/>
            <a:ext cx="8985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113" y="3252989"/>
            <a:ext cx="838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9911745" y="5069770"/>
            <a:ext cx="1295400" cy="1066800"/>
            <a:chOff x="0" y="0"/>
            <a:chExt cx="1704" cy="134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" y="453"/>
              <a:ext cx="507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0" y="0"/>
              <a:ext cx="1704" cy="1346"/>
              <a:chOff x="0" y="0"/>
              <a:chExt cx="1704" cy="1346"/>
            </a:xfrm>
          </p:grpSpPr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704" cy="440"/>
                <a:chOff x="0" y="0"/>
                <a:chExt cx="1704" cy="440"/>
              </a:xfrm>
            </p:grpSpPr>
            <p:pic>
              <p:nvPicPr>
                <p:cNvPr id="17" name="Picture 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07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8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8" y="0"/>
                  <a:ext cx="507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6" y="0"/>
                  <a:ext cx="508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469"/>
                <a:ext cx="507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" name="Group 11"/>
              <p:cNvGrpSpPr>
                <a:grpSpLocks/>
              </p:cNvGrpSpPr>
              <p:nvPr/>
            </p:nvGrpSpPr>
            <p:grpSpPr bwMode="auto">
              <a:xfrm>
                <a:off x="0" y="906"/>
                <a:ext cx="1704" cy="440"/>
                <a:chOff x="0" y="0"/>
                <a:chExt cx="1704" cy="440"/>
              </a:xfrm>
            </p:grpSpPr>
            <p:pic>
              <p:nvPicPr>
                <p:cNvPr id="14" name="Picture 1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6"/>
                  <a:ext cx="507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1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6" y="0"/>
                  <a:ext cx="508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8" y="0"/>
                  <a:ext cx="507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63832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6239" y="403763"/>
            <a:ext cx="7886700" cy="1325563"/>
          </a:xfrm>
        </p:spPr>
        <p:txBody>
          <a:bodyPr/>
          <a:lstStyle/>
          <a:p>
            <a:r>
              <a:rPr lang="en-US"/>
              <a:t>Sprint Planning Mtg.</a:t>
            </a:r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4175327" y="1249900"/>
            <a:ext cx="4583112" cy="5418137"/>
          </a:xfrm>
          <a:prstGeom prst="roundRect">
            <a:avLst>
              <a:gd name="adj" fmla="val 598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blurRad="114300" dist="63500" dir="2700000" algn="ctr" rotWithShape="0">
              <a:schemeClr val="bg2">
                <a:alpha val="29999"/>
              </a:schemeClr>
            </a:outerShdw>
          </a:effectLst>
        </p:spPr>
        <p:txBody>
          <a:bodyPr lIns="82296" tIns="41148" rIns="82296" bIns="41148"/>
          <a:lstStyle>
            <a:lvl1pPr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90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4597602" y="1249900"/>
            <a:ext cx="3143250" cy="538162"/>
          </a:xfrm>
          <a:prstGeom prst="rect">
            <a:avLst/>
          </a:pr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/>
          <a:lstStyle>
            <a:lvl1pPr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90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4164214" y="1249900"/>
            <a:ext cx="444500" cy="411162"/>
          </a:xfrm>
          <a:custGeom>
            <a:avLst/>
            <a:gdLst>
              <a:gd name="T0" fmla="*/ 7221474 w 21600"/>
              <a:gd name="T1" fmla="*/ 29125 h 21600"/>
              <a:gd name="T2" fmla="*/ 7361 w 21600"/>
              <a:gd name="T3" fmla="*/ 6330633 h 21600"/>
              <a:gd name="T4" fmla="*/ 0 w 21600"/>
              <a:gd name="T5" fmla="*/ 9677400 h 21600"/>
              <a:gd name="T6" fmla="*/ 11357504 w 21600"/>
              <a:gd name="T7" fmla="*/ 9677400 h 21600"/>
              <a:gd name="T8" fmla="*/ 11357504 w 21600"/>
              <a:gd name="T9" fmla="*/ 0 h 21600"/>
              <a:gd name="T10" fmla="*/ 7221474 w 21600"/>
              <a:gd name="T11" fmla="*/ 29125 h 21600"/>
              <a:gd name="T12" fmla="*/ 7221474 w 21600"/>
              <a:gd name="T13" fmla="*/ 29125 h 21600"/>
              <a:gd name="T14" fmla="*/ 7221474 w 21600"/>
              <a:gd name="T15" fmla="*/ 291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4164214" y="1559462"/>
            <a:ext cx="558800" cy="228600"/>
          </a:xfrm>
          <a:prstGeom prst="rect">
            <a:avLst/>
          </a:pr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/>
          <a:lstStyle>
            <a:lvl1pPr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90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569402" y="1249900"/>
            <a:ext cx="560387" cy="538162"/>
            <a:chOff x="0" y="0"/>
            <a:chExt cx="392" cy="376"/>
          </a:xfrm>
        </p:grpSpPr>
        <p:sp>
          <p:nvSpPr>
            <p:cNvPr id="10" name="AutoShape 6"/>
            <p:cNvSpPr>
              <a:spLocks/>
            </p:cNvSpPr>
            <p:nvPr/>
          </p:nvSpPr>
          <p:spPr bwMode="auto">
            <a:xfrm rot="10800000">
              <a:off x="80" y="88"/>
              <a:ext cx="312" cy="288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3 h 21600"/>
                <a:gd name="T4" fmla="*/ 0 w 21600"/>
                <a:gd name="T5" fmla="*/ 4 h 21600"/>
                <a:gd name="T6" fmla="*/ 5 w 21600"/>
                <a:gd name="T7" fmla="*/ 4 h 21600"/>
                <a:gd name="T8" fmla="*/ 5 w 21600"/>
                <a:gd name="T9" fmla="*/ 0 h 21600"/>
                <a:gd name="T10" fmla="*/ 3 w 21600"/>
                <a:gd name="T11" fmla="*/ 0 h 21600"/>
                <a:gd name="T12" fmla="*/ 3 w 21600"/>
                <a:gd name="T13" fmla="*/ 0 h 21600"/>
                <a:gd name="T14" fmla="*/ 3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/>
            </p:cNvSpPr>
            <p:nvPr/>
          </p:nvSpPr>
          <p:spPr bwMode="auto">
            <a:xfrm>
              <a:off x="0" y="0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</p:grpSp>
      <p:sp>
        <p:nvSpPr>
          <p:cNvPr id="12" name="Rectangle 8"/>
          <p:cNvSpPr>
            <a:spLocks/>
          </p:cNvSpPr>
          <p:nvPr/>
        </p:nvSpPr>
        <p:spPr bwMode="auto">
          <a:xfrm>
            <a:off x="4311852" y="1249900"/>
            <a:ext cx="38179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500">
                <a:solidFill>
                  <a:srgbClr val="FFFFFF"/>
                </a:solidFill>
                <a:latin typeface="Gill Sans" charset="0"/>
                <a:ea typeface="ヒラギノ角ゴ Pro W3" charset="-128"/>
                <a:sym typeface="Gill Sans" charset="0"/>
              </a:rPr>
              <a:t>Sprint planning meeting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4403927" y="1970625"/>
            <a:ext cx="4194175" cy="1679575"/>
            <a:chOff x="0" y="0"/>
            <a:chExt cx="2936" cy="1176"/>
          </a:xfrm>
        </p:grpSpPr>
        <p:sp>
          <p:nvSpPr>
            <p:cNvPr id="14" name="AutoShape 10"/>
            <p:cNvSpPr>
              <a:spLocks/>
            </p:cNvSpPr>
            <p:nvPr/>
          </p:nvSpPr>
          <p:spPr bwMode="auto">
            <a:xfrm>
              <a:off x="0" y="0"/>
              <a:ext cx="2936" cy="1176"/>
            </a:xfrm>
            <a:prstGeom prst="roundRect">
              <a:avLst>
                <a:gd name="adj" fmla="val 16324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blurRad="114300"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15" name="Rectangle 11"/>
            <p:cNvSpPr>
              <a:spLocks/>
            </p:cNvSpPr>
            <p:nvPr/>
          </p:nvSpPr>
          <p:spPr bwMode="auto">
            <a:xfrm>
              <a:off x="304" y="0"/>
              <a:ext cx="1432" cy="288"/>
            </a:xfrm>
            <a:prstGeom prst="rect">
              <a:avLst/>
            </a:prstGeom>
            <a:solidFill>
              <a:srgbClr val="00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16" name="AutoShape 12"/>
            <p:cNvSpPr>
              <a:spLocks/>
            </p:cNvSpPr>
            <p:nvPr/>
          </p:nvSpPr>
          <p:spPr bwMode="auto">
            <a:xfrm rot="10800000">
              <a:off x="1656" y="0"/>
              <a:ext cx="312" cy="288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3 h 21600"/>
                <a:gd name="T4" fmla="*/ 0 w 21600"/>
                <a:gd name="T5" fmla="*/ 4 h 21600"/>
                <a:gd name="T6" fmla="*/ 5 w 21600"/>
                <a:gd name="T7" fmla="*/ 4 h 21600"/>
                <a:gd name="T8" fmla="*/ 5 w 21600"/>
                <a:gd name="T9" fmla="*/ 0 h 21600"/>
                <a:gd name="T10" fmla="*/ 3 w 21600"/>
                <a:gd name="T11" fmla="*/ 0 h 21600"/>
                <a:gd name="T12" fmla="*/ 3 w 21600"/>
                <a:gd name="T13" fmla="*/ 0 h 21600"/>
                <a:gd name="T14" fmla="*/ 3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13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3 h 21600"/>
                <a:gd name="T4" fmla="*/ 0 w 21600"/>
                <a:gd name="T5" fmla="*/ 4 h 21600"/>
                <a:gd name="T6" fmla="*/ 5 w 21600"/>
                <a:gd name="T7" fmla="*/ 4 h 21600"/>
                <a:gd name="T8" fmla="*/ 5 w 21600"/>
                <a:gd name="T9" fmla="*/ 0 h 21600"/>
                <a:gd name="T10" fmla="*/ 3 w 21600"/>
                <a:gd name="T11" fmla="*/ 0 h 21600"/>
                <a:gd name="T12" fmla="*/ 3 w 21600"/>
                <a:gd name="T13" fmla="*/ 0 h 21600"/>
                <a:gd name="T14" fmla="*/ 3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104" y="0"/>
              <a:ext cx="1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2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Sprint prioritization</a:t>
              </a:r>
            </a:p>
          </p:txBody>
        </p:sp>
        <p:sp>
          <p:nvSpPr>
            <p:cNvPr id="19" name="Rectangle 15"/>
            <p:cNvSpPr>
              <a:spLocks/>
            </p:cNvSpPr>
            <p:nvPr/>
          </p:nvSpPr>
          <p:spPr bwMode="auto">
            <a:xfrm>
              <a:off x="40" y="336"/>
              <a:ext cx="2720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252413" indent="-252413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1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Analyze/evaluate product backlog</a:t>
              </a:r>
            </a:p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1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Select sprint goal</a:t>
              </a:r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4403927" y="3810537"/>
            <a:ext cx="4194175" cy="2640013"/>
            <a:chOff x="0" y="0"/>
            <a:chExt cx="2936" cy="1848"/>
          </a:xfrm>
        </p:grpSpPr>
        <p:sp>
          <p:nvSpPr>
            <p:cNvPr id="21" name="AutoShape 17"/>
            <p:cNvSpPr>
              <a:spLocks/>
            </p:cNvSpPr>
            <p:nvPr/>
          </p:nvSpPr>
          <p:spPr bwMode="auto">
            <a:xfrm>
              <a:off x="0" y="0"/>
              <a:ext cx="2936" cy="1848"/>
            </a:xfrm>
            <a:prstGeom prst="roundRect">
              <a:avLst>
                <a:gd name="adj" fmla="val 10389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blurRad="114300"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22" name="Rectangle 18"/>
            <p:cNvSpPr>
              <a:spLocks/>
            </p:cNvSpPr>
            <p:nvPr/>
          </p:nvSpPr>
          <p:spPr bwMode="auto">
            <a:xfrm>
              <a:off x="304" y="0"/>
              <a:ext cx="1432" cy="288"/>
            </a:xfrm>
            <a:prstGeom prst="rect">
              <a:avLst/>
            </a:prstGeom>
            <a:solidFill>
              <a:srgbClr val="00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sz="290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sp>
          <p:nvSpPr>
            <p:cNvPr id="23" name="AutoShape 19"/>
            <p:cNvSpPr>
              <a:spLocks/>
            </p:cNvSpPr>
            <p:nvPr/>
          </p:nvSpPr>
          <p:spPr bwMode="auto">
            <a:xfrm rot="10800000">
              <a:off x="1656" y="0"/>
              <a:ext cx="312" cy="288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3 h 21600"/>
                <a:gd name="T4" fmla="*/ 0 w 21600"/>
                <a:gd name="T5" fmla="*/ 4 h 21600"/>
                <a:gd name="T6" fmla="*/ 5 w 21600"/>
                <a:gd name="T7" fmla="*/ 4 h 21600"/>
                <a:gd name="T8" fmla="*/ 5 w 21600"/>
                <a:gd name="T9" fmla="*/ 0 h 21600"/>
                <a:gd name="T10" fmla="*/ 3 w 21600"/>
                <a:gd name="T11" fmla="*/ 0 h 21600"/>
                <a:gd name="T12" fmla="*/ 3 w 21600"/>
                <a:gd name="T13" fmla="*/ 0 h 21600"/>
                <a:gd name="T14" fmla="*/ 3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20"/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3 h 21600"/>
                <a:gd name="T4" fmla="*/ 0 w 21600"/>
                <a:gd name="T5" fmla="*/ 4 h 21600"/>
                <a:gd name="T6" fmla="*/ 5 w 21600"/>
                <a:gd name="T7" fmla="*/ 4 h 21600"/>
                <a:gd name="T8" fmla="*/ 5 w 21600"/>
                <a:gd name="T9" fmla="*/ 0 h 21600"/>
                <a:gd name="T10" fmla="*/ 3 w 21600"/>
                <a:gd name="T11" fmla="*/ 0 h 21600"/>
                <a:gd name="T12" fmla="*/ 3 w 21600"/>
                <a:gd name="T13" fmla="*/ 0 h 21600"/>
                <a:gd name="T14" fmla="*/ 3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1"/>
            <p:cNvSpPr>
              <a:spLocks/>
            </p:cNvSpPr>
            <p:nvPr/>
          </p:nvSpPr>
          <p:spPr bwMode="auto">
            <a:xfrm>
              <a:off x="104" y="0"/>
              <a:ext cx="16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2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Sprint planning</a:t>
              </a:r>
            </a:p>
          </p:txBody>
        </p:sp>
        <p:sp>
          <p:nvSpPr>
            <p:cNvPr id="26" name="Rectangle 22"/>
            <p:cNvSpPr>
              <a:spLocks/>
            </p:cNvSpPr>
            <p:nvPr/>
          </p:nvSpPr>
          <p:spPr bwMode="auto">
            <a:xfrm>
              <a:off x="40" y="336"/>
              <a:ext cx="2896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>
              <a:lvl1pPr marL="252413" indent="-252413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1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Decide how to achieve sprint goal (design)</a:t>
              </a:r>
            </a:p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1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Create sprint backlog (tasks) from product backlog items (user stories / features)</a:t>
              </a:r>
            </a:p>
            <a:p>
              <a:pPr>
                <a:buClr>
                  <a:srgbClr val="FFFFFF"/>
                </a:buClr>
                <a:buSzPct val="125000"/>
                <a:buFont typeface="Gill Sans" charset="0"/>
                <a:buChar char="•"/>
              </a:pPr>
              <a:r>
                <a:rPr lang="en-US" sz="2100">
                  <a:solidFill>
                    <a:srgbClr val="FFFF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Estimate sprint backlog in hours</a:t>
              </a:r>
            </a:p>
          </p:txBody>
        </p:sp>
      </p:grp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8598102" y="2289712"/>
            <a:ext cx="2274887" cy="1041400"/>
            <a:chOff x="0" y="0"/>
            <a:chExt cx="1592" cy="728"/>
          </a:xfrm>
        </p:grpSpPr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H="1">
              <a:off x="0" y="363"/>
              <a:ext cx="5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5"/>
            <p:cNvSpPr>
              <a:spLocks/>
            </p:cNvSpPr>
            <p:nvPr/>
          </p:nvSpPr>
          <p:spPr bwMode="auto">
            <a:xfrm>
              <a:off x="528" y="0"/>
              <a:ext cx="1064" cy="728"/>
            </a:xfrm>
            <a:prstGeom prst="roundRect">
              <a:avLst>
                <a:gd name="adj" fmla="val 2637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>
              <a:solidFill>
                <a:srgbClr val="910000"/>
              </a:solidFill>
              <a:round/>
              <a:headEnd/>
              <a:tailEnd/>
            </a:ln>
            <a:effectLst>
              <a:outerShdw blurRad="114300"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>
              <a:lvl1pPr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2900">
                  <a:solidFill>
                    <a:srgbClr val="E3F0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Sprint</a:t>
              </a:r>
            </a:p>
            <a:p>
              <a:pPr algn="ctr"/>
              <a:r>
                <a:rPr lang="en-US" sz="2900">
                  <a:solidFill>
                    <a:srgbClr val="E3F0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goal</a:t>
              </a:r>
            </a:p>
          </p:txBody>
        </p:sp>
      </p:grp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3586364" y="1789650"/>
            <a:ext cx="588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8598102" y="4599525"/>
            <a:ext cx="2274887" cy="1039812"/>
            <a:chOff x="0" y="0"/>
            <a:chExt cx="1592" cy="728"/>
          </a:xfrm>
        </p:grpSpPr>
        <p:sp>
          <p:nvSpPr>
            <p:cNvPr id="32" name="AutoShape 28"/>
            <p:cNvSpPr>
              <a:spLocks/>
            </p:cNvSpPr>
            <p:nvPr/>
          </p:nvSpPr>
          <p:spPr bwMode="auto">
            <a:xfrm>
              <a:off x="528" y="0"/>
              <a:ext cx="1064" cy="728"/>
            </a:xfrm>
            <a:prstGeom prst="roundRect">
              <a:avLst>
                <a:gd name="adj" fmla="val 2637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>
              <a:solidFill>
                <a:srgbClr val="910000"/>
              </a:solidFill>
              <a:round/>
              <a:headEnd/>
              <a:tailEnd/>
            </a:ln>
            <a:effectLst>
              <a:outerShdw blurRad="114300"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>
              <a:lvl1pPr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68338" indent="-2571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206375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39863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51025" indent="-204788" algn="l" defTabSz="822325"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82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54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226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9825" indent="-204788" defTabSz="822325" fontAlgn="base">
                <a:spcBef>
                  <a:spcPct val="0"/>
                </a:spcBef>
                <a:spcAft>
                  <a:spcPct val="0"/>
                </a:spcAft>
                <a:tabLst>
                  <a:tab pos="9604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2900">
                  <a:solidFill>
                    <a:srgbClr val="E3F0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Sprint</a:t>
              </a:r>
            </a:p>
            <a:p>
              <a:pPr algn="ctr"/>
              <a:r>
                <a:rPr lang="en-US" sz="2900">
                  <a:solidFill>
                    <a:srgbClr val="E3F0FF"/>
                  </a:solidFill>
                  <a:latin typeface="Gill Sans" charset="0"/>
                  <a:ea typeface="ヒラギノ角ゴ Pro W3" charset="-128"/>
                  <a:sym typeface="Gill Sans" charset="0"/>
                </a:rPr>
                <a:t>backlog</a:t>
              </a: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H="1">
              <a:off x="0" y="363"/>
              <a:ext cx="5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AutoShape 30"/>
          <p:cNvSpPr>
            <a:spLocks/>
          </p:cNvSpPr>
          <p:nvPr/>
        </p:nvSpPr>
        <p:spPr bwMode="auto">
          <a:xfrm>
            <a:off x="2221114" y="3513675"/>
            <a:ext cx="1371600" cy="914400"/>
          </a:xfrm>
          <a:prstGeom prst="roundRect">
            <a:avLst>
              <a:gd name="adj" fmla="val 30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blurRad="114300"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>
            <a:lvl1pPr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rgbClr val="E3F0FF"/>
                </a:solidFill>
                <a:latin typeface="Gill Sans" charset="0"/>
                <a:ea typeface="ヒラギノ角ゴ Pro W3" charset="-128"/>
                <a:sym typeface="Gill Sans" charset="0"/>
              </a:rPr>
              <a:t>Business conditions</a:t>
            </a:r>
          </a:p>
        </p:txBody>
      </p:sp>
      <p:sp>
        <p:nvSpPr>
          <p:cNvPr id="35" name="AutoShape 31"/>
          <p:cNvSpPr>
            <a:spLocks/>
          </p:cNvSpPr>
          <p:nvPr/>
        </p:nvSpPr>
        <p:spPr bwMode="auto">
          <a:xfrm>
            <a:off x="2221114" y="1341975"/>
            <a:ext cx="1371600" cy="914400"/>
          </a:xfrm>
          <a:prstGeom prst="roundRect">
            <a:avLst>
              <a:gd name="adj" fmla="val 30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blurRad="114300"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>
            <a:lvl1pPr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rgbClr val="E3F0FF"/>
                </a:solidFill>
                <a:latin typeface="Gill Sans" charset="0"/>
                <a:ea typeface="ヒラギノ角ゴ Pro W3" charset="-128"/>
                <a:sym typeface="Gill Sans" charset="0"/>
              </a:rPr>
              <a:t>Team capacity</a:t>
            </a:r>
          </a:p>
        </p:txBody>
      </p:sp>
      <p:sp>
        <p:nvSpPr>
          <p:cNvPr id="36" name="AutoShape 32"/>
          <p:cNvSpPr>
            <a:spLocks/>
          </p:cNvSpPr>
          <p:nvPr/>
        </p:nvSpPr>
        <p:spPr bwMode="auto">
          <a:xfrm>
            <a:off x="2221114" y="2427825"/>
            <a:ext cx="1371600" cy="914400"/>
          </a:xfrm>
          <a:prstGeom prst="roundRect">
            <a:avLst>
              <a:gd name="adj" fmla="val 30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blurRad="114300"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>
            <a:lvl1pPr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rgbClr val="E3F0FF"/>
                </a:solidFill>
                <a:latin typeface="Gill Sans" charset="0"/>
                <a:ea typeface="ヒラギノ角ゴ Pro W3" charset="-128"/>
                <a:sym typeface="Gill Sans" charset="0"/>
              </a:rPr>
              <a:t>Product backlog</a:t>
            </a:r>
          </a:p>
        </p:txBody>
      </p:sp>
      <p:sp>
        <p:nvSpPr>
          <p:cNvPr id="37" name="AutoShape 33"/>
          <p:cNvSpPr>
            <a:spLocks/>
          </p:cNvSpPr>
          <p:nvPr/>
        </p:nvSpPr>
        <p:spPr bwMode="auto">
          <a:xfrm>
            <a:off x="2221114" y="5685375"/>
            <a:ext cx="1371600" cy="914400"/>
          </a:xfrm>
          <a:prstGeom prst="roundRect">
            <a:avLst>
              <a:gd name="adj" fmla="val 30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blurRad="114300"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>
            <a:lvl1pPr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rgbClr val="E3F0FF"/>
                </a:solidFill>
                <a:latin typeface="Gill Sans" charset="0"/>
                <a:ea typeface="ヒラギノ角ゴ Pro W3" charset="-128"/>
                <a:sym typeface="Gill Sans" charset="0"/>
              </a:rPr>
              <a:t>Technology</a:t>
            </a:r>
          </a:p>
        </p:txBody>
      </p:sp>
      <p:sp>
        <p:nvSpPr>
          <p:cNvPr id="38" name="AutoShape 34"/>
          <p:cNvSpPr>
            <a:spLocks/>
          </p:cNvSpPr>
          <p:nvPr/>
        </p:nvSpPr>
        <p:spPr bwMode="auto">
          <a:xfrm>
            <a:off x="2221114" y="4599525"/>
            <a:ext cx="1371600" cy="914400"/>
          </a:xfrm>
          <a:prstGeom prst="roundRect">
            <a:avLst>
              <a:gd name="adj" fmla="val 30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blurRad="114300"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>
            <a:lvl1pPr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8338" indent="-2571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206375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204788" algn="l" defTabSz="822325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204788" defTabSz="822325"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rgbClr val="E3F0FF"/>
                </a:solidFill>
                <a:latin typeface="Gill Sans" charset="0"/>
                <a:ea typeface="ヒラギノ角ゴ Pro W3" charset="-128"/>
                <a:sym typeface="Gill Sans" charset="0"/>
              </a:rPr>
              <a:t>Current product</a:t>
            </a: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H="1">
            <a:off x="3586364" y="2875500"/>
            <a:ext cx="588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 flipH="1">
            <a:off x="3586364" y="3961350"/>
            <a:ext cx="588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H="1">
            <a:off x="3586364" y="5047200"/>
            <a:ext cx="588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3586364" y="6133050"/>
            <a:ext cx="588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44710" y="492125"/>
            <a:ext cx="8229600" cy="1143000"/>
          </a:xfrm>
        </p:spPr>
        <p:txBody>
          <a:bodyPr lIns="34290" tIns="34290" rIns="34290" bIns="34290"/>
          <a:lstStyle/>
          <a:p>
            <a:r>
              <a:rPr lang="en-US"/>
              <a:t>Daily Scrum Meeting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77284" y="1506828"/>
            <a:ext cx="9096778" cy="5711780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0" indent="-444500"/>
            <a:r>
              <a:rPr lang="en-US" sz="1600" dirty="0" smtClean="0"/>
              <a:t>Parameters</a:t>
            </a:r>
          </a:p>
          <a:p>
            <a:pPr marL="1041400" lvl="1" indent="-444500"/>
            <a:r>
              <a:rPr lang="en-US" dirty="0" smtClean="0"/>
              <a:t>Daily, ~15 minutes, Stand-up</a:t>
            </a:r>
          </a:p>
          <a:p>
            <a:pPr marL="1041400" lvl="1" indent="-444500"/>
            <a:r>
              <a:rPr lang="en-US" dirty="0" smtClean="0"/>
              <a:t>Anyone late pays a $1 fee</a:t>
            </a:r>
          </a:p>
          <a:p>
            <a:pPr marL="1041400" lvl="1" indent="-444500"/>
            <a:endParaRPr lang="en-US" dirty="0" smtClean="0"/>
          </a:p>
          <a:p>
            <a:pPr marL="698500" indent="-444500"/>
            <a:r>
              <a:rPr lang="en-US" sz="1600" dirty="0" smtClean="0"/>
              <a:t>Not for problem solving</a:t>
            </a:r>
          </a:p>
          <a:p>
            <a:pPr marL="1041400" lvl="1" indent="-444500"/>
            <a:r>
              <a:rPr lang="en-US" dirty="0" smtClean="0"/>
              <a:t>Whole world is invited</a:t>
            </a:r>
          </a:p>
          <a:p>
            <a:pPr marL="1041400" lvl="1" indent="-444500"/>
            <a:r>
              <a:rPr lang="en-US" dirty="0" smtClean="0"/>
              <a:t>Only team members, Scrum Master, product owner, can talk</a:t>
            </a:r>
          </a:p>
          <a:p>
            <a:pPr marL="1041400" lvl="1" indent="-444500"/>
            <a:r>
              <a:rPr lang="en-US" dirty="0" smtClean="0"/>
              <a:t>Helps avoid other unnecessary meetings</a:t>
            </a:r>
          </a:p>
          <a:p>
            <a:pPr marL="1041400" lvl="1" indent="-444500"/>
            <a:endParaRPr lang="en-US" dirty="0" smtClean="0"/>
          </a:p>
          <a:p>
            <a:pPr marL="698500" indent="-444500"/>
            <a:r>
              <a:rPr lang="en-US" sz="1600" dirty="0" smtClean="0"/>
              <a:t>Three questions answered by each team member:</a:t>
            </a:r>
          </a:p>
          <a:p>
            <a:pPr marL="1041400" lvl="1" indent="-444500">
              <a:buFont typeface="Wingdings" panose="05000000000000000000" pitchFamily="2" charset="2"/>
              <a:buAutoNum type="arabicPeriod"/>
            </a:pPr>
            <a:r>
              <a:rPr lang="en-US" dirty="0" smtClean="0"/>
              <a:t>What did you do yesterday?</a:t>
            </a:r>
          </a:p>
          <a:p>
            <a:pPr marL="1041400" lvl="1" indent="-444500">
              <a:buFont typeface="Wingdings" panose="05000000000000000000" pitchFamily="2" charset="2"/>
              <a:buAutoNum type="arabicPeriod"/>
            </a:pPr>
            <a:r>
              <a:rPr lang="en-US" dirty="0" smtClean="0"/>
              <a:t>What will you do today?</a:t>
            </a:r>
          </a:p>
          <a:p>
            <a:pPr marL="1041400" lvl="1" indent="-444500">
              <a:buFont typeface="Wingdings" panose="05000000000000000000" pitchFamily="2" charset="2"/>
              <a:buAutoNum type="arabicPeriod"/>
            </a:pPr>
            <a:r>
              <a:rPr lang="en-US" dirty="0" smtClean="0"/>
              <a:t>What obstacles are in your way?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02" y="1146220"/>
            <a:ext cx="25146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65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86993" y="55157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Scrum's </a:t>
            </a:r>
            <a:r>
              <a:rPr lang="en-GB" dirty="0" err="1" smtClean="0"/>
              <a:t>Artifacts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71084" y="187714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Scrum has remarkably few </a:t>
            </a:r>
            <a:r>
              <a:rPr lang="en-GB" sz="1600" dirty="0" err="1" smtClean="0"/>
              <a:t>artifacts</a:t>
            </a:r>
            <a:endParaRPr lang="en-GB" sz="1600" dirty="0" smtClean="0"/>
          </a:p>
          <a:p>
            <a:pPr lvl="1"/>
            <a:r>
              <a:rPr lang="en-GB" dirty="0" smtClean="0"/>
              <a:t>Product Backlog</a:t>
            </a:r>
          </a:p>
          <a:p>
            <a:pPr lvl="1"/>
            <a:r>
              <a:rPr lang="en-GB" dirty="0" smtClean="0"/>
              <a:t>Sprint Backlog</a:t>
            </a:r>
          </a:p>
          <a:p>
            <a:pPr lvl="1"/>
            <a:r>
              <a:rPr lang="en-GB" dirty="0" err="1" smtClean="0"/>
              <a:t>Burndown</a:t>
            </a:r>
            <a:r>
              <a:rPr lang="en-GB" dirty="0" smtClean="0"/>
              <a:t> Charts</a:t>
            </a:r>
          </a:p>
          <a:p>
            <a:pPr lvl="1"/>
            <a:endParaRPr lang="en-GB" dirty="0" smtClean="0"/>
          </a:p>
          <a:p>
            <a:r>
              <a:rPr lang="en-GB" sz="1600" dirty="0" smtClean="0"/>
              <a:t>Can be managed using just an Excel spreadsheet</a:t>
            </a:r>
          </a:p>
          <a:p>
            <a:pPr lvl="1"/>
            <a:r>
              <a:rPr lang="en-GB" dirty="0" smtClean="0"/>
              <a:t>More advanced / complicated tools exist:</a:t>
            </a:r>
          </a:p>
          <a:p>
            <a:pPr lvl="2"/>
            <a:r>
              <a:rPr lang="en-GB" sz="1600" dirty="0" smtClean="0"/>
              <a:t>Expensive</a:t>
            </a:r>
          </a:p>
          <a:p>
            <a:pPr lvl="2"/>
            <a:r>
              <a:rPr lang="en-GB" sz="1600" dirty="0" smtClean="0"/>
              <a:t>Web-based – no good for Scrum Master/project manager who travels</a:t>
            </a:r>
          </a:p>
          <a:p>
            <a:pPr lvl="2"/>
            <a:r>
              <a:rPr lang="en-GB" sz="1600" dirty="0" smtClean="0"/>
              <a:t>Still under development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39753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</TotalTime>
  <Words>992</Words>
  <Application>Microsoft Office PowerPoint</Application>
  <PresentationFormat>Widescreen</PresentationFormat>
  <Paragraphs>211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Century Gothic</vt:lpstr>
      <vt:lpstr>Gill Sans</vt:lpstr>
      <vt:lpstr>Wingdings</vt:lpstr>
      <vt:lpstr>Wingdings 3</vt:lpstr>
      <vt:lpstr>ヒラギノ角ゴ Pro W3</vt:lpstr>
      <vt:lpstr>Wisp</vt:lpstr>
      <vt:lpstr>Chart</vt:lpstr>
      <vt:lpstr>Lecture 15 &amp; 16</vt:lpstr>
      <vt:lpstr>Scrum</vt:lpstr>
      <vt:lpstr>PowerPoint Presentation</vt:lpstr>
      <vt:lpstr>Sequential vs. Overlap</vt:lpstr>
      <vt:lpstr>Scrum Framework</vt:lpstr>
      <vt:lpstr>Scrum Roles</vt:lpstr>
      <vt:lpstr>Sprint Planning Mtg.</vt:lpstr>
      <vt:lpstr>Daily Scrum Meeting</vt:lpstr>
      <vt:lpstr>PowerPoint Presentation</vt:lpstr>
      <vt:lpstr>PowerPoint Presentation</vt:lpstr>
      <vt:lpstr>Sprint Backlog</vt:lpstr>
      <vt:lpstr>PowerPoint Presentation</vt:lpstr>
      <vt:lpstr>Burndown Example 1</vt:lpstr>
      <vt:lpstr>Burndown Example 2</vt:lpstr>
      <vt:lpstr>Burndown Example 3</vt:lpstr>
      <vt:lpstr>The Sprint Review</vt:lpstr>
      <vt:lpstr>Scalability</vt:lpstr>
      <vt:lpstr>Scaling: Scrum of Scrums</vt:lpstr>
      <vt:lpstr>Scrum vs. Other Models</vt:lpstr>
      <vt:lpstr>Project Pre initiation &amp; Initiation</vt:lpstr>
      <vt:lpstr>Planning</vt:lpstr>
      <vt:lpstr>Executing</vt:lpstr>
      <vt:lpstr>Monitoring &amp; Controlling</vt:lpstr>
      <vt:lpstr>Closure</vt:lpstr>
      <vt:lpstr>PowerPoint Presentation</vt:lpstr>
      <vt:lpstr>PowerPoint Presentation</vt:lpstr>
      <vt:lpstr>Chapter 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&amp; 16</dc:title>
  <dc:creator>Adeel Ahmed Ansari</dc:creator>
  <cp:lastModifiedBy>Adeel Ahmed Ansari</cp:lastModifiedBy>
  <cp:revision>29</cp:revision>
  <dcterms:created xsi:type="dcterms:W3CDTF">2020-09-21T11:22:39Z</dcterms:created>
  <dcterms:modified xsi:type="dcterms:W3CDTF">2020-09-21T21:56:52Z</dcterms:modified>
</cp:coreProperties>
</file>