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14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57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4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F6DE-7752-4D33-9010-4890A5FDD86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77ED6C-BC89-4F3F-B6FB-BD076599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19 &amp; 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4586" y="1378038"/>
            <a:ext cx="4593487" cy="4533183"/>
          </a:xfrm>
        </p:spPr>
        <p:txBody>
          <a:bodyPr>
            <a:normAutofit fontScale="92500"/>
          </a:bodyPr>
          <a:lstStyle/>
          <a:p>
            <a:r>
              <a:rPr lang="en-US" dirty="0"/>
              <a:t>Using a Weighted Scoring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Implementing </a:t>
            </a:r>
            <a:r>
              <a:rPr lang="en-US" dirty="0"/>
              <a:t>a Balanced </a:t>
            </a:r>
            <a:r>
              <a:rPr lang="en-US" dirty="0" smtClean="0"/>
              <a:t>Scorecard</a:t>
            </a:r>
          </a:p>
          <a:p>
            <a:r>
              <a:rPr lang="en-US" dirty="0" smtClean="0"/>
              <a:t>Developing </a:t>
            </a:r>
            <a:r>
              <a:rPr lang="en-US" dirty="0"/>
              <a:t>a Project </a:t>
            </a:r>
            <a:r>
              <a:rPr lang="en-US" dirty="0" smtClean="0"/>
              <a:t>Charter</a:t>
            </a:r>
          </a:p>
          <a:p>
            <a:r>
              <a:rPr lang="en-US" dirty="0" smtClean="0"/>
              <a:t>Developing </a:t>
            </a:r>
            <a:r>
              <a:rPr lang="en-US" dirty="0"/>
              <a:t>a Project Management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Project </a:t>
            </a:r>
            <a:r>
              <a:rPr lang="en-US" dirty="0"/>
              <a:t>Management Plan </a:t>
            </a:r>
            <a:r>
              <a:rPr lang="en-US" dirty="0" smtClean="0"/>
              <a:t>Contents</a:t>
            </a:r>
          </a:p>
          <a:p>
            <a:r>
              <a:rPr lang="en-US" dirty="0" smtClean="0"/>
              <a:t>Using </a:t>
            </a:r>
            <a:r>
              <a:rPr lang="en-US" dirty="0"/>
              <a:t>Guidelines to Create Project Management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Directing </a:t>
            </a:r>
            <a:r>
              <a:rPr lang="en-US" dirty="0"/>
              <a:t>and Managing Project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Coordinating </a:t>
            </a:r>
            <a:r>
              <a:rPr lang="en-US" dirty="0"/>
              <a:t>Planning and </a:t>
            </a:r>
            <a:r>
              <a:rPr lang="en-US" dirty="0" smtClean="0"/>
              <a:t>Execution</a:t>
            </a:r>
          </a:p>
          <a:p>
            <a:r>
              <a:rPr lang="en-US" dirty="0"/>
              <a:t>Providing Strong Leadership and a Supportive Culture</a:t>
            </a:r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048768" y="1378038"/>
            <a:ext cx="4593487" cy="4533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Capitalizing on Product</a:t>
            </a:r>
          </a:p>
          <a:p>
            <a:r>
              <a:rPr lang="en-US" dirty="0" smtClean="0"/>
              <a:t>Business, and Application Area Knowledge</a:t>
            </a:r>
          </a:p>
          <a:p>
            <a:r>
              <a:rPr lang="en-US" dirty="0" smtClean="0"/>
              <a:t>Project Execution Tools and Techniques</a:t>
            </a:r>
          </a:p>
          <a:p>
            <a:r>
              <a:rPr lang="en-US" dirty="0" smtClean="0"/>
              <a:t>Monitoring and Controlling Project Work </a:t>
            </a:r>
          </a:p>
          <a:p>
            <a:r>
              <a:rPr lang="en-US" dirty="0" smtClean="0"/>
              <a:t>Performing Integrated Change Control</a:t>
            </a:r>
          </a:p>
          <a:p>
            <a:r>
              <a:rPr lang="en-US" dirty="0" smtClean="0"/>
              <a:t>Change Control on IT Projects, Change Control System,</a:t>
            </a:r>
          </a:p>
          <a:p>
            <a:r>
              <a:rPr lang="en-US" dirty="0" smtClean="0"/>
              <a:t>Closing Projects or Phases</a:t>
            </a:r>
          </a:p>
          <a:p>
            <a:r>
              <a:rPr lang="en-US" dirty="0" smtClean="0"/>
              <a:t>Using Software to Assist in Project Integration Management</a:t>
            </a:r>
          </a:p>
          <a:p>
            <a:r>
              <a:rPr lang="en-US" dirty="0" smtClean="0">
                <a:ea typeface="Times New Roman" panose="02020603050405020304" pitchFamily="18" charset="0"/>
              </a:rPr>
              <a:t>Chapter Summary</a:t>
            </a:r>
          </a:p>
          <a:p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9744" y="5795492"/>
            <a:ext cx="2884868" cy="6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Reading material:</a:t>
            </a:r>
          </a:p>
          <a:p>
            <a:pPr>
              <a:defRPr/>
            </a:pPr>
            <a:r>
              <a:rPr lang="en-US" b="1" dirty="0" err="1" smtClean="0"/>
              <a:t>Sch</a:t>
            </a:r>
            <a:r>
              <a:rPr lang="en-US" b="1" dirty="0" smtClean="0"/>
              <a:t>-chap pg</a:t>
            </a:r>
            <a:r>
              <a:rPr lang="en-US" b="1" dirty="0"/>
              <a:t>. </a:t>
            </a:r>
            <a:r>
              <a:rPr lang="en-US" b="1" dirty="0" smtClean="0"/>
              <a:t>153- 175</a:t>
            </a:r>
            <a:endParaRPr lang="en-US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485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project management plan</a:t>
            </a:r>
            <a:r>
              <a:rPr lang="en-US" dirty="0"/>
              <a:t> is a document used to coordinate all project planning documents and help guide a project’s execution and control</a:t>
            </a:r>
          </a:p>
          <a:p>
            <a:r>
              <a:rPr lang="en-US" dirty="0"/>
              <a:t>Plans created in the other knowledge areas are subsidiary parts of the overall project management plan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3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Elements of a 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or overview of the project</a:t>
            </a:r>
          </a:p>
          <a:p>
            <a:r>
              <a:rPr lang="en-US" dirty="0"/>
              <a:t>Description of how the project is organized</a:t>
            </a:r>
          </a:p>
          <a:p>
            <a:r>
              <a:rPr lang="en-US" dirty="0"/>
              <a:t>Management and technical processes used on the project</a:t>
            </a:r>
          </a:p>
          <a:p>
            <a:r>
              <a:rPr lang="en-US" dirty="0"/>
              <a:t>Work to be done, schedule, and budget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5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/>
              <a:t>Contents for a Software Project Management Plan (SPMP)</a:t>
            </a:r>
          </a:p>
        </p:txBody>
      </p:sp>
      <p:pic>
        <p:nvPicPr>
          <p:cNvPr id="4" name="Picture 7" descr="Tbl04-0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"/>
          <a:stretch>
            <a:fillRect/>
          </a:stretch>
        </p:blipFill>
        <p:spPr bwMode="auto">
          <a:xfrm>
            <a:off x="1751527" y="1905000"/>
            <a:ext cx="9753085" cy="396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execution involves managing and performing the work described in the project management plan</a:t>
            </a:r>
          </a:p>
          <a:p>
            <a:r>
              <a:rPr lang="en-US" dirty="0"/>
              <a:t>The majority of time and money is usually spent on execution</a:t>
            </a:r>
          </a:p>
          <a:p>
            <a:r>
              <a:rPr lang="en-US" dirty="0"/>
              <a:t>The application area of the project directly affects project execution because the products of the project are produced during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5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Coordinating Planning and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planning and execution are intertwined and inseparable activities</a:t>
            </a:r>
          </a:p>
          <a:p>
            <a:r>
              <a:rPr lang="en-US" dirty="0"/>
              <a:t>Those who will do the work should help to plan the work</a:t>
            </a:r>
          </a:p>
          <a:p>
            <a:r>
              <a:rPr lang="en-US" dirty="0"/>
              <a:t>Project managers must solicit input from the team to develop realistic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3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Leadership and a Supportive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Project managers must lead by example to demonstrate the importance of creating and then following good project plans</a:t>
            </a:r>
          </a:p>
          <a:p>
            <a:pPr>
              <a:lnSpc>
                <a:spcPct val="90000"/>
              </a:lnSpc>
            </a:pPr>
            <a:r>
              <a:rPr lang="en-US" dirty="0"/>
              <a:t>Organizational culture can help project execution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Providing guidelines and templates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Tracking performance based on plans</a:t>
            </a:r>
          </a:p>
          <a:p>
            <a:pPr>
              <a:lnSpc>
                <a:spcPct val="90000"/>
              </a:lnSpc>
            </a:pPr>
            <a:r>
              <a:rPr lang="en-US" dirty="0"/>
              <a:t>Project managers may still need to break the rules to meet project goals, and senior managers must support those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1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Skills for Project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management skills like leadership, communication, and political skills</a:t>
            </a:r>
          </a:p>
          <a:p>
            <a:r>
              <a:rPr lang="en-US" dirty="0"/>
              <a:t>Product, business, and application area skills and knowledge </a:t>
            </a:r>
          </a:p>
          <a:p>
            <a:r>
              <a:rPr lang="en-US" dirty="0"/>
              <a:t>Use of specialized tools and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5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Execution Tools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Expert judgment</a:t>
            </a:r>
            <a:r>
              <a:rPr lang="en-US" sz="2400" dirty="0"/>
              <a:t>: experts can help project managers and their teams make many decisions related to project execution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Project management information systems</a:t>
            </a:r>
            <a:r>
              <a:rPr lang="en-US" sz="2400" dirty="0"/>
              <a:t>: there are hundreds of project management software products available on the market today, and many organizations are moving toward powerful enterprise project management systems that are accessible via the Internet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64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Controlling Project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are inevitable on most projects, so it’s important to develop and follow a process to monitor and control changes</a:t>
            </a:r>
          </a:p>
          <a:p>
            <a:r>
              <a:rPr lang="en-US" dirty="0"/>
              <a:t>Monitoring project work includes collecting, measuring, and disseminating performance information</a:t>
            </a:r>
          </a:p>
          <a:p>
            <a:r>
              <a:rPr lang="en-US" dirty="0"/>
              <a:t>A </a:t>
            </a:r>
            <a:r>
              <a:rPr lang="en-US" b="1" dirty="0"/>
              <a:t>baseline</a:t>
            </a:r>
            <a:r>
              <a:rPr lang="en-US" dirty="0"/>
              <a:t> is the approved project management plan plus approved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0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Change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 dirty="0"/>
              <a:t>Three main objectives are:</a:t>
            </a:r>
          </a:p>
          <a:p>
            <a:pPr marL="990600" lvl="1" indent="-533400"/>
            <a:r>
              <a:rPr lang="en-US" sz="2400" dirty="0"/>
              <a:t>Influencing the factors that create changes to ensure that changes are beneficial</a:t>
            </a:r>
          </a:p>
          <a:p>
            <a:pPr marL="990600" lvl="1" indent="-533400"/>
            <a:r>
              <a:rPr lang="en-US" sz="2400" dirty="0"/>
              <a:t>Determining that a change has occurred</a:t>
            </a:r>
          </a:p>
          <a:p>
            <a:pPr marL="990600" lvl="1" indent="-533400"/>
            <a:r>
              <a:rPr lang="en-US" sz="2400" dirty="0"/>
              <a:t>Managing actual changes as they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2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Scoring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0" y="1545465"/>
            <a:ext cx="9559902" cy="436575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A weighted scoring model is a tool that provides a systematic process for selecting projects based on many criteria</a:t>
            </a:r>
          </a:p>
          <a:p>
            <a:pPr marL="1371600" lvl="2" indent="-457200">
              <a:lnSpc>
                <a:spcPct val="90000"/>
              </a:lnSpc>
              <a:buClrTx/>
            </a:pPr>
            <a:r>
              <a:rPr lang="en-US" dirty="0"/>
              <a:t>Identify criteria important to the project selection process</a:t>
            </a:r>
          </a:p>
          <a:p>
            <a:pPr marL="1371600" lvl="2" indent="-457200">
              <a:lnSpc>
                <a:spcPct val="90000"/>
              </a:lnSpc>
              <a:buClrTx/>
            </a:pPr>
            <a:r>
              <a:rPr lang="en-US" dirty="0"/>
              <a:t>Assign weights (percentages) to each criterion so they add up to 100%</a:t>
            </a:r>
          </a:p>
          <a:p>
            <a:pPr marL="1371600" lvl="2" indent="-457200">
              <a:lnSpc>
                <a:spcPct val="90000"/>
              </a:lnSpc>
              <a:buClrTx/>
            </a:pPr>
            <a:r>
              <a:rPr lang="en-US" dirty="0"/>
              <a:t>Assign scores to each criterion for each project</a:t>
            </a:r>
          </a:p>
          <a:p>
            <a:pPr marL="1371600" lvl="2" indent="-457200">
              <a:lnSpc>
                <a:spcPct val="90000"/>
              </a:lnSpc>
              <a:buClrTx/>
            </a:pPr>
            <a:r>
              <a:rPr lang="en-US" dirty="0"/>
              <a:t>Multiply the scores by the weights and get the total weighted scores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The higher the weighted score, the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98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on Information Technology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Former view: the project team should strive to do exactly what was planned on time and within budget</a:t>
            </a:r>
          </a:p>
          <a:p>
            <a:r>
              <a:rPr lang="en-US" dirty="0"/>
              <a:t>Problem: stakeholders rarely agreed up-front on the project scope, and time and cost estimates were inaccurate</a:t>
            </a:r>
          </a:p>
          <a:p>
            <a:r>
              <a:rPr lang="en-US" dirty="0"/>
              <a:t>Modern view: project management is a process of constant communication and negotiation</a:t>
            </a:r>
          </a:p>
          <a:p>
            <a:r>
              <a:rPr lang="en-US" dirty="0"/>
              <a:t>Solution: changes are often beneficial, and the project team should plan for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0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formal, documented process that describes when and how official project documents and work may be changed</a:t>
            </a:r>
          </a:p>
          <a:p>
            <a:r>
              <a:rPr lang="en-US"/>
              <a:t>Describes who is authorized to make changes and how to make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5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Board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 group of people responsible for approving or rejecting changes on a project</a:t>
            </a:r>
          </a:p>
          <a:p>
            <a:r>
              <a:rPr lang="en-US" dirty="0"/>
              <a:t>CCBs provide guidelines for preparing change requests, evaluate change requests, and manage the implementation of approved changes</a:t>
            </a:r>
          </a:p>
          <a:p>
            <a:r>
              <a:rPr lang="en-US" dirty="0"/>
              <a:t>Includes stakeholders from the entire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9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Timely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CCBs only meet occasionally, so it may take too long for changes to occur</a:t>
            </a:r>
          </a:p>
          <a:p>
            <a:r>
              <a:rPr lang="en-US" dirty="0"/>
              <a:t>Some organizations have policies in place for time-sensitive changes</a:t>
            </a:r>
          </a:p>
          <a:p>
            <a:pPr lvl="1"/>
            <a:r>
              <a:rPr lang="en-US" dirty="0"/>
              <a:t>“48-hour policy” allows project team members to make decisions; then they have 48 hours to reverse the decision pending senior management approval</a:t>
            </a:r>
          </a:p>
          <a:p>
            <a:pPr lvl="1"/>
            <a:r>
              <a:rPr lang="en-US" dirty="0"/>
              <a:t>Delegate changes to the lowest level possible, but keep everyone informed of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Ensures that the descriptions of the project’s products are correct and complete</a:t>
            </a:r>
          </a:p>
          <a:p>
            <a:pPr>
              <a:lnSpc>
                <a:spcPct val="90000"/>
              </a:lnSpc>
            </a:pPr>
            <a:r>
              <a:rPr lang="en-US" dirty="0"/>
              <a:t>Involves identifying and controlling the functional and physical design characteristics of products and their support documentation</a:t>
            </a:r>
          </a:p>
          <a:p>
            <a:pPr>
              <a:lnSpc>
                <a:spcPct val="90000"/>
              </a:lnSpc>
            </a:pPr>
            <a:r>
              <a:rPr lang="en-US" dirty="0"/>
              <a:t>Configuration management specialists identify and document configuration requirements, control changes, record and report changes, and audit the products to verify conformance to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8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Performing Integrated Change Control</a:t>
            </a:r>
          </a:p>
        </p:txBody>
      </p:sp>
      <p:pic>
        <p:nvPicPr>
          <p:cNvPr id="4" name="Picture 6" descr="Tbl04-0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2279561" y="2253660"/>
            <a:ext cx="9491729" cy="408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01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Projects and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close a project or phase, you must finalize all activities and transfer the completed or cancelled work to the appropriate people</a:t>
            </a:r>
          </a:p>
          <a:p>
            <a:r>
              <a:rPr lang="en-US" dirty="0"/>
              <a:t>Main outputs include:</a:t>
            </a:r>
          </a:p>
          <a:p>
            <a:pPr lvl="1"/>
            <a:r>
              <a:rPr lang="en-US" dirty="0"/>
              <a:t>Final product, service, or result transition</a:t>
            </a:r>
          </a:p>
          <a:p>
            <a:pPr lvl="1"/>
            <a:r>
              <a:rPr lang="en-US" dirty="0"/>
              <a:t>Organizational process asset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29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Software to Assist in Project Integration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Several types of software can be used to assist in project integration management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Documents can be created with word processing software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Presentations are created with presentation software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Tracking can be done with spreadsheets or databases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Communication software like e-mail and Web authoring tools facilitate communications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management software can pull everything together and show detailed and summarized information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Business Service Management</a:t>
            </a:r>
            <a:r>
              <a:rPr lang="en-US" dirty="0"/>
              <a:t> (BSM) tools track the execution of business process flows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4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08" y="1545465"/>
            <a:ext cx="9315204" cy="4365757"/>
          </a:xfrm>
        </p:spPr>
        <p:txBody>
          <a:bodyPr/>
          <a:lstStyle/>
          <a:p>
            <a:r>
              <a:rPr lang="en-US" dirty="0"/>
              <a:t>Project integration management involves coordinating all of the other knowledge areas throughout a project’s life cycle</a:t>
            </a:r>
          </a:p>
          <a:p>
            <a:r>
              <a:rPr lang="en-US" dirty="0"/>
              <a:t>Main processes include:</a:t>
            </a:r>
          </a:p>
          <a:p>
            <a:pPr lvl="1"/>
            <a:r>
              <a:rPr lang="en-US" dirty="0"/>
              <a:t>Develop project charter</a:t>
            </a:r>
          </a:p>
          <a:p>
            <a:pPr lvl="1"/>
            <a:r>
              <a:rPr lang="en-US" dirty="0"/>
              <a:t>Develop project management plan</a:t>
            </a:r>
          </a:p>
          <a:p>
            <a:pPr lvl="1"/>
            <a:r>
              <a:rPr lang="en-US" dirty="0"/>
              <a:t>Direct and manage project execution</a:t>
            </a:r>
          </a:p>
          <a:p>
            <a:pPr lvl="1"/>
            <a:r>
              <a:rPr lang="en-US" dirty="0"/>
              <a:t>Monitor and control project work</a:t>
            </a:r>
          </a:p>
          <a:p>
            <a:pPr lvl="1"/>
            <a:r>
              <a:rPr lang="en-US" dirty="0"/>
              <a:t>Perform integrated change control</a:t>
            </a:r>
          </a:p>
          <a:p>
            <a:pPr lvl="1"/>
            <a:r>
              <a:rPr lang="en-US" dirty="0"/>
              <a:t>Close the project or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Weighted Scoring Model for Project Selection</a:t>
            </a:r>
          </a:p>
        </p:txBody>
      </p:sp>
      <p:pic>
        <p:nvPicPr>
          <p:cNvPr id="4" name="Picture 7" descr="86921_04_F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73" y="2133599"/>
            <a:ext cx="8525814" cy="44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9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Drs. Robert Kaplan and David Norton developed this approach to help select and manage projects that align with business strategy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balanced scorecard</a:t>
            </a:r>
            <a:r>
              <a:rPr lang="en-US" dirty="0"/>
              <a:t>: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Is a methodology that converts an organization’s value drivers, such as customer service, innovation, operational efficiency, and financial performance, to a series of defined metrics</a:t>
            </a:r>
          </a:p>
        </p:txBody>
      </p:sp>
    </p:spTree>
    <p:extLst>
      <p:ext uri="{BB962C8B-B14F-4D97-AF65-F5344CB8AC3E}">
        <p14:creationId xmlns:p14="http://schemas.microsoft.com/office/powerpoint/2010/main" val="130588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Scorecard Example</a:t>
            </a:r>
          </a:p>
        </p:txBody>
      </p:sp>
      <p:pic>
        <p:nvPicPr>
          <p:cNvPr id="4" name="Picture 5" descr="86921_04_F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264555"/>
            <a:ext cx="6881559" cy="535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8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Hierarchy Process (AHP)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AHP is a </a:t>
            </a:r>
            <a:r>
              <a:rPr lang="en-US" dirty="0" err="1"/>
              <a:t>Multicriteria</a:t>
            </a:r>
            <a:r>
              <a:rPr lang="en-US" dirty="0"/>
              <a:t> Decision-Making Theory (MCDM) that allows one to </a:t>
            </a:r>
            <a:r>
              <a:rPr lang="en-US" dirty="0" smtClean="0"/>
              <a:t>simultaneously </a:t>
            </a:r>
            <a:r>
              <a:rPr lang="en-US" dirty="0"/>
              <a:t>consider both qualitative and quantitative factors to rank-order alternatives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4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After deciding what project to work on, it is important to let the rest of the organization know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project charter</a:t>
            </a:r>
            <a:r>
              <a:rPr lang="en-US" dirty="0"/>
              <a:t> is a document that formally recognizes the existence of a project and provides direction on the project’s objectives and management</a:t>
            </a:r>
          </a:p>
          <a:p>
            <a:pPr>
              <a:lnSpc>
                <a:spcPct val="90000"/>
              </a:lnSpc>
            </a:pPr>
            <a:r>
              <a:rPr lang="en-US" dirty="0"/>
              <a:t>Key project stakeholders should sign a project charter to acknowledge agreement on the need and intent of the project; a signed charter is a key output of project integration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9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 for the DNA-Sequencing Instrument Completion Project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713516" y="1251422"/>
            <a:ext cx="58497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5A04C6-25A6-4BA5-816B-5FC4FDE73254}" type="slidenum">
              <a:rPr lang="en-US" sz="1200"/>
              <a:pPr eaLnBrk="1" hangingPunct="1"/>
              <a:t>8</a:t>
            </a:fld>
            <a:endParaRPr lang="en-US" sz="1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88" y="1606638"/>
            <a:ext cx="8121202" cy="27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16" y="4367847"/>
            <a:ext cx="8143374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3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8424"/>
            <a:ext cx="9332912" cy="65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421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</TotalTime>
  <Words>1217</Words>
  <Application>Microsoft Office PowerPoint</Application>
  <PresentationFormat>Widescreen</PresentationFormat>
  <Paragraphs>125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Times New Roman</vt:lpstr>
      <vt:lpstr>Wingdings 3</vt:lpstr>
      <vt:lpstr>Wisp</vt:lpstr>
      <vt:lpstr>Lecture 19 &amp; 20</vt:lpstr>
      <vt:lpstr>Weighted Scoring Model</vt:lpstr>
      <vt:lpstr>Sample Weighted Scoring Model for Project Selection</vt:lpstr>
      <vt:lpstr>Implementing a Balanced Scorecard</vt:lpstr>
      <vt:lpstr>Balanced Scorecard Example</vt:lpstr>
      <vt:lpstr>Analytic Hierarchy Process (AHP)</vt:lpstr>
      <vt:lpstr>Project Charters</vt:lpstr>
      <vt:lpstr>Project Charter for the DNA-Sequencing Instrument Completion Project </vt:lpstr>
      <vt:lpstr>PowerPoint Presentation</vt:lpstr>
      <vt:lpstr>Project Management Plans</vt:lpstr>
      <vt:lpstr>Common Elements of a Project Management Plan</vt:lpstr>
      <vt:lpstr>Sample Contents for a Software Project Management Plan (SPMP)</vt:lpstr>
      <vt:lpstr>Project Execution</vt:lpstr>
      <vt:lpstr>Coordinating Planning and Execution</vt:lpstr>
      <vt:lpstr>Providing Leadership and a Supportive Culture</vt:lpstr>
      <vt:lpstr>Important Skills for Project Execution</vt:lpstr>
      <vt:lpstr>Project Execution Tools and Techniques</vt:lpstr>
      <vt:lpstr>Monitoring and Controlling Project Work</vt:lpstr>
      <vt:lpstr>Integrated Change Control</vt:lpstr>
      <vt:lpstr>Change Control on Information Technology Projects</vt:lpstr>
      <vt:lpstr>Change Control System</vt:lpstr>
      <vt:lpstr>Change Control Board (CCB)</vt:lpstr>
      <vt:lpstr>Making Timely Changes</vt:lpstr>
      <vt:lpstr>Configuration Management</vt:lpstr>
      <vt:lpstr>Suggestions for Performing Integrated Change Control</vt:lpstr>
      <vt:lpstr>Closing Projects and Phases</vt:lpstr>
      <vt:lpstr>Using Software to Assist in Project Integration Management</vt:lpstr>
      <vt:lpstr>Chapter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 &amp; 20</dc:title>
  <dc:creator>Adeel Ahmed Ansari</dc:creator>
  <cp:lastModifiedBy>Adeel Ahmed Ansari</cp:lastModifiedBy>
  <cp:revision>9</cp:revision>
  <dcterms:created xsi:type="dcterms:W3CDTF">2020-09-25T07:30:35Z</dcterms:created>
  <dcterms:modified xsi:type="dcterms:W3CDTF">2020-09-25T07:36:57Z</dcterms:modified>
</cp:coreProperties>
</file>