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71521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34435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1B3F8D-8236-4B48-AD62-06CACEFD4E0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537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228623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1B3F8D-8236-4B48-AD62-06CACEFD4E0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7176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83806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335774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11638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34344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5DD58-F57D-47FD-AE82-288A0F56F2B5}"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110098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271797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05DD58-F57D-47FD-AE82-288A0F56F2B5}"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194629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05DD58-F57D-47FD-AE82-288A0F56F2B5}"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18484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DD58-F57D-47FD-AE82-288A0F56F2B5}"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315272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386550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5DD58-F57D-47FD-AE82-288A0F56F2B5}"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1B3F8D-8236-4B48-AD62-06CACEFD4E0C}" type="slidenum">
              <a:rPr lang="en-US" smtClean="0"/>
              <a:t>‹#›</a:t>
            </a:fld>
            <a:endParaRPr lang="en-US"/>
          </a:p>
        </p:txBody>
      </p:sp>
    </p:spTree>
    <p:extLst>
      <p:ext uri="{BB962C8B-B14F-4D97-AF65-F5344CB8AC3E}">
        <p14:creationId xmlns:p14="http://schemas.microsoft.com/office/powerpoint/2010/main" val="22885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D05DD58-F57D-47FD-AE82-288A0F56F2B5}" type="datetimeFigureOut">
              <a:rPr lang="en-US" smtClean="0"/>
              <a:t>10/10/2020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1B3F8D-8236-4B48-AD62-06CACEFD4E0C}" type="slidenum">
              <a:rPr lang="en-US" smtClean="0"/>
              <a:t>‹#›</a:t>
            </a:fld>
            <a:endParaRPr lang="en-US"/>
          </a:p>
        </p:txBody>
      </p:sp>
    </p:spTree>
    <p:extLst>
      <p:ext uri="{BB962C8B-B14F-4D97-AF65-F5344CB8AC3E}">
        <p14:creationId xmlns:p14="http://schemas.microsoft.com/office/powerpoint/2010/main" val="69514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 5</a:t>
            </a:r>
            <a:endParaRPr lang="en-US" dirty="0"/>
          </a:p>
        </p:txBody>
      </p:sp>
      <p:sp>
        <p:nvSpPr>
          <p:cNvPr id="3" name="Subtitle 2"/>
          <p:cNvSpPr>
            <a:spLocks noGrp="1"/>
          </p:cNvSpPr>
          <p:nvPr>
            <p:ph type="subTitle" idx="1"/>
          </p:nvPr>
        </p:nvSpPr>
        <p:spPr/>
        <p:txBody>
          <a:bodyPr>
            <a:normAutofit/>
          </a:bodyPr>
          <a:lstStyle/>
          <a:p>
            <a:r>
              <a:rPr lang="en-US" sz="4400" b="1" dirty="0">
                <a:effectLst>
                  <a:outerShdw blurRad="38100" dist="38100" dir="2700000" algn="tl">
                    <a:srgbClr val="FFFFFF"/>
                  </a:outerShdw>
                </a:effectLst>
                <a:latin typeface="+mj-lt"/>
              </a:rPr>
              <a:t>Project Scope Management</a:t>
            </a:r>
            <a:endParaRPr lang="en-US" sz="4400" b="1" dirty="0">
              <a:latin typeface="+mj-lt"/>
            </a:endParaRPr>
          </a:p>
        </p:txBody>
      </p:sp>
      <p:sp>
        <p:nvSpPr>
          <p:cNvPr id="5" name="TextBox 4"/>
          <p:cNvSpPr txBox="1"/>
          <p:nvPr/>
        </p:nvSpPr>
        <p:spPr>
          <a:xfrm>
            <a:off x="8293994" y="5903662"/>
            <a:ext cx="3773510" cy="646331"/>
          </a:xfrm>
          <a:prstGeom prst="rect">
            <a:avLst/>
          </a:prstGeom>
          <a:noFill/>
        </p:spPr>
        <p:txBody>
          <a:bodyPr wrap="square" rtlCol="0">
            <a:spAutoFit/>
          </a:bodyPr>
          <a:lstStyle/>
          <a:p>
            <a:r>
              <a:rPr lang="en-US" dirty="0" smtClean="0"/>
              <a:t>Reading Material: </a:t>
            </a:r>
            <a:r>
              <a:rPr lang="en-US" dirty="0" err="1" smtClean="0"/>
              <a:t>Sch</a:t>
            </a:r>
            <a:r>
              <a:rPr lang="en-US" dirty="0" smtClean="0"/>
              <a:t> chap 5 </a:t>
            </a:r>
            <a:r>
              <a:rPr lang="en-US" dirty="0" err="1" smtClean="0"/>
              <a:t>pg</a:t>
            </a:r>
            <a:r>
              <a:rPr lang="en-US" dirty="0" smtClean="0"/>
              <a:t> 187-203</a:t>
            </a:r>
            <a:endParaRPr lang="en-US" dirty="0"/>
          </a:p>
        </p:txBody>
      </p:sp>
    </p:spTree>
    <p:extLst>
      <p:ext uri="{BB962C8B-B14F-4D97-AF65-F5344CB8AC3E}">
        <p14:creationId xmlns:p14="http://schemas.microsoft.com/office/powerpoint/2010/main" val="164275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r>
              <a:rPr lang="en-US" smtClean="0"/>
              <a:t>Interviewing </a:t>
            </a:r>
          </a:p>
          <a:p>
            <a:pPr eaLnBrk="1" hangingPunct="1"/>
            <a:r>
              <a:rPr lang="en-US" smtClean="0"/>
              <a:t>Focus groups and facilitated workshops</a:t>
            </a:r>
          </a:p>
          <a:p>
            <a:pPr eaLnBrk="1" hangingPunct="1"/>
            <a:r>
              <a:rPr lang="en-US" smtClean="0"/>
              <a:t>Using group creativity and decision-making techniques</a:t>
            </a:r>
          </a:p>
          <a:p>
            <a:pPr eaLnBrk="1" hangingPunct="1"/>
            <a:r>
              <a:rPr lang="en-US" smtClean="0"/>
              <a:t>Questionnaires and surveys </a:t>
            </a:r>
          </a:p>
          <a:p>
            <a:pPr eaLnBrk="1" hangingPunct="1"/>
            <a:r>
              <a:rPr lang="en-US" smtClean="0"/>
              <a:t>Observation </a:t>
            </a:r>
          </a:p>
          <a:p>
            <a:pPr eaLnBrk="1" hangingPunct="1"/>
            <a:r>
              <a:rPr lang="en-US" smtClean="0"/>
              <a:t>Prototyping </a:t>
            </a:r>
          </a:p>
          <a:p>
            <a:pPr eaLnBrk="1" hangingPunct="1"/>
            <a:r>
              <a:rPr lang="en-US" smtClean="0"/>
              <a:t>Software tools</a:t>
            </a:r>
          </a:p>
          <a:p>
            <a:pPr eaLnBrk="1" hangingPunct="1"/>
            <a:endParaRPr lang="en-US" smtClean="0"/>
          </a:p>
        </p:txBody>
      </p:sp>
      <p:sp>
        <p:nvSpPr>
          <p:cNvPr id="3" name="Title 2"/>
          <p:cNvSpPr>
            <a:spLocks noGrp="1"/>
          </p:cNvSpPr>
          <p:nvPr>
            <p:ph type="title"/>
          </p:nvPr>
        </p:nvSpPr>
        <p:spPr/>
        <p:txBody>
          <a:bodyPr>
            <a:normAutofit/>
          </a:bodyPr>
          <a:lstStyle/>
          <a:p>
            <a:pPr eaLnBrk="1" hangingPunct="1">
              <a:defRPr/>
            </a:pPr>
            <a:r>
              <a:rPr lang="en-US" dirty="0" smtClean="0"/>
              <a:t>Methods for Collecting Requirements</a:t>
            </a:r>
            <a:endParaRPr lang="en-US" dirty="0"/>
          </a:p>
        </p:txBody>
      </p:sp>
      <p:sp>
        <p:nvSpPr>
          <p:cNvPr id="194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107787AE-258B-49F3-8DF4-C8A3CC5C39F1}" type="slidenum">
              <a:rPr lang="en-US" sz="1200"/>
              <a:pPr eaLnBrk="1" hangingPunct="1"/>
              <a:t>10</a:t>
            </a:fld>
            <a:endParaRPr lang="en-US" sz="1200"/>
          </a:p>
        </p:txBody>
      </p:sp>
    </p:spTree>
    <p:extLst>
      <p:ext uri="{BB962C8B-B14F-4D97-AF65-F5344CB8AC3E}">
        <p14:creationId xmlns:p14="http://schemas.microsoft.com/office/powerpoint/2010/main" val="90761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r>
              <a:rPr lang="en-US" b="1" dirty="0" smtClean="0"/>
              <a:t>Affinity diagram</a:t>
            </a:r>
            <a:r>
              <a:rPr lang="en-US" dirty="0" smtClean="0"/>
              <a:t> is a tool that gathers a large amount of verbal/written ideas during a brainstorming process and groups them based on the natural relationship among the ideas.</a:t>
            </a:r>
          </a:p>
          <a:p>
            <a:r>
              <a:rPr lang="en-US" dirty="0" smtClean="0"/>
              <a:t>It can be used in techniques that gather requirements through group sessions (e.g., Joint Application Development, and Accelerated Requirements Elicitations)</a:t>
            </a:r>
          </a:p>
        </p:txBody>
      </p:sp>
      <p:sp>
        <p:nvSpPr>
          <p:cNvPr id="3" name="Title 2"/>
          <p:cNvSpPr>
            <a:spLocks noGrp="1"/>
          </p:cNvSpPr>
          <p:nvPr>
            <p:ph type="title"/>
          </p:nvPr>
        </p:nvSpPr>
        <p:spPr/>
        <p:txBody>
          <a:bodyPr/>
          <a:lstStyle/>
          <a:p>
            <a:pPr>
              <a:defRPr/>
            </a:pPr>
            <a:r>
              <a:rPr lang="en-US" dirty="0" smtClean="0"/>
              <a:t>Affinity Diagram</a:t>
            </a:r>
            <a:endParaRPr lang="en-US" dirty="0"/>
          </a:p>
        </p:txBody>
      </p:sp>
      <p:sp>
        <p:nvSpPr>
          <p:cNvPr id="204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B1F16E66-A038-49B8-8714-37DE5D299A59}" type="slidenum">
              <a:rPr lang="en-US" sz="1200"/>
              <a:pPr eaLnBrk="1" hangingPunct="1"/>
              <a:t>11</a:t>
            </a:fld>
            <a:endParaRPr lang="en-US" sz="1200"/>
          </a:p>
        </p:txBody>
      </p:sp>
    </p:spTree>
    <p:extLst>
      <p:ext uri="{BB962C8B-B14F-4D97-AF65-F5344CB8AC3E}">
        <p14:creationId xmlns:p14="http://schemas.microsoft.com/office/powerpoint/2010/main" val="142155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2284411" y="1752052"/>
            <a:ext cx="8229600" cy="4525963"/>
          </a:xfrm>
        </p:spPr>
        <p:txBody>
          <a:bodyPr/>
          <a:lstStyle/>
          <a:p>
            <a:pPr eaLnBrk="1" hangingPunct="1"/>
            <a:r>
              <a:rPr lang="en-US" dirty="0" err="1" smtClean="0"/>
              <a:t>Genesys</a:t>
            </a:r>
            <a:r>
              <a:rPr lang="en-US" dirty="0" smtClean="0"/>
              <a:t> Telecommunications Laboratories uses Accept software, a product planning and innovation management application and winner of the Excellence in Product Management Award from 2006–2008</a:t>
            </a:r>
          </a:p>
          <a:p>
            <a:pPr eaLnBrk="1" hangingPunct="1"/>
            <a:r>
              <a:rPr lang="en-US" dirty="0" smtClean="0"/>
              <a:t>Accept helps them instill a consistent, repeatable, and predictable process for new product definition and development</a:t>
            </a:r>
          </a:p>
          <a:p>
            <a:pPr eaLnBrk="1" hangingPunct="1"/>
            <a:r>
              <a:rPr lang="en-US" dirty="0" smtClean="0"/>
              <a:t>They can define what information comprises a requirement and enforce discipline around that process</a:t>
            </a:r>
          </a:p>
          <a:p>
            <a:pPr eaLnBrk="1" hangingPunct="1"/>
            <a:endParaRPr lang="en-US" dirty="0" smtClean="0"/>
          </a:p>
        </p:txBody>
      </p:sp>
      <p:sp>
        <p:nvSpPr>
          <p:cNvPr id="3" name="Title 2"/>
          <p:cNvSpPr>
            <a:spLocks noGrp="1"/>
          </p:cNvSpPr>
          <p:nvPr>
            <p:ph type="title"/>
          </p:nvPr>
        </p:nvSpPr>
        <p:spPr/>
        <p:txBody>
          <a:bodyPr/>
          <a:lstStyle/>
          <a:p>
            <a:pPr eaLnBrk="1" hangingPunct="1">
              <a:defRPr/>
            </a:pPr>
            <a:r>
              <a:rPr lang="en-US" dirty="0" smtClean="0"/>
              <a:t>What Went Right?</a:t>
            </a:r>
            <a:endParaRPr lang="en-US" dirty="0"/>
          </a:p>
        </p:txBody>
      </p:sp>
      <p:sp>
        <p:nvSpPr>
          <p:cNvPr id="2150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B321EE63-E40A-44DF-807D-0D5A1FC4D383}" type="slidenum">
              <a:rPr lang="en-US" sz="1200"/>
              <a:pPr eaLnBrk="1" hangingPunct="1"/>
              <a:t>12</a:t>
            </a:fld>
            <a:endParaRPr lang="en-US" sz="1200"/>
          </a:p>
        </p:txBody>
      </p:sp>
    </p:spTree>
    <p:extLst>
      <p:ext uri="{BB962C8B-B14F-4D97-AF65-F5344CB8AC3E}">
        <p14:creationId xmlns:p14="http://schemas.microsoft.com/office/powerpoint/2010/main" val="135832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2132012" y="1789672"/>
            <a:ext cx="8229600" cy="4525963"/>
          </a:xfrm>
        </p:spPr>
        <p:txBody>
          <a:bodyPr>
            <a:normAutofit fontScale="92500"/>
          </a:bodyPr>
          <a:lstStyle/>
          <a:p>
            <a:pPr eaLnBrk="1" hangingPunct="1"/>
            <a:r>
              <a:rPr lang="en-US" sz="2400" dirty="0"/>
              <a:t>Requirements documents are often generated by software and include text, images, diagrams, videos, and other media; they are often broken down into different categories such as functional, service, performance, quality, training requirements, and so on</a:t>
            </a:r>
          </a:p>
          <a:p>
            <a:pPr eaLnBrk="1" hangingPunct="1"/>
            <a:r>
              <a:rPr lang="en-US" sz="2400" dirty="0"/>
              <a:t>A </a:t>
            </a:r>
            <a:r>
              <a:rPr lang="en-US" sz="2400" b="1" dirty="0"/>
              <a:t>requirements management plan </a:t>
            </a:r>
            <a:r>
              <a:rPr lang="en-US" sz="2400" dirty="0"/>
              <a:t>describes how project requirements will be analyzed, documented, and managed</a:t>
            </a:r>
          </a:p>
          <a:p>
            <a:pPr eaLnBrk="1" hangingPunct="1"/>
            <a:r>
              <a:rPr lang="en-US" sz="2400" dirty="0"/>
              <a:t>A </a:t>
            </a:r>
            <a:r>
              <a:rPr lang="en-US" sz="2400" b="1" dirty="0"/>
              <a:t>requirements traceability matrix (RTM) </a:t>
            </a:r>
            <a:r>
              <a:rPr lang="en-US" sz="2400" dirty="0"/>
              <a:t>is a table that lists requirements, various attributes of each requirement, and the status of the requirements to ensure that all requirements are addressed</a:t>
            </a:r>
          </a:p>
          <a:p>
            <a:pPr lvl="1" eaLnBrk="1" hangingPunct="1"/>
            <a:endParaRPr lang="en-US" dirty="0" smtClean="0"/>
          </a:p>
          <a:p>
            <a:pPr eaLnBrk="1" hangingPunct="1"/>
            <a:endParaRPr lang="en-US" dirty="0" smtClean="0"/>
          </a:p>
        </p:txBody>
      </p:sp>
      <p:sp>
        <p:nvSpPr>
          <p:cNvPr id="3" name="Title 2"/>
          <p:cNvSpPr>
            <a:spLocks noGrp="1"/>
          </p:cNvSpPr>
          <p:nvPr>
            <p:ph type="title"/>
          </p:nvPr>
        </p:nvSpPr>
        <p:spPr>
          <a:xfrm>
            <a:off x="1979611" y="461374"/>
            <a:ext cx="8229600" cy="1143000"/>
          </a:xfrm>
        </p:spPr>
        <p:txBody>
          <a:bodyPr/>
          <a:lstStyle/>
          <a:p>
            <a:pPr eaLnBrk="1" hangingPunct="1">
              <a:defRPr/>
            </a:pPr>
            <a:r>
              <a:rPr lang="en-US" dirty="0" smtClean="0"/>
              <a:t>Documenting Requirements</a:t>
            </a:r>
            <a:endParaRPr lang="en-US" dirty="0"/>
          </a:p>
        </p:txBody>
      </p:sp>
      <p:sp>
        <p:nvSpPr>
          <p:cNvPr id="225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7D657717-4381-4FBB-9B0C-744F0B98C3C3}" type="slidenum">
              <a:rPr lang="en-US" sz="1200"/>
              <a:pPr eaLnBrk="1" hangingPunct="1"/>
              <a:t>13</a:t>
            </a:fld>
            <a:endParaRPr lang="en-US" sz="1200"/>
          </a:p>
        </p:txBody>
      </p:sp>
    </p:spTree>
    <p:extLst>
      <p:ext uri="{BB962C8B-B14F-4D97-AF65-F5344CB8AC3E}">
        <p14:creationId xmlns:p14="http://schemas.microsoft.com/office/powerpoint/2010/main" val="91166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3269" y="612819"/>
            <a:ext cx="8229600" cy="1143000"/>
          </a:xfrm>
        </p:spPr>
        <p:txBody>
          <a:bodyPr>
            <a:normAutofit fontScale="90000"/>
          </a:bodyPr>
          <a:lstStyle/>
          <a:p>
            <a:pPr eaLnBrk="1" hangingPunct="1">
              <a:defRPr/>
            </a:pPr>
            <a:r>
              <a:rPr lang="en-US" dirty="0" smtClean="0"/>
              <a:t>Sample Requirements Traceability Matrix</a:t>
            </a:r>
            <a:br>
              <a:rPr lang="en-US" dirty="0" smtClean="0"/>
            </a:br>
            <a:endParaRPr lang="en-US" dirty="0"/>
          </a:p>
        </p:txBody>
      </p:sp>
      <p:sp>
        <p:nvSpPr>
          <p:cNvPr id="2355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24E7CF93-06D7-4090-B56A-B21FEF771962}" type="slidenum">
              <a:rPr lang="en-US" sz="1200"/>
              <a:pPr eaLnBrk="1" hangingPunct="1"/>
              <a:t>14</a:t>
            </a:fld>
            <a:endParaRPr lang="en-US" sz="120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39000" r="23125" b="39999"/>
          <a:stretch>
            <a:fillRect/>
          </a:stretch>
        </p:blipFill>
        <p:spPr bwMode="auto">
          <a:xfrm>
            <a:off x="2089942" y="2420155"/>
            <a:ext cx="86185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52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133600" y="2021970"/>
            <a:ext cx="8458200" cy="4343400"/>
          </a:xfrm>
        </p:spPr>
        <p:txBody>
          <a:bodyPr/>
          <a:lstStyle/>
          <a:p>
            <a:pPr eaLnBrk="1" hangingPunct="1"/>
            <a:r>
              <a:rPr lang="en-US" dirty="0" smtClean="0"/>
              <a:t>Key inputs for preparing the project scope statement include the project charter, requirements documentation, and organizational process assets such as policies and procedures related to scope statements as well as project files and lessons learned from previous, similar projects</a:t>
            </a:r>
          </a:p>
          <a:p>
            <a:pPr eaLnBrk="1" hangingPunct="1"/>
            <a:r>
              <a:rPr lang="en-US" dirty="0" smtClean="0"/>
              <a:t>As time progresses, the scope of a project should become more clear and specific</a:t>
            </a:r>
          </a:p>
        </p:txBody>
      </p:sp>
      <p:sp>
        <p:nvSpPr>
          <p:cNvPr id="18434" name="Rectangle 2"/>
          <p:cNvSpPr>
            <a:spLocks noGrp="1" noChangeArrowheads="1"/>
          </p:cNvSpPr>
          <p:nvPr>
            <p:ph type="title"/>
          </p:nvPr>
        </p:nvSpPr>
        <p:spPr>
          <a:xfrm>
            <a:off x="2133600" y="590156"/>
            <a:ext cx="8581623" cy="1296251"/>
          </a:xfrm>
        </p:spPr>
        <p:txBody>
          <a:bodyPr/>
          <a:lstStyle/>
          <a:p>
            <a:pPr eaLnBrk="1" hangingPunct="1">
              <a:defRPr/>
            </a:pPr>
            <a:r>
              <a:rPr lang="en-US" dirty="0" smtClean="0"/>
              <a:t>Defining Scope</a:t>
            </a:r>
          </a:p>
        </p:txBody>
      </p:sp>
      <p:sp>
        <p:nvSpPr>
          <p:cNvPr id="24581"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25AEDD3D-7D67-45E5-8896-83FF8814E04A}" type="slidenum">
              <a:rPr lang="en-US" sz="1200"/>
              <a:pPr eaLnBrk="1" hangingPunct="1"/>
              <a:t>15</a:t>
            </a:fld>
            <a:endParaRPr lang="en-US" sz="1200"/>
          </a:p>
        </p:txBody>
      </p:sp>
    </p:spTree>
    <p:extLst>
      <p:ext uri="{BB962C8B-B14F-4D97-AF65-F5344CB8AC3E}">
        <p14:creationId xmlns:p14="http://schemas.microsoft.com/office/powerpoint/2010/main" val="305642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790753" y="800100"/>
            <a:ext cx="9144000" cy="1143000"/>
          </a:xfrm>
        </p:spPr>
        <p:txBody>
          <a:bodyPr/>
          <a:lstStyle/>
          <a:p>
            <a:pPr eaLnBrk="1" hangingPunct="1">
              <a:defRPr/>
            </a:pPr>
            <a:r>
              <a:rPr lang="en-US" dirty="0" smtClean="0"/>
              <a:t>Further </a:t>
            </a:r>
            <a:r>
              <a:rPr lang="en-US" dirty="0"/>
              <a:t>Defining Project Scope</a:t>
            </a:r>
          </a:p>
        </p:txBody>
      </p:sp>
      <p:sp>
        <p:nvSpPr>
          <p:cNvPr id="25604"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D8FFA818-4159-439B-8DDA-33DDD9469369}" type="slidenum">
              <a:rPr lang="en-US" sz="1200"/>
              <a:pPr eaLnBrk="1" hangingPunct="1"/>
              <a:t>16</a:t>
            </a:fld>
            <a:endParaRPr lang="en-US" sz="120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37000" r="22501" b="17000"/>
          <a:stretch>
            <a:fillRect/>
          </a:stretch>
        </p:blipFill>
        <p:spPr bwMode="auto">
          <a:xfrm>
            <a:off x="1933574" y="1943100"/>
            <a:ext cx="84280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45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smtClean="0"/>
              <a:t>21 </a:t>
            </a:r>
            <a:endParaRPr lang="en-US" dirty="0"/>
          </a:p>
        </p:txBody>
      </p:sp>
      <p:sp>
        <p:nvSpPr>
          <p:cNvPr id="3" name="Content Placeholder 2"/>
          <p:cNvSpPr>
            <a:spLocks noGrp="1"/>
          </p:cNvSpPr>
          <p:nvPr>
            <p:ph idx="1"/>
          </p:nvPr>
        </p:nvSpPr>
        <p:spPr/>
        <p:txBody>
          <a:bodyPr/>
          <a:lstStyle/>
          <a:p>
            <a:r>
              <a:rPr lang="en-US" dirty="0"/>
              <a:t>What Is Project Scope Management? </a:t>
            </a:r>
            <a:endParaRPr lang="en-US" dirty="0" smtClean="0"/>
          </a:p>
          <a:p>
            <a:r>
              <a:rPr lang="en-US" dirty="0" smtClean="0"/>
              <a:t>Planning </a:t>
            </a:r>
            <a:r>
              <a:rPr lang="en-US" dirty="0"/>
              <a:t>Scope </a:t>
            </a:r>
            <a:r>
              <a:rPr lang="en-US" dirty="0" smtClean="0"/>
              <a:t>Management</a:t>
            </a:r>
          </a:p>
          <a:p>
            <a:r>
              <a:rPr lang="en-US" dirty="0" smtClean="0"/>
              <a:t>Collecting Requirements</a:t>
            </a:r>
          </a:p>
          <a:p>
            <a:r>
              <a:rPr lang="en-US" dirty="0" smtClean="0"/>
              <a:t>Defining Scope</a:t>
            </a:r>
          </a:p>
          <a:p>
            <a:r>
              <a:rPr lang="en-US" dirty="0"/>
              <a:t>Creating the Work Breakdown </a:t>
            </a:r>
            <a:r>
              <a:rPr lang="en-US" dirty="0" smtClean="0"/>
              <a:t>Structure</a:t>
            </a:r>
          </a:p>
          <a:p>
            <a:r>
              <a:rPr lang="en-US" dirty="0" smtClean="0"/>
              <a:t>Approaches </a:t>
            </a:r>
            <a:r>
              <a:rPr lang="en-US" dirty="0"/>
              <a:t>to Developing Work Breakdown </a:t>
            </a:r>
            <a:r>
              <a:rPr lang="en-US" dirty="0" smtClean="0"/>
              <a:t>Structures</a:t>
            </a:r>
          </a:p>
          <a:p>
            <a:r>
              <a:rPr lang="en-US" dirty="0" smtClean="0"/>
              <a:t>Using </a:t>
            </a:r>
            <a:r>
              <a:rPr lang="en-US" dirty="0"/>
              <a:t>Guidelines</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7247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792310" y="1927760"/>
            <a:ext cx="8763000" cy="4572000"/>
          </a:xfrm>
        </p:spPr>
        <p:txBody>
          <a:bodyPr/>
          <a:lstStyle/>
          <a:p>
            <a:pPr marL="609600" indent="-609600"/>
            <a:r>
              <a:rPr lang="en-US" dirty="0" smtClean="0"/>
              <a:t>Understand the importance of good project scope management</a:t>
            </a:r>
          </a:p>
          <a:p>
            <a:pPr marL="609600" indent="-609600"/>
            <a:r>
              <a:rPr lang="en-US" dirty="0" smtClean="0"/>
              <a:t>Discuss methods for collecting and documenting requirements in order to meet stakeholder needs and expectations</a:t>
            </a:r>
          </a:p>
          <a:p>
            <a:pPr marL="609600" indent="-609600"/>
            <a:r>
              <a:rPr lang="en-US" dirty="0" smtClean="0"/>
              <a:t>Explain the scope definition process and describe the contents of a project scope statement</a:t>
            </a:r>
          </a:p>
          <a:p>
            <a:pPr marL="609600" indent="-609600"/>
            <a:r>
              <a:rPr lang="en-US" dirty="0" smtClean="0"/>
              <a:t>Discuss the process for creating a work breakdown structure using the analogy, top-down, bottom-up, and mind-mapping approaches</a:t>
            </a:r>
          </a:p>
        </p:txBody>
      </p:sp>
      <p:sp>
        <p:nvSpPr>
          <p:cNvPr id="9218" name="Rectangle 2"/>
          <p:cNvSpPr>
            <a:spLocks noGrp="1" noChangeArrowheads="1"/>
          </p:cNvSpPr>
          <p:nvPr>
            <p:ph type="title"/>
          </p:nvPr>
        </p:nvSpPr>
        <p:spPr>
          <a:xfrm>
            <a:off x="2020910" y="673883"/>
            <a:ext cx="8305800" cy="715962"/>
          </a:xfrm>
        </p:spPr>
        <p:txBody>
          <a:bodyPr>
            <a:noAutofit/>
          </a:bodyPr>
          <a:lstStyle/>
          <a:p>
            <a:pPr eaLnBrk="1" hangingPunct="1">
              <a:defRPr/>
            </a:pPr>
            <a:r>
              <a:rPr lang="en-US" sz="4000" dirty="0"/>
              <a:t>Learning Objectives</a:t>
            </a:r>
          </a:p>
        </p:txBody>
      </p:sp>
      <p:sp>
        <p:nvSpPr>
          <p:cNvPr id="12293"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956B868D-DBF5-4AB9-8512-707C7584DE70}" type="slidenum">
              <a:rPr lang="en-US" sz="1200"/>
              <a:pPr eaLnBrk="1" hangingPunct="1"/>
              <a:t>3</a:t>
            </a:fld>
            <a:endParaRPr lang="en-US" sz="1200"/>
          </a:p>
        </p:txBody>
      </p:sp>
    </p:spTree>
    <p:extLst>
      <p:ext uri="{BB962C8B-B14F-4D97-AF65-F5344CB8AC3E}">
        <p14:creationId xmlns:p14="http://schemas.microsoft.com/office/powerpoint/2010/main" val="387699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1"/>
          <p:cNvSpPr>
            <a:spLocks noGrp="1" noChangeArrowheads="1"/>
          </p:cNvSpPr>
          <p:nvPr>
            <p:ph idx="1"/>
          </p:nvPr>
        </p:nvSpPr>
        <p:spPr/>
        <p:txBody>
          <a:bodyPr/>
          <a:lstStyle/>
          <a:p>
            <a:pPr marL="609600" indent="-609600"/>
            <a:r>
              <a:rPr lang="en-US" dirty="0" smtClean="0"/>
              <a:t>Explain the importance of verifying scope and how it relates to defining and controlling scope</a:t>
            </a:r>
          </a:p>
          <a:p>
            <a:pPr marL="609600" indent="-609600"/>
            <a:r>
              <a:rPr lang="en-US" dirty="0" smtClean="0"/>
              <a:t>Understand the importance of controlling scope and approaches for preventing scope-related problems on information technology projects</a:t>
            </a:r>
          </a:p>
          <a:p>
            <a:pPr marL="609600" indent="-609600"/>
            <a:r>
              <a:rPr lang="en-US" dirty="0" smtClean="0"/>
              <a:t>Describe how software can assist in project scope management</a:t>
            </a:r>
          </a:p>
        </p:txBody>
      </p:sp>
      <p:sp>
        <p:nvSpPr>
          <p:cNvPr id="10242" name="Rectangle 2050"/>
          <p:cNvSpPr>
            <a:spLocks noGrp="1" noChangeArrowheads="1"/>
          </p:cNvSpPr>
          <p:nvPr>
            <p:ph type="title"/>
          </p:nvPr>
        </p:nvSpPr>
        <p:spPr/>
        <p:txBody>
          <a:bodyPr/>
          <a:lstStyle/>
          <a:p>
            <a:pPr eaLnBrk="1" hangingPunct="1">
              <a:defRPr/>
            </a:pPr>
            <a:r>
              <a:rPr lang="en-US" sz="4000" dirty="0"/>
              <a:t>Learning Objectives (continued)</a:t>
            </a:r>
          </a:p>
        </p:txBody>
      </p:sp>
      <p:sp>
        <p:nvSpPr>
          <p:cNvPr id="1331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16E08A9D-FF3E-45D1-B573-4D11311E5B6B}" type="slidenum">
              <a:rPr lang="en-US" sz="1200"/>
              <a:pPr eaLnBrk="1" hangingPunct="1"/>
              <a:t>4</a:t>
            </a:fld>
            <a:endParaRPr lang="en-US" sz="1200"/>
          </a:p>
        </p:txBody>
      </p:sp>
    </p:spTree>
    <p:extLst>
      <p:ext uri="{BB962C8B-B14F-4D97-AF65-F5344CB8AC3E}">
        <p14:creationId xmlns:p14="http://schemas.microsoft.com/office/powerpoint/2010/main" val="124208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46274" y="1672107"/>
            <a:ext cx="8415338" cy="5334000"/>
          </a:xfrm>
        </p:spPr>
        <p:txBody>
          <a:bodyPr/>
          <a:lstStyle/>
          <a:p>
            <a:pPr eaLnBrk="1" hangingPunct="1"/>
            <a:r>
              <a:rPr lang="en-US" b="1" dirty="0" smtClean="0"/>
              <a:t>Scope</a:t>
            </a:r>
            <a:r>
              <a:rPr lang="en-US" dirty="0" smtClean="0"/>
              <a:t> refers to </a:t>
            </a:r>
            <a:r>
              <a:rPr lang="en-US" i="1" dirty="0" smtClean="0"/>
              <a:t>all</a:t>
            </a:r>
            <a:r>
              <a:rPr lang="en-US" dirty="0" smtClean="0"/>
              <a:t> the work involved in creating the products of the project and the processes used to create them</a:t>
            </a:r>
          </a:p>
          <a:p>
            <a:pPr eaLnBrk="1" hangingPunct="1"/>
            <a:r>
              <a:rPr lang="en-US" dirty="0" smtClean="0"/>
              <a:t>A </a:t>
            </a:r>
            <a:r>
              <a:rPr lang="en-US" b="1" dirty="0" smtClean="0"/>
              <a:t>deliverable</a:t>
            </a:r>
            <a:r>
              <a:rPr lang="en-US" dirty="0" smtClean="0"/>
              <a:t> is a product produced as part of a project, such as hardware or software, planning documents, or meeting minutes</a:t>
            </a:r>
          </a:p>
          <a:p>
            <a:pPr lvl="1" eaLnBrk="1" hangingPunct="1"/>
            <a:r>
              <a:rPr lang="en-US" dirty="0" smtClean="0"/>
              <a:t>Product related deliverables (e.g., software)</a:t>
            </a:r>
          </a:p>
          <a:p>
            <a:pPr lvl="1" eaLnBrk="1" hangingPunct="1"/>
            <a:r>
              <a:rPr lang="en-US" dirty="0" smtClean="0"/>
              <a:t>Process related deliverables (e.g., meeting minutes)</a:t>
            </a:r>
          </a:p>
          <a:p>
            <a:pPr eaLnBrk="1" hangingPunct="1"/>
            <a:r>
              <a:rPr lang="en-US" b="1" dirty="0" smtClean="0"/>
              <a:t>Project scope management</a:t>
            </a:r>
            <a:r>
              <a:rPr lang="en-US" dirty="0" smtClean="0"/>
              <a:t> includes the processes involved in defining and controlling what is or is not included in a project </a:t>
            </a:r>
          </a:p>
        </p:txBody>
      </p:sp>
      <p:sp>
        <p:nvSpPr>
          <p:cNvPr id="11266" name="Rectangle 2"/>
          <p:cNvSpPr>
            <a:spLocks noGrp="1" noChangeArrowheads="1"/>
          </p:cNvSpPr>
          <p:nvPr>
            <p:ph type="title"/>
          </p:nvPr>
        </p:nvSpPr>
        <p:spPr>
          <a:xfrm>
            <a:off x="2055811" y="609600"/>
            <a:ext cx="8686800" cy="914400"/>
          </a:xfrm>
        </p:spPr>
        <p:txBody>
          <a:bodyPr>
            <a:normAutofit/>
          </a:bodyPr>
          <a:lstStyle/>
          <a:p>
            <a:pPr eaLnBrk="1" hangingPunct="1">
              <a:defRPr/>
            </a:pPr>
            <a:r>
              <a:rPr lang="en-US" dirty="0" smtClean="0"/>
              <a:t>What is Project Scope Management?</a:t>
            </a:r>
          </a:p>
        </p:txBody>
      </p:sp>
      <p:sp>
        <p:nvSpPr>
          <p:cNvPr id="14341"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04D4B1DB-A377-4D5D-B111-FDC91E415FB3}" type="slidenum">
              <a:rPr lang="en-US" sz="1200"/>
              <a:pPr eaLnBrk="1" hangingPunct="1"/>
              <a:t>5</a:t>
            </a:fld>
            <a:endParaRPr lang="en-US" sz="1200"/>
          </a:p>
        </p:txBody>
      </p:sp>
    </p:spTree>
    <p:extLst>
      <p:ext uri="{BB962C8B-B14F-4D97-AF65-F5344CB8AC3E}">
        <p14:creationId xmlns:p14="http://schemas.microsoft.com/office/powerpoint/2010/main" val="34561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905000" y="1547833"/>
            <a:ext cx="8763000" cy="4953000"/>
          </a:xfrm>
        </p:spPr>
        <p:txBody>
          <a:bodyPr>
            <a:normAutofit fontScale="92500"/>
          </a:bodyPr>
          <a:lstStyle/>
          <a:p>
            <a:pPr eaLnBrk="1" hangingPunct="1"/>
            <a:r>
              <a:rPr lang="en-US" sz="2400" b="1" dirty="0"/>
              <a:t>Collecting requirements</a:t>
            </a:r>
            <a:r>
              <a:rPr lang="en-US" sz="2400" dirty="0"/>
              <a:t>:</a:t>
            </a:r>
            <a:r>
              <a:rPr lang="en-US" sz="2400" b="1" dirty="0"/>
              <a:t> </a:t>
            </a:r>
            <a:r>
              <a:rPr lang="en-US" sz="2400" dirty="0"/>
              <a:t>defining and documenting the features and functions of the products produced during the project as well as the processes used for creating them</a:t>
            </a:r>
          </a:p>
          <a:p>
            <a:pPr eaLnBrk="1" hangingPunct="1"/>
            <a:r>
              <a:rPr lang="en-US" sz="2400" b="1" dirty="0"/>
              <a:t>Defining scope</a:t>
            </a:r>
            <a:r>
              <a:rPr lang="en-US" sz="2400" dirty="0"/>
              <a:t>: reviewing the project charter, requirements documents, and organizational process assets to create a scope statement</a:t>
            </a:r>
          </a:p>
          <a:p>
            <a:pPr eaLnBrk="1" hangingPunct="1"/>
            <a:r>
              <a:rPr lang="en-US" sz="2400" b="1" dirty="0"/>
              <a:t>Creating the WBS</a:t>
            </a:r>
            <a:r>
              <a:rPr lang="en-US" sz="2400" dirty="0"/>
              <a:t>: subdividing the major project deliverables into smaller, more manageable components</a:t>
            </a:r>
          </a:p>
          <a:p>
            <a:pPr eaLnBrk="1" hangingPunct="1"/>
            <a:r>
              <a:rPr lang="en-US" sz="2400" b="1" dirty="0"/>
              <a:t>Verifying scope</a:t>
            </a:r>
            <a:r>
              <a:rPr lang="en-US" sz="2400" dirty="0"/>
              <a:t>: formalizing acceptance of the project deliverables</a:t>
            </a:r>
          </a:p>
          <a:p>
            <a:pPr eaLnBrk="1" hangingPunct="1"/>
            <a:r>
              <a:rPr lang="en-US" sz="2400" b="1" dirty="0"/>
              <a:t>Controlling scope</a:t>
            </a:r>
            <a:r>
              <a:rPr lang="en-US" sz="2400" dirty="0"/>
              <a:t>:</a:t>
            </a:r>
            <a:r>
              <a:rPr lang="en-US" sz="2400" b="1" dirty="0"/>
              <a:t> </a:t>
            </a:r>
            <a:r>
              <a:rPr lang="en-US" sz="2400" dirty="0"/>
              <a:t>controlling changes to project scope throughout the life of the project</a:t>
            </a:r>
          </a:p>
          <a:p>
            <a:pPr eaLnBrk="1" hangingPunct="1"/>
            <a:endParaRPr lang="en-US" sz="2400" dirty="0"/>
          </a:p>
        </p:txBody>
      </p:sp>
      <p:sp>
        <p:nvSpPr>
          <p:cNvPr id="12290" name="Rectangle 2"/>
          <p:cNvSpPr>
            <a:spLocks noGrp="1" noChangeArrowheads="1"/>
          </p:cNvSpPr>
          <p:nvPr>
            <p:ph type="title"/>
          </p:nvPr>
        </p:nvSpPr>
        <p:spPr>
          <a:xfrm>
            <a:off x="1905000" y="705119"/>
            <a:ext cx="8915400" cy="519113"/>
          </a:xfrm>
        </p:spPr>
        <p:txBody>
          <a:bodyPr>
            <a:normAutofit fontScale="90000"/>
          </a:bodyPr>
          <a:lstStyle/>
          <a:p>
            <a:pPr eaLnBrk="1" hangingPunct="1">
              <a:defRPr/>
            </a:pPr>
            <a:r>
              <a:rPr lang="en-US" dirty="0" smtClean="0"/>
              <a:t>Project Scope Management Processes</a:t>
            </a:r>
            <a:endParaRPr lang="en-US" sz="5400" dirty="0"/>
          </a:p>
        </p:txBody>
      </p:sp>
      <p:sp>
        <p:nvSpPr>
          <p:cNvPr id="15365"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596FFB0F-3AA7-4FA0-A881-D5DCB7080513}" type="slidenum">
              <a:rPr lang="en-US" sz="1200"/>
              <a:pPr eaLnBrk="1" hangingPunct="1"/>
              <a:t>6</a:t>
            </a:fld>
            <a:endParaRPr lang="en-US" sz="1200"/>
          </a:p>
        </p:txBody>
      </p:sp>
    </p:spTree>
    <p:extLst>
      <p:ext uri="{BB962C8B-B14F-4D97-AF65-F5344CB8AC3E}">
        <p14:creationId xmlns:p14="http://schemas.microsoft.com/office/powerpoint/2010/main" val="25827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defRPr/>
            </a:pPr>
            <a:r>
              <a:rPr lang="en-US" dirty="0" smtClean="0"/>
              <a:t>Project Scope Management Summary</a:t>
            </a:r>
          </a:p>
        </p:txBody>
      </p:sp>
      <p:sp>
        <p:nvSpPr>
          <p:cNvPr id="1638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3DDE5508-0CA1-4AC4-B6CC-EE265AA4F206}" type="slidenum">
              <a:rPr lang="en-US" sz="1200"/>
              <a:pPr eaLnBrk="1" hangingPunct="1"/>
              <a:t>7</a:t>
            </a:fld>
            <a:endParaRPr lang="en-US" sz="1200"/>
          </a:p>
        </p:txBody>
      </p:sp>
      <p:pic>
        <p:nvPicPr>
          <p:cNvPr id="16389" name="Picture 5" descr="86921_05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511" y="1905000"/>
            <a:ext cx="81534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28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2132012" y="1604474"/>
            <a:ext cx="8229600" cy="4525963"/>
          </a:xfrm>
        </p:spPr>
        <p:txBody>
          <a:bodyPr/>
          <a:lstStyle/>
          <a:p>
            <a:pPr eaLnBrk="1" hangingPunct="1"/>
            <a:r>
              <a:rPr lang="en-US" dirty="0" smtClean="0"/>
              <a:t>A </a:t>
            </a:r>
            <a:r>
              <a:rPr lang="en-US" b="1" dirty="0" smtClean="0"/>
              <a:t>requirement</a:t>
            </a:r>
            <a:r>
              <a:rPr lang="en-US" dirty="0" smtClean="0"/>
              <a:t> is “a condition or capability that must be met or possessed by a system, product, service, result, or component to satisfy a contract, standard, specification, or other formal document” (PMBOK® Guide, 2008)</a:t>
            </a:r>
          </a:p>
          <a:p>
            <a:pPr eaLnBrk="1" hangingPunct="1"/>
            <a:r>
              <a:rPr lang="en-US" dirty="0" smtClean="0"/>
              <a:t>For some IT projects, it is helpful to divide requirements development into categories called elicitation, analysis, specification, and validation </a:t>
            </a:r>
          </a:p>
          <a:p>
            <a:pPr eaLnBrk="1" hangingPunct="1"/>
            <a:r>
              <a:rPr lang="en-US" dirty="0" smtClean="0"/>
              <a:t>It is important to use an iterative approach to defining requirements since they are often unclear early in a project</a:t>
            </a:r>
          </a:p>
          <a:p>
            <a:pPr eaLnBrk="1" hangingPunct="1"/>
            <a:endParaRPr lang="en-US" dirty="0" smtClean="0"/>
          </a:p>
        </p:txBody>
      </p:sp>
      <p:sp>
        <p:nvSpPr>
          <p:cNvPr id="3" name="Title 2"/>
          <p:cNvSpPr>
            <a:spLocks noGrp="1"/>
          </p:cNvSpPr>
          <p:nvPr>
            <p:ph type="title"/>
          </p:nvPr>
        </p:nvSpPr>
        <p:spPr/>
        <p:txBody>
          <a:bodyPr/>
          <a:lstStyle/>
          <a:p>
            <a:pPr eaLnBrk="1" hangingPunct="1">
              <a:defRPr/>
            </a:pPr>
            <a:r>
              <a:rPr lang="en-US" dirty="0" smtClean="0"/>
              <a:t>Collecting Requirements</a:t>
            </a:r>
            <a:endParaRPr lang="en-US" dirty="0"/>
          </a:p>
        </p:txBody>
      </p:sp>
      <p:sp>
        <p:nvSpPr>
          <p:cNvPr id="174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4DB4FC37-C150-4DC9-84A9-41778EB1268D}" type="slidenum">
              <a:rPr lang="en-US" sz="1200"/>
              <a:pPr eaLnBrk="1" hangingPunct="1"/>
              <a:t>8</a:t>
            </a:fld>
            <a:endParaRPr lang="en-US" sz="1200"/>
          </a:p>
        </p:txBody>
      </p:sp>
    </p:spTree>
    <p:extLst>
      <p:ext uri="{BB962C8B-B14F-4D97-AF65-F5344CB8AC3E}">
        <p14:creationId xmlns:p14="http://schemas.microsoft.com/office/powerpoint/2010/main" val="106602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Relative Cost to Correct a Software Requirement Defect</a:t>
            </a:r>
            <a:br>
              <a:rPr lang="en-US" dirty="0" smtClean="0"/>
            </a:br>
            <a:endParaRPr lang="en-US" dirty="0"/>
          </a:p>
        </p:txBody>
      </p:sp>
      <p:sp>
        <p:nvSpPr>
          <p:cNvPr id="184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fld id="{B78BF10C-FBE7-489B-BE0A-860F2D39549D}" type="slidenum">
              <a:rPr lang="en-US" sz="1200"/>
              <a:pPr eaLnBrk="1" hangingPunct="1"/>
              <a:t>9</a:t>
            </a:fld>
            <a:endParaRPr lang="en-US" sz="1200"/>
          </a:p>
        </p:txBody>
      </p:sp>
      <p:pic>
        <p:nvPicPr>
          <p:cNvPr id="18437" name="Picture 5" descr="86921_05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3011" y="1905000"/>
            <a:ext cx="7772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9111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742</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Times New Roman</vt:lpstr>
      <vt:lpstr>Wingdings 3</vt:lpstr>
      <vt:lpstr>Wisp</vt:lpstr>
      <vt:lpstr>Chapter # 5</vt:lpstr>
      <vt:lpstr>Lecture 21 </vt:lpstr>
      <vt:lpstr>Learning Objectives</vt:lpstr>
      <vt:lpstr>Learning Objectives (continued)</vt:lpstr>
      <vt:lpstr>What is Project Scope Management?</vt:lpstr>
      <vt:lpstr>Project Scope Management Processes</vt:lpstr>
      <vt:lpstr>Project Scope Management Summary</vt:lpstr>
      <vt:lpstr>Collecting Requirements</vt:lpstr>
      <vt:lpstr>Relative Cost to Correct a Software Requirement Defect </vt:lpstr>
      <vt:lpstr>Methods for Collecting Requirements</vt:lpstr>
      <vt:lpstr>Affinity Diagram</vt:lpstr>
      <vt:lpstr>What Went Right?</vt:lpstr>
      <vt:lpstr>Documenting Requirements</vt:lpstr>
      <vt:lpstr>Sample Requirements Traceability Matrix </vt:lpstr>
      <vt:lpstr>Defining Scope</vt:lpstr>
      <vt:lpstr>Further Defining Project Scope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5</dc:title>
  <dc:creator>Adeel Ahmed Ansari</dc:creator>
  <cp:lastModifiedBy>Adeel Ahmed Ansari</cp:lastModifiedBy>
  <cp:revision>1</cp:revision>
  <dcterms:created xsi:type="dcterms:W3CDTF">2020-10-10T02:45:24Z</dcterms:created>
  <dcterms:modified xsi:type="dcterms:W3CDTF">2020-10-10T02:45:50Z</dcterms:modified>
</cp:coreProperties>
</file>