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57" r:id="rId3"/>
    <p:sldId id="275" r:id="rId4"/>
    <p:sldId id="273" r:id="rId5"/>
    <p:sldId id="276" r:id="rId6"/>
    <p:sldId id="274" r:id="rId7"/>
    <p:sldId id="277" r:id="rId8"/>
    <p:sldId id="258" r:id="rId9"/>
    <p:sldId id="259" r:id="rId10"/>
    <p:sldId id="278" r:id="rId11"/>
    <p:sldId id="27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23 &amp; 24</a:t>
            </a:r>
            <a:endParaRPr lang="en-US" dirty="0"/>
          </a:p>
        </p:txBody>
      </p:sp>
      <p:sp>
        <p:nvSpPr>
          <p:cNvPr id="3" name="Content Placeholder 2"/>
          <p:cNvSpPr>
            <a:spLocks noGrp="1"/>
          </p:cNvSpPr>
          <p:nvPr>
            <p:ph idx="1"/>
          </p:nvPr>
        </p:nvSpPr>
        <p:spPr/>
        <p:txBody>
          <a:bodyPr>
            <a:normAutofit lnSpcReduction="10000"/>
          </a:bodyPr>
          <a:lstStyle/>
          <a:p>
            <a:r>
              <a:rPr lang="en-US" dirty="0"/>
              <a:t>The Analogy </a:t>
            </a:r>
            <a:r>
              <a:rPr lang="en-US" dirty="0" smtClean="0"/>
              <a:t>Approach</a:t>
            </a:r>
          </a:p>
          <a:p>
            <a:r>
              <a:rPr lang="en-US" dirty="0" smtClean="0"/>
              <a:t>The </a:t>
            </a:r>
            <a:r>
              <a:rPr lang="en-US" dirty="0"/>
              <a:t>Top-Down and Bottom-Up </a:t>
            </a:r>
            <a:r>
              <a:rPr lang="en-US" dirty="0" smtClean="0"/>
              <a:t>Approaches</a:t>
            </a:r>
          </a:p>
          <a:p>
            <a:r>
              <a:rPr lang="en-US" dirty="0" smtClean="0"/>
              <a:t>Mind Mapping</a:t>
            </a:r>
          </a:p>
          <a:p>
            <a:r>
              <a:rPr lang="en-US" dirty="0" smtClean="0"/>
              <a:t>The </a:t>
            </a:r>
            <a:r>
              <a:rPr lang="en-US" dirty="0"/>
              <a:t>WBS </a:t>
            </a:r>
            <a:r>
              <a:rPr lang="en-US" dirty="0" smtClean="0"/>
              <a:t>Dictionary</a:t>
            </a:r>
          </a:p>
          <a:p>
            <a:r>
              <a:rPr lang="en-US" dirty="0" smtClean="0"/>
              <a:t>Advice </a:t>
            </a:r>
            <a:r>
              <a:rPr lang="en-US" dirty="0"/>
              <a:t>for Creating a WBS and WBS </a:t>
            </a:r>
            <a:r>
              <a:rPr lang="en-US" dirty="0" smtClean="0"/>
              <a:t>Dictionary</a:t>
            </a:r>
          </a:p>
          <a:p>
            <a:r>
              <a:rPr lang="en-US" dirty="0" smtClean="0"/>
              <a:t>Validating Scope</a:t>
            </a:r>
          </a:p>
          <a:p>
            <a:r>
              <a:rPr lang="en-US" dirty="0" smtClean="0"/>
              <a:t>Controlling Scope</a:t>
            </a:r>
          </a:p>
          <a:p>
            <a:r>
              <a:rPr lang="en-US" dirty="0"/>
              <a:t>Suggestions for Improving User </a:t>
            </a:r>
            <a:r>
              <a:rPr lang="en-US" dirty="0" smtClean="0"/>
              <a:t>Input</a:t>
            </a:r>
          </a:p>
          <a:p>
            <a:r>
              <a:rPr lang="en-US" dirty="0" smtClean="0"/>
              <a:t>Suggestions </a:t>
            </a:r>
            <a:r>
              <a:rPr lang="en-US" dirty="0"/>
              <a:t>for Reducing Incomplete and Changing </a:t>
            </a:r>
            <a:r>
              <a:rPr lang="en-US" dirty="0" smtClean="0"/>
              <a:t>Requirements</a:t>
            </a:r>
          </a:p>
          <a:p>
            <a:r>
              <a:rPr lang="en-US" dirty="0" smtClean="0"/>
              <a:t>Using </a:t>
            </a:r>
            <a:r>
              <a:rPr lang="en-US" dirty="0"/>
              <a:t>Software to Assist in Project Scope Management</a:t>
            </a:r>
          </a:p>
        </p:txBody>
      </p:sp>
    </p:spTree>
    <p:extLst>
      <p:ext uri="{BB962C8B-B14F-4D97-AF65-F5344CB8AC3E}">
        <p14:creationId xmlns:p14="http://schemas.microsoft.com/office/powerpoint/2010/main" val="17410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for WBS</a:t>
            </a:r>
            <a:endParaRPr lang="en-US" dirty="0"/>
          </a:p>
        </p:txBody>
      </p:sp>
      <p:sp>
        <p:nvSpPr>
          <p:cNvPr id="3" name="Content Placeholder 2"/>
          <p:cNvSpPr>
            <a:spLocks noGrp="1"/>
          </p:cNvSpPr>
          <p:nvPr>
            <p:ph idx="1"/>
          </p:nvPr>
        </p:nvSpPr>
        <p:spPr/>
        <p:txBody>
          <a:bodyPr/>
          <a:lstStyle/>
          <a:p>
            <a:r>
              <a:rPr lang="en-US" dirty="0"/>
              <a:t>Ensure that the WBS is the sum of all the work involved in your project</a:t>
            </a:r>
          </a:p>
          <a:p>
            <a:r>
              <a:rPr lang="en-US" dirty="0" smtClean="0"/>
              <a:t>While </a:t>
            </a:r>
            <a:r>
              <a:rPr lang="en-US" dirty="0"/>
              <a:t>the WBS list is for an individual, multiple people can work on this</a:t>
            </a:r>
          </a:p>
          <a:p>
            <a:r>
              <a:rPr lang="en-US" dirty="0" smtClean="0"/>
              <a:t>The </a:t>
            </a:r>
            <a:r>
              <a:rPr lang="en-US" dirty="0"/>
              <a:t>Work break down structure must be consistent in the way work is going to be performed</a:t>
            </a:r>
          </a:p>
          <a:p>
            <a:r>
              <a:rPr lang="en-US" dirty="0"/>
              <a:t> </a:t>
            </a:r>
            <a:r>
              <a:rPr lang="en-US" dirty="0" smtClean="0"/>
              <a:t>Project </a:t>
            </a:r>
            <a:r>
              <a:rPr lang="en-US" dirty="0"/>
              <a:t>team members need to be included in the WBS so that things run smoothly</a:t>
            </a:r>
          </a:p>
          <a:p>
            <a:r>
              <a:rPr lang="en-US" dirty="0"/>
              <a:t> </a:t>
            </a:r>
            <a:r>
              <a:rPr lang="en-US" dirty="0" smtClean="0"/>
              <a:t>Each </a:t>
            </a:r>
            <a:r>
              <a:rPr lang="en-US" dirty="0"/>
              <a:t>WBS must be documented in a WBS dictionary to ensure the accurate understanding of the scope of the project.</a:t>
            </a:r>
          </a:p>
          <a:p>
            <a:endParaRPr lang="en-US" dirty="0"/>
          </a:p>
        </p:txBody>
      </p:sp>
    </p:spTree>
    <p:extLst>
      <p:ext uri="{BB962C8B-B14F-4D97-AF65-F5344CB8AC3E}">
        <p14:creationId xmlns:p14="http://schemas.microsoft.com/office/powerpoint/2010/main" val="16963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562213"/>
                </a:solidFill>
                <a:latin typeface="Arial"/>
                <a:cs typeface="Arial"/>
              </a:rPr>
              <a:t>Process of WBS</a:t>
            </a:r>
            <a:br>
              <a:rPr lang="en-CA" dirty="0">
                <a:solidFill>
                  <a:srgbClr val="562213"/>
                </a:solidFill>
                <a:latin typeface="Arial"/>
                <a:cs typeface="Arial"/>
              </a:rPr>
            </a:br>
            <a:endParaRPr lang="en-US" dirty="0"/>
          </a:p>
        </p:txBody>
      </p:sp>
      <p:sp>
        <p:nvSpPr>
          <p:cNvPr id="3" name="Content Placeholder 2"/>
          <p:cNvSpPr>
            <a:spLocks noGrp="1"/>
          </p:cNvSpPr>
          <p:nvPr>
            <p:ph idx="1"/>
          </p:nvPr>
        </p:nvSpPr>
        <p:spPr>
          <a:xfrm>
            <a:off x="2485623" y="1519707"/>
            <a:ext cx="9018989" cy="4391515"/>
          </a:xfrm>
        </p:spPr>
        <p:txBody>
          <a:bodyPr>
            <a:normAutofit/>
          </a:bodyPr>
          <a:lstStyle/>
          <a:p>
            <a:endParaRPr lang="en-CA" spc="-10" dirty="0" smtClean="0">
              <a:solidFill>
                <a:srgbClr val="000000"/>
              </a:solidFill>
              <a:latin typeface="Arial"/>
              <a:cs typeface="Arial"/>
            </a:endParaRPr>
          </a:p>
          <a:p>
            <a:pPr marL="0" indent="0">
              <a:buNone/>
            </a:pPr>
            <a:r>
              <a:rPr lang="en-CA" sz="2400" dirty="0">
                <a:solidFill>
                  <a:srgbClr val="000000"/>
                </a:solidFill>
                <a:latin typeface="+mj-lt"/>
                <a:cs typeface="Arial"/>
              </a:rPr>
              <a:t>Finally, using these inputs and </a:t>
            </a:r>
            <a:r>
              <a:rPr lang="en-CA" sz="2400" dirty="0" smtClean="0">
                <a:solidFill>
                  <a:srgbClr val="000000"/>
                </a:solidFill>
                <a:latin typeface="+mj-lt"/>
                <a:cs typeface="Arial"/>
              </a:rPr>
              <a:t>tools</a:t>
            </a:r>
            <a:r>
              <a:rPr lang="en-CA" sz="2400" dirty="0" smtClean="0">
                <a:solidFill>
                  <a:srgbClr val="000000"/>
                </a:solidFill>
                <a:latin typeface="+mj-lt"/>
              </a:rPr>
              <a:t> </a:t>
            </a:r>
            <a:r>
              <a:rPr lang="en-CA" sz="2400" dirty="0" smtClean="0">
                <a:solidFill>
                  <a:srgbClr val="000000"/>
                </a:solidFill>
                <a:latin typeface="+mj-lt"/>
                <a:cs typeface="Arial"/>
              </a:rPr>
              <a:t>you </a:t>
            </a:r>
            <a:r>
              <a:rPr lang="en-CA" sz="2400" dirty="0">
                <a:solidFill>
                  <a:srgbClr val="000000"/>
                </a:solidFill>
                <a:latin typeface="+mj-lt"/>
                <a:cs typeface="Arial"/>
              </a:rPr>
              <a:t>will create the following outputs:</a:t>
            </a:r>
          </a:p>
          <a:p>
            <a:r>
              <a:rPr lang="en-CA" sz="2400" spc="-10" dirty="0" smtClean="0">
                <a:solidFill>
                  <a:srgbClr val="000000"/>
                </a:solidFill>
                <a:latin typeface="+mj-lt"/>
                <a:cs typeface="Arial"/>
              </a:rPr>
              <a:t>Work </a:t>
            </a:r>
            <a:r>
              <a:rPr lang="en-CA" sz="2400" spc="-10" dirty="0">
                <a:solidFill>
                  <a:srgbClr val="000000"/>
                </a:solidFill>
                <a:latin typeface="+mj-lt"/>
                <a:cs typeface="Arial"/>
              </a:rPr>
              <a:t>Breakdown </a:t>
            </a:r>
            <a:r>
              <a:rPr lang="en-CA" sz="2400" spc="-10" dirty="0" smtClean="0">
                <a:solidFill>
                  <a:srgbClr val="000000"/>
                </a:solidFill>
                <a:latin typeface="+mj-lt"/>
                <a:cs typeface="Arial"/>
              </a:rPr>
              <a:t>Structure</a:t>
            </a:r>
          </a:p>
          <a:p>
            <a:r>
              <a:rPr lang="en-CA" sz="2400" spc="-10" dirty="0">
                <a:solidFill>
                  <a:srgbClr val="000000"/>
                </a:solidFill>
                <a:latin typeface="+mj-lt"/>
                <a:cs typeface="Arial"/>
              </a:rPr>
              <a:t>WBS Dictionary</a:t>
            </a:r>
          </a:p>
          <a:p>
            <a:r>
              <a:rPr lang="en-CA" sz="2400" spc="-10" dirty="0" smtClean="0">
                <a:solidFill>
                  <a:srgbClr val="000000"/>
                </a:solidFill>
                <a:latin typeface="+mj-lt"/>
                <a:cs typeface="Arial"/>
              </a:rPr>
              <a:t>Scope Baseline</a:t>
            </a:r>
          </a:p>
          <a:p>
            <a:r>
              <a:rPr lang="en-CA" sz="2400" spc="-10" dirty="0">
                <a:solidFill>
                  <a:srgbClr val="000000"/>
                </a:solidFill>
                <a:latin typeface="+mj-lt"/>
                <a:cs typeface="Arial"/>
              </a:rPr>
              <a:t>Project Scope Statement (updates)</a:t>
            </a:r>
          </a:p>
          <a:p>
            <a:r>
              <a:rPr lang="en-CA" sz="2400" spc="-10" dirty="0">
                <a:solidFill>
                  <a:srgbClr val="000000"/>
                </a:solidFill>
                <a:latin typeface="+mj-lt"/>
                <a:cs typeface="Arial"/>
              </a:rPr>
              <a:t>Project Scope Management Plan (</a:t>
            </a:r>
            <a:r>
              <a:rPr lang="en-CA" sz="2400" spc="-10" dirty="0" smtClean="0">
                <a:solidFill>
                  <a:srgbClr val="000000"/>
                </a:solidFill>
                <a:latin typeface="+mj-lt"/>
                <a:cs typeface="Arial"/>
              </a:rPr>
              <a:t>updates)</a:t>
            </a:r>
            <a:endParaRPr lang="en-CA" sz="2400" dirty="0" smtClean="0">
              <a:solidFill>
                <a:srgbClr val="000000"/>
              </a:solidFill>
              <a:latin typeface="+mj-lt"/>
            </a:endParaRPr>
          </a:p>
          <a:p>
            <a:r>
              <a:rPr lang="en-CA" sz="2400" spc="-10" dirty="0" smtClean="0">
                <a:solidFill>
                  <a:srgbClr val="000000"/>
                </a:solidFill>
                <a:latin typeface="+mj-lt"/>
                <a:cs typeface="Arial"/>
              </a:rPr>
              <a:t>Requested </a:t>
            </a:r>
            <a:r>
              <a:rPr lang="en-CA" sz="2400" spc="-10" dirty="0">
                <a:solidFill>
                  <a:srgbClr val="000000"/>
                </a:solidFill>
                <a:latin typeface="+mj-lt"/>
                <a:cs typeface="Arial"/>
              </a:rPr>
              <a:t>Changes - (PMBOK Guide)</a:t>
            </a:r>
          </a:p>
          <a:p>
            <a:endParaRPr lang="en-CA" spc="-10" dirty="0" smtClean="0">
              <a:solidFill>
                <a:srgbClr val="000000"/>
              </a:solidFill>
              <a:latin typeface="Arial"/>
              <a:cs typeface="Arial"/>
            </a:endParaRPr>
          </a:p>
          <a:p>
            <a:endParaRPr lang="en-US" dirty="0"/>
          </a:p>
        </p:txBody>
      </p:sp>
    </p:spTree>
    <p:extLst>
      <p:ext uri="{BB962C8B-B14F-4D97-AF65-F5344CB8AC3E}">
        <p14:creationId xmlns:p14="http://schemas.microsoft.com/office/powerpoint/2010/main" val="292325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2292998" y="1905000"/>
            <a:ext cx="8915400" cy="3777622"/>
          </a:xfrm>
        </p:spPr>
        <p:txBody>
          <a:bodyPr>
            <a:normAutofit/>
          </a:bodyPr>
          <a:lstStyle/>
          <a:p>
            <a:pPr eaLnBrk="1" hangingPunct="1"/>
            <a:r>
              <a:rPr lang="en-US" sz="2400" dirty="0" smtClean="0"/>
              <a:t>Many WBS tasks are vague and must be explained more so people know what to do and can estimate how long it will take and what it will cost to do the work</a:t>
            </a:r>
          </a:p>
          <a:p>
            <a:pPr eaLnBrk="1" hangingPunct="1"/>
            <a:r>
              <a:rPr lang="en-US" sz="2400" dirty="0" smtClean="0"/>
              <a:t>A </a:t>
            </a:r>
            <a:r>
              <a:rPr lang="en-US" sz="2400" b="1" dirty="0" smtClean="0"/>
              <a:t>WBS dictionary</a:t>
            </a:r>
            <a:r>
              <a:rPr lang="en-US" sz="2400" dirty="0" smtClean="0"/>
              <a:t> is a document that describes detailed information about each WBS item</a:t>
            </a:r>
          </a:p>
          <a:p>
            <a:pPr eaLnBrk="1" hangingPunct="1"/>
            <a:r>
              <a:rPr lang="en-US" sz="2400" dirty="0" smtClean="0"/>
              <a:t>The approved project scope statement and its WBS and WBS dictionary form the </a:t>
            </a:r>
            <a:r>
              <a:rPr lang="en-US" sz="2400" b="1" dirty="0" smtClean="0"/>
              <a:t>scope baseline</a:t>
            </a:r>
            <a:r>
              <a:rPr lang="en-US" sz="2400" dirty="0" smtClean="0"/>
              <a:t>, which is used to measure performance in meeting project scope goals</a:t>
            </a:r>
          </a:p>
        </p:txBody>
      </p:sp>
      <p:sp>
        <p:nvSpPr>
          <p:cNvPr id="31746" name="Rectangle 2"/>
          <p:cNvSpPr>
            <a:spLocks noGrp="1" noChangeArrowheads="1"/>
          </p:cNvSpPr>
          <p:nvPr>
            <p:ph type="title"/>
          </p:nvPr>
        </p:nvSpPr>
        <p:spPr/>
        <p:txBody>
          <a:bodyPr>
            <a:normAutofit/>
          </a:bodyPr>
          <a:lstStyle/>
          <a:p>
            <a:pPr eaLnBrk="1" hangingPunct="1">
              <a:defRPr/>
            </a:pPr>
            <a:r>
              <a:rPr lang="en-US" dirty="0" smtClean="0"/>
              <a:t>The WBS Dictionary and Scope Baseline</a:t>
            </a:r>
          </a:p>
        </p:txBody>
      </p:sp>
      <p:sp>
        <p:nvSpPr>
          <p:cNvPr id="3686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93E7742A-3DE2-46A0-91E0-DC9EE1849452}" type="slidenum">
              <a:rPr lang="en-US" sz="1200"/>
              <a:pPr eaLnBrk="1" hangingPunct="1"/>
              <a:t>12</a:t>
            </a:fld>
            <a:endParaRPr lang="en-US" sz="1200"/>
          </a:p>
        </p:txBody>
      </p:sp>
    </p:spTree>
    <p:extLst>
      <p:ext uri="{BB962C8B-B14F-4D97-AF65-F5344CB8AC3E}">
        <p14:creationId xmlns:p14="http://schemas.microsoft.com/office/powerpoint/2010/main" val="262076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2019299" y="1832095"/>
            <a:ext cx="8458200" cy="4486275"/>
          </a:xfrm>
        </p:spPr>
        <p:txBody>
          <a:bodyPr>
            <a:normAutofit/>
          </a:bodyPr>
          <a:lstStyle/>
          <a:p>
            <a:pPr eaLnBrk="1" hangingPunct="1">
              <a:lnSpc>
                <a:spcPct val="80000"/>
              </a:lnSpc>
            </a:pPr>
            <a:r>
              <a:rPr lang="en-US" sz="2400" dirty="0" smtClean="0"/>
              <a:t>A unit of work should appear at only one place in the WBS</a:t>
            </a:r>
          </a:p>
          <a:p>
            <a:pPr eaLnBrk="1" hangingPunct="1">
              <a:lnSpc>
                <a:spcPct val="80000"/>
              </a:lnSpc>
            </a:pPr>
            <a:r>
              <a:rPr lang="en-US" sz="2400" dirty="0" smtClean="0"/>
              <a:t>The work content of a WBS item is the sum of the WBS items below it</a:t>
            </a:r>
          </a:p>
          <a:p>
            <a:pPr eaLnBrk="1" hangingPunct="1">
              <a:lnSpc>
                <a:spcPct val="80000"/>
              </a:lnSpc>
            </a:pPr>
            <a:r>
              <a:rPr lang="en-US" sz="2400" dirty="0" smtClean="0"/>
              <a:t>A WBS item is the responsibility of only one individual, even though many people may be working on it</a:t>
            </a:r>
          </a:p>
          <a:p>
            <a:pPr eaLnBrk="1" hangingPunct="1">
              <a:lnSpc>
                <a:spcPct val="80000"/>
              </a:lnSpc>
            </a:pPr>
            <a:r>
              <a:rPr lang="en-US" sz="2400" dirty="0" smtClean="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2019299" y="611747"/>
            <a:ext cx="9648959" cy="579438"/>
          </a:xfrm>
        </p:spPr>
        <p:txBody>
          <a:bodyPr>
            <a:normAutofit fontScale="90000"/>
          </a:bodyPr>
          <a:lstStyle/>
          <a:p>
            <a:pPr eaLnBrk="1" hangingPunct="1">
              <a:defRPr/>
            </a:pPr>
            <a:r>
              <a:rPr lang="en-US" dirty="0" smtClean="0"/>
              <a:t>Advice for Creating a WBS and WBS Dictionary</a:t>
            </a:r>
          </a:p>
        </p:txBody>
      </p:sp>
      <p:sp>
        <p:nvSpPr>
          <p:cNvPr id="37893"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D14602E6-D712-47B8-BE68-F96B92CEC08E}" type="slidenum">
              <a:rPr lang="en-US" sz="1200"/>
              <a:pPr eaLnBrk="1" hangingPunct="1"/>
              <a:t>13</a:t>
            </a:fld>
            <a:endParaRPr lang="en-US" sz="1200"/>
          </a:p>
        </p:txBody>
      </p:sp>
    </p:spTree>
    <p:extLst>
      <p:ext uri="{BB962C8B-B14F-4D97-AF65-F5344CB8AC3E}">
        <p14:creationId xmlns:p14="http://schemas.microsoft.com/office/powerpoint/2010/main" val="63631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normAutofit/>
          </a:bodyPr>
          <a:lstStyle/>
          <a:p>
            <a:pPr eaLnBrk="1" hangingPunct="1">
              <a:lnSpc>
                <a:spcPct val="90000"/>
              </a:lnSpc>
            </a:pPr>
            <a:r>
              <a:rPr lang="en-US" sz="2400" dirty="0" smtClean="0"/>
              <a:t>Project team members should be involved in developing the WBS to ensure consistency and buy-in</a:t>
            </a:r>
          </a:p>
          <a:p>
            <a:pPr eaLnBrk="1" hangingPunct="1">
              <a:lnSpc>
                <a:spcPct val="90000"/>
              </a:lnSpc>
            </a:pPr>
            <a:r>
              <a:rPr lang="en-US" sz="2400" dirty="0" smtClean="0"/>
              <a:t>Each WBS item must be documented in a WBS dictionary to ensure accurate understanding of the scope of work included and not included in that item</a:t>
            </a:r>
          </a:p>
          <a:p>
            <a:pPr eaLnBrk="1" hangingPunct="1">
              <a:lnSpc>
                <a:spcPct val="90000"/>
              </a:lnSpc>
            </a:pPr>
            <a:r>
              <a:rPr lang="en-US" sz="2400" dirty="0" smtClean="0"/>
              <a:t>The WBS must be a flexible tool to accommodate inevitable changes while properly maintaining control of the work content in the project according to the scope statement</a:t>
            </a:r>
            <a:endParaRPr lang="en-US" sz="2400" dirty="0"/>
          </a:p>
        </p:txBody>
      </p:sp>
      <p:sp>
        <p:nvSpPr>
          <p:cNvPr id="33794" name="Rectangle 2"/>
          <p:cNvSpPr>
            <a:spLocks noGrp="1" noChangeArrowheads="1"/>
          </p:cNvSpPr>
          <p:nvPr>
            <p:ph type="title"/>
          </p:nvPr>
        </p:nvSpPr>
        <p:spPr/>
        <p:txBody>
          <a:bodyPr>
            <a:normAutofit/>
          </a:bodyPr>
          <a:lstStyle/>
          <a:p>
            <a:pPr eaLnBrk="1" hangingPunct="1">
              <a:defRPr/>
            </a:pPr>
            <a:r>
              <a:rPr lang="en-US" dirty="0" smtClean="0"/>
              <a:t>Advice for Creating a WBS and WBS Dictionary (continued)</a:t>
            </a:r>
          </a:p>
        </p:txBody>
      </p:sp>
      <p:sp>
        <p:nvSpPr>
          <p:cNvPr id="3891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81991524-9F86-489B-BE06-1606164F818E}" type="slidenum">
              <a:rPr lang="en-US" sz="1200"/>
              <a:pPr eaLnBrk="1" hangingPunct="1"/>
              <a:t>14</a:t>
            </a:fld>
            <a:endParaRPr lang="en-US" sz="1200"/>
          </a:p>
        </p:txBody>
      </p:sp>
    </p:spTree>
    <p:extLst>
      <p:ext uri="{BB962C8B-B14F-4D97-AF65-F5344CB8AC3E}">
        <p14:creationId xmlns:p14="http://schemas.microsoft.com/office/powerpoint/2010/main" val="129451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normAutofit/>
          </a:bodyPr>
          <a:lstStyle/>
          <a:p>
            <a:pPr eaLnBrk="1" hangingPunct="1"/>
            <a:r>
              <a:rPr lang="en-US" sz="2000" dirty="0" smtClean="0"/>
              <a:t>A project scope that is too broad and grandiose can cause severe problems</a:t>
            </a:r>
          </a:p>
          <a:p>
            <a:pPr lvl="1" eaLnBrk="1" hangingPunct="1"/>
            <a:r>
              <a:rPr lang="en-US" sz="2000" dirty="0" smtClean="0"/>
              <a:t>In </a:t>
            </a:r>
            <a:r>
              <a:rPr lang="en-US" sz="2000" dirty="0" smtClean="0"/>
              <a:t>2001, McDonald’s fast-food chain initiated a project to create an intranet that would connect its headquarters with all of its restaurants to provide detailed operational information in real time; after spending $170 million on consultants and initial implementation planning, McDonald’s realized that the project was too much to handle and terminated it</a:t>
            </a:r>
          </a:p>
          <a:p>
            <a:pPr eaLnBrk="1" hangingPunct="1"/>
            <a:endParaRPr lang="en-US" sz="2000" dirty="0" smtClean="0"/>
          </a:p>
        </p:txBody>
      </p:sp>
      <p:sp>
        <p:nvSpPr>
          <p:cNvPr id="34818" name="Title 1"/>
          <p:cNvSpPr>
            <a:spLocks noGrp="1"/>
          </p:cNvSpPr>
          <p:nvPr>
            <p:ph type="title"/>
          </p:nvPr>
        </p:nvSpPr>
        <p:spPr/>
        <p:txBody>
          <a:bodyPr/>
          <a:lstStyle/>
          <a:p>
            <a:pPr eaLnBrk="1" hangingPunct="1">
              <a:defRPr/>
            </a:pPr>
            <a:r>
              <a:rPr lang="en-US" dirty="0" smtClean="0"/>
              <a:t>What Went Wrong?</a:t>
            </a:r>
          </a:p>
        </p:txBody>
      </p:sp>
      <p:sp>
        <p:nvSpPr>
          <p:cNvPr id="3994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47F5DCC7-0EA5-4540-9565-726B7128F1C3}" type="slidenum">
              <a:rPr lang="en-US" sz="1200"/>
              <a:pPr eaLnBrk="1" hangingPunct="1"/>
              <a:t>15</a:t>
            </a:fld>
            <a:endParaRPr lang="en-US" sz="1200"/>
          </a:p>
        </p:txBody>
      </p:sp>
    </p:spTree>
    <p:extLst>
      <p:ext uri="{BB962C8B-B14F-4D97-AF65-F5344CB8AC3E}">
        <p14:creationId xmlns:p14="http://schemas.microsoft.com/office/powerpoint/2010/main" val="390229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2421228" y="1905000"/>
            <a:ext cx="8686800" cy="4791075"/>
          </a:xfrm>
        </p:spPr>
        <p:txBody>
          <a:bodyPr/>
          <a:lstStyle/>
          <a:p>
            <a:pPr eaLnBrk="1" hangingPunct="1">
              <a:lnSpc>
                <a:spcPct val="90000"/>
              </a:lnSpc>
            </a:pPr>
            <a:r>
              <a:rPr lang="en-US" dirty="0" smtClean="0"/>
              <a:t>It is very difficult to create a good scope statement and WBS for a project</a:t>
            </a:r>
          </a:p>
          <a:p>
            <a:pPr eaLnBrk="1" hangingPunct="1">
              <a:lnSpc>
                <a:spcPct val="90000"/>
              </a:lnSpc>
            </a:pPr>
            <a:r>
              <a:rPr lang="en-US" dirty="0" smtClean="0"/>
              <a:t>It is even more difficult to verify project scope and minimize scope changes</a:t>
            </a:r>
          </a:p>
          <a:p>
            <a:pPr eaLnBrk="1" hangingPunct="1">
              <a:lnSpc>
                <a:spcPct val="90000"/>
              </a:lnSpc>
            </a:pPr>
            <a:r>
              <a:rPr lang="en-US" b="1" dirty="0" smtClean="0"/>
              <a:t>Scope verification </a:t>
            </a:r>
            <a:r>
              <a:rPr lang="en-US" dirty="0" smtClean="0"/>
              <a:t>involves formal acceptance of the completed project scope by the stakeholders</a:t>
            </a:r>
          </a:p>
          <a:p>
            <a:pPr eaLnBrk="1" hangingPunct="1">
              <a:lnSpc>
                <a:spcPct val="90000"/>
              </a:lnSpc>
            </a:pPr>
            <a:r>
              <a:rPr lang="en-US" dirty="0" smtClean="0"/>
              <a:t>Acceptance is often achieved by a customer inspection and then sign-off on key deliverables</a:t>
            </a:r>
            <a:endParaRPr lang="en-US" sz="2400" dirty="0"/>
          </a:p>
        </p:txBody>
      </p:sp>
      <p:sp>
        <p:nvSpPr>
          <p:cNvPr id="35842" name="Rectangle 2"/>
          <p:cNvSpPr>
            <a:spLocks noGrp="1" noChangeArrowheads="1"/>
          </p:cNvSpPr>
          <p:nvPr>
            <p:ph type="title"/>
          </p:nvPr>
        </p:nvSpPr>
        <p:spPr/>
        <p:txBody>
          <a:bodyPr/>
          <a:lstStyle/>
          <a:p>
            <a:pPr eaLnBrk="1" hangingPunct="1">
              <a:defRPr/>
            </a:pPr>
            <a:r>
              <a:rPr lang="en-US" dirty="0" smtClean="0"/>
              <a:t>Verifying Scope</a:t>
            </a:r>
          </a:p>
        </p:txBody>
      </p:sp>
      <p:sp>
        <p:nvSpPr>
          <p:cNvPr id="40965"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1FBE9D1E-ECE8-4FB0-BA33-3419E4A85B0C}" type="slidenum">
              <a:rPr lang="en-US" sz="1200"/>
              <a:pPr eaLnBrk="1" hangingPunct="1"/>
              <a:t>16</a:t>
            </a:fld>
            <a:endParaRPr lang="en-US" sz="1200"/>
          </a:p>
        </p:txBody>
      </p:sp>
    </p:spTree>
    <p:extLst>
      <p:ext uri="{BB962C8B-B14F-4D97-AF65-F5344CB8AC3E}">
        <p14:creationId xmlns:p14="http://schemas.microsoft.com/office/powerpoint/2010/main" val="407077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2279561" y="1584101"/>
            <a:ext cx="9225051" cy="4327121"/>
          </a:xfrm>
        </p:spPr>
        <p:txBody>
          <a:bodyPr>
            <a:noAutofit/>
          </a:bodyPr>
          <a:lstStyle/>
          <a:p>
            <a:pPr eaLnBrk="1" hangingPunct="1"/>
            <a:r>
              <a:rPr lang="en-US" sz="2000" dirty="0" smtClean="0"/>
              <a:t>Scope control involves controlling changes to the project scope</a:t>
            </a:r>
          </a:p>
          <a:p>
            <a:pPr eaLnBrk="1" hangingPunct="1"/>
            <a:r>
              <a:rPr lang="en-US" sz="2000" dirty="0" smtClean="0"/>
              <a:t>Goals of scope control are to:</a:t>
            </a:r>
          </a:p>
          <a:p>
            <a:pPr lvl="1" eaLnBrk="1" hangingPunct="1"/>
            <a:r>
              <a:rPr lang="en-US" sz="2000" dirty="0" smtClean="0"/>
              <a:t>Influence the factors that cause scope changes</a:t>
            </a:r>
          </a:p>
          <a:p>
            <a:pPr lvl="1" eaLnBrk="1" hangingPunct="1"/>
            <a:r>
              <a:rPr lang="en-US" sz="2000" dirty="0" smtClean="0"/>
              <a:t>Assure changes are processed according to procedures developed as part of integrated change control</a:t>
            </a:r>
          </a:p>
          <a:p>
            <a:pPr lvl="1" eaLnBrk="1" hangingPunct="1"/>
            <a:r>
              <a:rPr lang="en-US" sz="2000" dirty="0" smtClean="0"/>
              <a:t>Manage changes when they occur</a:t>
            </a:r>
          </a:p>
          <a:p>
            <a:pPr eaLnBrk="1" hangingPunct="1"/>
            <a:r>
              <a:rPr lang="en-US" sz="2000" b="1" dirty="0" smtClean="0"/>
              <a:t>Variance</a:t>
            </a:r>
            <a:r>
              <a:rPr lang="en-US" sz="2000" dirty="0" smtClean="0"/>
              <a:t> is the difference between planned and actual performance</a:t>
            </a:r>
          </a:p>
        </p:txBody>
      </p:sp>
      <p:sp>
        <p:nvSpPr>
          <p:cNvPr id="36866" name="Rectangle 2"/>
          <p:cNvSpPr>
            <a:spLocks noGrp="1" noChangeArrowheads="1"/>
          </p:cNvSpPr>
          <p:nvPr>
            <p:ph type="title"/>
          </p:nvPr>
        </p:nvSpPr>
        <p:spPr/>
        <p:txBody>
          <a:bodyPr/>
          <a:lstStyle/>
          <a:p>
            <a:pPr eaLnBrk="1" hangingPunct="1">
              <a:defRPr/>
            </a:pPr>
            <a:r>
              <a:rPr lang="en-US" dirty="0" smtClean="0"/>
              <a:t>Controlling Scope</a:t>
            </a:r>
          </a:p>
        </p:txBody>
      </p:sp>
      <p:sp>
        <p:nvSpPr>
          <p:cNvPr id="4198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4760CFDB-32E2-439A-8D2E-99C732B62BAF}" type="slidenum">
              <a:rPr lang="en-US" sz="1200"/>
              <a:pPr eaLnBrk="1" hangingPunct="1"/>
              <a:t>17</a:t>
            </a:fld>
            <a:endParaRPr lang="en-US" sz="1200"/>
          </a:p>
        </p:txBody>
      </p:sp>
    </p:spTree>
    <p:extLst>
      <p:ext uri="{BB962C8B-B14F-4D97-AF65-F5344CB8AC3E}">
        <p14:creationId xmlns:p14="http://schemas.microsoft.com/office/powerpoint/2010/main" val="136935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093911" y="1624983"/>
            <a:ext cx="8610600" cy="4572000"/>
          </a:xfrm>
        </p:spPr>
        <p:txBody>
          <a:bodyPr>
            <a:normAutofit fontScale="92500" lnSpcReduction="10000"/>
          </a:bodyPr>
          <a:lstStyle/>
          <a:p>
            <a:pPr eaLnBrk="1" hangingPunct="1">
              <a:buFont typeface="Wingdings 2" panose="05020102010507070707" pitchFamily="18" charset="2"/>
              <a:buNone/>
            </a:pPr>
            <a:r>
              <a:rPr lang="en-US" sz="2400" dirty="0"/>
              <a:t>1. Keep the scope realistic. Don’t make projects so large that they can’t be completed. Break large projects down into a series of smaller ones.</a:t>
            </a:r>
          </a:p>
          <a:p>
            <a:pPr eaLnBrk="1" hangingPunct="1">
              <a:buFont typeface="Wingdings 2" panose="05020102010507070707" pitchFamily="18" charset="2"/>
              <a:buNone/>
            </a:pPr>
            <a:r>
              <a:rPr lang="en-US" sz="2400" dirty="0"/>
              <a:t>2. Involve users in project scope management. Assign key users to the project team and give them ownership of requirements definition and scope verification.</a:t>
            </a:r>
          </a:p>
          <a:p>
            <a:pPr eaLnBrk="1" hangingPunct="1">
              <a:buFont typeface="Wingdings 2" panose="05020102010507070707" pitchFamily="18" charset="2"/>
              <a:buNone/>
            </a:pPr>
            <a:r>
              <a:rPr lang="en-US" sz="2400" dirty="0"/>
              <a:t>3. Use off-the-shelf hardware and software whenever possible. Many IT people enjoy using the latest and greatest technology, but business needs, not technology trends, must take priority.</a:t>
            </a:r>
          </a:p>
          <a:p>
            <a:pPr eaLnBrk="1" hangingPunct="1">
              <a:buFont typeface="Wingdings 2" panose="05020102010507070707" pitchFamily="18" charset="2"/>
              <a:buNone/>
            </a:pPr>
            <a:r>
              <a:rPr lang="en-US" sz="2400" dirty="0"/>
              <a:t>4. Follow good project management processes. As described in this chapter and others, there are well-defined processes for managing project scope and others aspects of projects.</a:t>
            </a:r>
          </a:p>
          <a:p>
            <a:pPr eaLnBrk="1" hangingPunct="1"/>
            <a:endParaRPr lang="en-US" sz="2400" dirty="0"/>
          </a:p>
        </p:txBody>
      </p:sp>
      <p:sp>
        <p:nvSpPr>
          <p:cNvPr id="37890" name="Title 1"/>
          <p:cNvSpPr>
            <a:spLocks noGrp="1"/>
          </p:cNvSpPr>
          <p:nvPr>
            <p:ph type="title"/>
          </p:nvPr>
        </p:nvSpPr>
        <p:spPr>
          <a:xfrm>
            <a:off x="2093911" y="309093"/>
            <a:ext cx="8229600" cy="1143000"/>
          </a:xfrm>
        </p:spPr>
        <p:txBody>
          <a:bodyPr>
            <a:normAutofit fontScale="90000"/>
          </a:bodyPr>
          <a:lstStyle/>
          <a:p>
            <a:pPr eaLnBrk="1" hangingPunct="1">
              <a:defRPr/>
            </a:pPr>
            <a:r>
              <a:rPr lang="en-US" dirty="0" smtClean="0"/>
              <a:t>Best Practices for Avoiding Scope Problems</a:t>
            </a:r>
          </a:p>
        </p:txBody>
      </p:sp>
      <p:sp>
        <p:nvSpPr>
          <p:cNvPr id="430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1206E962-74AB-436E-A799-80FB37176CE6}" type="slidenum">
              <a:rPr lang="en-US" sz="1200"/>
              <a:pPr eaLnBrk="1" hangingPunct="1"/>
              <a:t>18</a:t>
            </a:fld>
            <a:endParaRPr lang="en-US" sz="1200"/>
          </a:p>
        </p:txBody>
      </p:sp>
    </p:spTree>
    <p:extLst>
      <p:ext uri="{BB962C8B-B14F-4D97-AF65-F5344CB8AC3E}">
        <p14:creationId xmlns:p14="http://schemas.microsoft.com/office/powerpoint/2010/main" val="33516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246311" y="1558437"/>
            <a:ext cx="8305800" cy="4572000"/>
          </a:xfrm>
        </p:spPr>
        <p:txBody>
          <a:bodyPr/>
          <a:lstStyle/>
          <a:p>
            <a:pPr eaLnBrk="1" hangingPunct="1"/>
            <a:r>
              <a:rPr lang="en-US" dirty="0" smtClean="0"/>
              <a:t>Develop a good project selection process and insist that sponsors are from the user organization</a:t>
            </a:r>
          </a:p>
          <a:p>
            <a:pPr eaLnBrk="1" hangingPunct="1"/>
            <a:r>
              <a:rPr lang="en-US" dirty="0" smtClean="0"/>
              <a:t>Have users on the project team in important roles</a:t>
            </a:r>
          </a:p>
          <a:p>
            <a:pPr eaLnBrk="1" hangingPunct="1"/>
            <a:r>
              <a:rPr lang="en-US" dirty="0" smtClean="0"/>
              <a:t>Have regular meetings with defined agendas, and have users sign off on key deliverables presented at meetings</a:t>
            </a:r>
          </a:p>
          <a:p>
            <a:pPr eaLnBrk="1" hangingPunct="1"/>
            <a:r>
              <a:rPr lang="en-US" dirty="0" smtClean="0"/>
              <a:t>Deliver something to users and sponsors on a regular basis</a:t>
            </a:r>
          </a:p>
          <a:p>
            <a:pPr eaLnBrk="1" hangingPunct="1"/>
            <a:r>
              <a:rPr lang="en-US" dirty="0" smtClean="0"/>
              <a:t>Don’t promise to deliver when you know you can’t</a:t>
            </a:r>
          </a:p>
          <a:p>
            <a:pPr eaLnBrk="1" hangingPunct="1"/>
            <a:r>
              <a:rPr lang="en-US" dirty="0" smtClean="0"/>
              <a:t>Co-locate users with developers</a:t>
            </a:r>
          </a:p>
          <a:p>
            <a:pPr eaLnBrk="1" hangingPunct="1"/>
            <a:endParaRPr lang="en-US" dirty="0" smtClean="0"/>
          </a:p>
        </p:txBody>
      </p:sp>
      <p:sp>
        <p:nvSpPr>
          <p:cNvPr id="38914" name="Rectangle 2"/>
          <p:cNvSpPr>
            <a:spLocks noGrp="1" noChangeArrowheads="1"/>
          </p:cNvSpPr>
          <p:nvPr>
            <p:ph type="title"/>
          </p:nvPr>
        </p:nvSpPr>
        <p:spPr>
          <a:xfrm>
            <a:off x="2246311" y="700679"/>
            <a:ext cx="8763000" cy="487362"/>
          </a:xfrm>
        </p:spPr>
        <p:txBody>
          <a:bodyPr>
            <a:normAutofit fontScale="90000"/>
          </a:bodyPr>
          <a:lstStyle/>
          <a:p>
            <a:pPr eaLnBrk="1" hangingPunct="1">
              <a:defRPr/>
            </a:pPr>
            <a:r>
              <a:rPr lang="en-US" dirty="0" smtClean="0"/>
              <a:t>Suggestions for Improving User Input</a:t>
            </a:r>
          </a:p>
        </p:txBody>
      </p:sp>
      <p:sp>
        <p:nvSpPr>
          <p:cNvPr id="4403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3454D388-019F-4EAF-968B-F6AD3E54DB05}" type="slidenum">
              <a:rPr lang="en-US" sz="1200"/>
              <a:pPr eaLnBrk="1" hangingPunct="1"/>
              <a:t>19</a:t>
            </a:fld>
            <a:endParaRPr lang="en-US" sz="1200"/>
          </a:p>
        </p:txBody>
      </p:sp>
    </p:spTree>
    <p:extLst>
      <p:ext uri="{BB962C8B-B14F-4D97-AF65-F5344CB8AC3E}">
        <p14:creationId xmlns:p14="http://schemas.microsoft.com/office/powerpoint/2010/main" val="4545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177309" y="1908295"/>
            <a:ext cx="8458200" cy="4410075"/>
          </a:xfrm>
        </p:spPr>
        <p:txBody>
          <a:bodyPr>
            <a:normAutofit/>
          </a:bodyPr>
          <a:lstStyle/>
          <a:p>
            <a:pPr eaLnBrk="1" hangingPunct="1">
              <a:lnSpc>
                <a:spcPct val="90000"/>
              </a:lnSpc>
            </a:pPr>
            <a:r>
              <a:rPr lang="en-US" sz="2000" b="1" dirty="0" smtClean="0"/>
              <a:t>Using guidelines</a:t>
            </a:r>
            <a:r>
              <a:rPr lang="en-US" sz="2000" dirty="0" smtClean="0"/>
              <a:t>: some organizations, like the DOD, provide guidelines for preparing WBSs</a:t>
            </a:r>
          </a:p>
          <a:p>
            <a:pPr eaLnBrk="1" hangingPunct="1">
              <a:lnSpc>
                <a:spcPct val="90000"/>
              </a:lnSpc>
            </a:pPr>
            <a:r>
              <a:rPr lang="en-US" sz="2000" dirty="0" smtClean="0"/>
              <a:t>The </a:t>
            </a:r>
            <a:r>
              <a:rPr lang="en-US" sz="2000" b="1" dirty="0" smtClean="0"/>
              <a:t>analogy approach</a:t>
            </a:r>
            <a:r>
              <a:rPr lang="en-US" sz="2000" dirty="0" smtClean="0"/>
              <a:t>: review WBSs of similar projects and tailor to your project</a:t>
            </a:r>
          </a:p>
          <a:p>
            <a:pPr eaLnBrk="1" hangingPunct="1">
              <a:lnSpc>
                <a:spcPct val="90000"/>
              </a:lnSpc>
            </a:pPr>
            <a:r>
              <a:rPr lang="en-US" sz="2000" dirty="0" smtClean="0"/>
              <a:t>The </a:t>
            </a:r>
            <a:r>
              <a:rPr lang="en-US" sz="2000" b="1" dirty="0" smtClean="0"/>
              <a:t>top-down approach</a:t>
            </a:r>
            <a:r>
              <a:rPr lang="en-US" sz="2000" dirty="0" smtClean="0"/>
              <a:t>: start with the largest items of the project and break them down</a:t>
            </a:r>
          </a:p>
          <a:p>
            <a:pPr eaLnBrk="1" hangingPunct="1">
              <a:lnSpc>
                <a:spcPct val="90000"/>
              </a:lnSpc>
            </a:pPr>
            <a:r>
              <a:rPr lang="en-US" sz="2000" dirty="0" smtClean="0"/>
              <a:t>The </a:t>
            </a:r>
            <a:r>
              <a:rPr lang="en-US" sz="2000" b="1" dirty="0" smtClean="0"/>
              <a:t>bottom-up approach</a:t>
            </a:r>
            <a:r>
              <a:rPr lang="en-US" sz="2000" dirty="0" smtClean="0"/>
              <a:t>: start with the specific tasks and roll them up</a:t>
            </a:r>
          </a:p>
          <a:p>
            <a:pPr eaLnBrk="1" hangingPunct="1">
              <a:lnSpc>
                <a:spcPct val="90000"/>
              </a:lnSpc>
            </a:pPr>
            <a:r>
              <a:rPr lang="en-US" sz="2000" dirty="0" smtClean="0"/>
              <a:t>Mind-mapping approach: </a:t>
            </a:r>
            <a:r>
              <a:rPr lang="en-US" sz="2000" b="1" dirty="0" smtClean="0"/>
              <a:t>mind mapping </a:t>
            </a:r>
            <a:r>
              <a:rPr lang="en-US" sz="2000" dirty="0" smtClean="0"/>
              <a:t>is a technique that uses branches radiating out from a core idea to structure thoughts and ideas</a:t>
            </a:r>
          </a:p>
        </p:txBody>
      </p:sp>
      <p:sp>
        <p:nvSpPr>
          <p:cNvPr id="28674" name="Rectangle 2"/>
          <p:cNvSpPr>
            <a:spLocks noGrp="1" noChangeArrowheads="1"/>
          </p:cNvSpPr>
          <p:nvPr>
            <p:ph type="title"/>
          </p:nvPr>
        </p:nvSpPr>
        <p:spPr>
          <a:xfrm>
            <a:off x="2177309" y="654676"/>
            <a:ext cx="9056687" cy="533400"/>
          </a:xfrm>
        </p:spPr>
        <p:txBody>
          <a:bodyPr>
            <a:normAutofit fontScale="90000"/>
          </a:bodyPr>
          <a:lstStyle/>
          <a:p>
            <a:pPr eaLnBrk="1" hangingPunct="1">
              <a:defRPr/>
            </a:pPr>
            <a:r>
              <a:rPr lang="en-US" dirty="0" smtClean="0"/>
              <a:t>Approaches to Developing </a:t>
            </a:r>
            <a:r>
              <a:rPr lang="en-US" dirty="0" smtClean="0"/>
              <a:t>WBSs (</a:t>
            </a:r>
            <a:r>
              <a:rPr lang="en-US" dirty="0" err="1" smtClean="0"/>
              <a:t>cont</a:t>
            </a:r>
            <a:r>
              <a:rPr lang="en-US" dirty="0" smtClean="0"/>
              <a:t>….)</a:t>
            </a:r>
            <a:endParaRPr lang="en-US" dirty="0" smtClean="0"/>
          </a:p>
        </p:txBody>
      </p:sp>
      <p:sp>
        <p:nvSpPr>
          <p:cNvPr id="3379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074A9BB5-20B5-482F-81BB-0058B5E09714}" type="slidenum">
              <a:rPr lang="en-US" sz="1200"/>
              <a:pPr eaLnBrk="1" hangingPunct="1"/>
              <a:t>2</a:t>
            </a:fld>
            <a:endParaRPr lang="en-US" sz="1200"/>
          </a:p>
        </p:txBody>
      </p:sp>
    </p:spTree>
    <p:extLst>
      <p:ext uri="{BB962C8B-B14F-4D97-AF65-F5344CB8AC3E}">
        <p14:creationId xmlns:p14="http://schemas.microsoft.com/office/powerpoint/2010/main" val="171756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2476553" y="2286000"/>
            <a:ext cx="8458200" cy="4572000"/>
          </a:xfrm>
        </p:spPr>
        <p:txBody>
          <a:bodyPr>
            <a:normAutofit/>
          </a:bodyPr>
          <a:lstStyle/>
          <a:p>
            <a:pPr eaLnBrk="1" hangingPunct="1">
              <a:lnSpc>
                <a:spcPct val="90000"/>
              </a:lnSpc>
            </a:pPr>
            <a:r>
              <a:rPr lang="en-US" sz="2000" dirty="0" smtClean="0"/>
              <a:t>Develop and follow a requirements management process</a:t>
            </a:r>
          </a:p>
          <a:p>
            <a:pPr eaLnBrk="1" hangingPunct="1">
              <a:lnSpc>
                <a:spcPct val="90000"/>
              </a:lnSpc>
            </a:pPr>
            <a:r>
              <a:rPr lang="en-US" sz="2000" dirty="0" smtClean="0"/>
              <a:t>Use techniques such as prototyping, use case modeling, and JAD to get more user involvement</a:t>
            </a:r>
          </a:p>
          <a:p>
            <a:pPr eaLnBrk="1" hangingPunct="1">
              <a:lnSpc>
                <a:spcPct val="90000"/>
              </a:lnSpc>
            </a:pPr>
            <a:r>
              <a:rPr lang="en-US" sz="2000" dirty="0" smtClean="0"/>
              <a:t>Put requirements in writing and keep them current</a:t>
            </a:r>
          </a:p>
          <a:p>
            <a:pPr eaLnBrk="1" hangingPunct="1">
              <a:lnSpc>
                <a:spcPct val="90000"/>
              </a:lnSpc>
            </a:pPr>
            <a:r>
              <a:rPr lang="en-US" sz="2000" dirty="0" smtClean="0"/>
              <a:t>Create a requirements management database for documenting and controlling requirements</a:t>
            </a:r>
          </a:p>
        </p:txBody>
      </p:sp>
      <p:sp>
        <p:nvSpPr>
          <p:cNvPr id="39938" name="Rectangle 2"/>
          <p:cNvSpPr>
            <a:spLocks noGrp="1" noChangeArrowheads="1"/>
          </p:cNvSpPr>
          <p:nvPr>
            <p:ph type="title"/>
          </p:nvPr>
        </p:nvSpPr>
        <p:spPr>
          <a:xfrm>
            <a:off x="2170111" y="463641"/>
            <a:ext cx="8458200" cy="1311275"/>
          </a:xfrm>
        </p:spPr>
        <p:txBody>
          <a:bodyPr/>
          <a:lstStyle/>
          <a:p>
            <a:pPr eaLnBrk="1" hangingPunct="1">
              <a:defRPr/>
            </a:pPr>
            <a:r>
              <a:rPr lang="en-US" dirty="0"/>
              <a:t>Suggestions for Reducing Incomplete and Changing Requirements</a:t>
            </a:r>
          </a:p>
        </p:txBody>
      </p:sp>
      <p:sp>
        <p:nvSpPr>
          <p:cNvPr id="45061"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5507A737-52B8-4800-8985-720636B2C33B}" type="slidenum">
              <a:rPr lang="en-US" sz="1200"/>
              <a:pPr eaLnBrk="1" hangingPunct="1"/>
              <a:t>20</a:t>
            </a:fld>
            <a:endParaRPr lang="en-US" sz="1200"/>
          </a:p>
        </p:txBody>
      </p:sp>
    </p:spTree>
    <p:extLst>
      <p:ext uri="{BB962C8B-B14F-4D97-AF65-F5344CB8AC3E}">
        <p14:creationId xmlns:p14="http://schemas.microsoft.com/office/powerpoint/2010/main" val="82604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eaLnBrk="1" hangingPunct="1"/>
            <a:r>
              <a:rPr lang="en-US" sz="2000" dirty="0" smtClean="0"/>
              <a:t>Provide adequate testing and conduct testing throughout the project life cycle</a:t>
            </a:r>
          </a:p>
          <a:p>
            <a:pPr eaLnBrk="1" hangingPunct="1"/>
            <a:r>
              <a:rPr lang="en-US" sz="2000" dirty="0" smtClean="0"/>
              <a:t>Review changes from a systems perspective</a:t>
            </a:r>
          </a:p>
          <a:p>
            <a:pPr eaLnBrk="1" hangingPunct="1"/>
            <a:r>
              <a:rPr lang="en-US" sz="2000" dirty="0" smtClean="0"/>
              <a:t>Emphasize completion dates to help focus on what’s most important</a:t>
            </a:r>
          </a:p>
          <a:p>
            <a:pPr eaLnBrk="1" hangingPunct="1"/>
            <a:r>
              <a:rPr lang="en-US" sz="2000" dirty="0" smtClean="0"/>
              <a:t>Allocate resources specifically for handling change requests/enhancements like NWA did with </a:t>
            </a:r>
            <a:r>
              <a:rPr lang="en-US" sz="2000" dirty="0" err="1" smtClean="0"/>
              <a:t>ResNet</a:t>
            </a:r>
            <a:endParaRPr lang="en-US" sz="2000" dirty="0" smtClean="0"/>
          </a:p>
          <a:p>
            <a:pPr eaLnBrk="1" hangingPunct="1">
              <a:buFontTx/>
              <a:buNone/>
            </a:pPr>
            <a:endParaRPr lang="en-US" dirty="0" smtClean="0"/>
          </a:p>
        </p:txBody>
      </p:sp>
      <p:sp>
        <p:nvSpPr>
          <p:cNvPr id="40962" name="Rectangle 2"/>
          <p:cNvSpPr>
            <a:spLocks noGrp="1" noChangeArrowheads="1"/>
          </p:cNvSpPr>
          <p:nvPr>
            <p:ph type="title"/>
          </p:nvPr>
        </p:nvSpPr>
        <p:spPr/>
        <p:txBody>
          <a:bodyPr>
            <a:normAutofit fontScale="90000"/>
          </a:bodyPr>
          <a:lstStyle/>
          <a:p>
            <a:pPr eaLnBrk="1" hangingPunct="1">
              <a:defRPr/>
            </a:pPr>
            <a:r>
              <a:rPr lang="en-US" dirty="0"/>
              <a:t>Suggestions for Reducing Incomplete and Changing Requirements (continued)</a:t>
            </a:r>
          </a:p>
        </p:txBody>
      </p:sp>
      <p:sp>
        <p:nvSpPr>
          <p:cNvPr id="46085"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2D1F12B7-EAC5-4162-A9F4-FD376EA0987D}" type="slidenum">
              <a:rPr lang="en-US" sz="1200"/>
              <a:pPr eaLnBrk="1" hangingPunct="1"/>
              <a:t>21</a:t>
            </a:fld>
            <a:endParaRPr lang="en-US" sz="1200"/>
          </a:p>
        </p:txBody>
      </p:sp>
    </p:spTree>
    <p:extLst>
      <p:ext uri="{BB962C8B-B14F-4D97-AF65-F5344CB8AC3E}">
        <p14:creationId xmlns:p14="http://schemas.microsoft.com/office/powerpoint/2010/main" val="98012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noAutofit/>
          </a:bodyPr>
          <a:lstStyle/>
          <a:p>
            <a:pPr eaLnBrk="1" hangingPunct="1">
              <a:lnSpc>
                <a:spcPct val="90000"/>
              </a:lnSpc>
            </a:pPr>
            <a:r>
              <a:rPr lang="en-US" sz="2000" dirty="0" smtClean="0"/>
              <a:t>Word-processing software helps create several scope-related documents</a:t>
            </a:r>
          </a:p>
          <a:p>
            <a:pPr eaLnBrk="1" hangingPunct="1">
              <a:lnSpc>
                <a:spcPct val="90000"/>
              </a:lnSpc>
            </a:pPr>
            <a:r>
              <a:rPr lang="en-US" sz="2000" dirty="0" smtClean="0"/>
              <a:t>Spreadsheets help to perform financial calculations and weighted scoring models and to develop charts and graphs</a:t>
            </a:r>
          </a:p>
          <a:p>
            <a:pPr eaLnBrk="1" hangingPunct="1">
              <a:lnSpc>
                <a:spcPct val="90000"/>
              </a:lnSpc>
            </a:pPr>
            <a:r>
              <a:rPr lang="en-US" sz="2000" dirty="0" smtClean="0"/>
              <a:t>Communication software like e-mail and the Web help clarify and communicate scope information</a:t>
            </a:r>
          </a:p>
          <a:p>
            <a:pPr eaLnBrk="1" hangingPunct="1">
              <a:lnSpc>
                <a:spcPct val="90000"/>
              </a:lnSpc>
            </a:pPr>
            <a:r>
              <a:rPr lang="en-US" sz="2000" dirty="0" smtClean="0"/>
              <a:t>Project management software helps in creating a WBS, the basis for tasks on a Gantt chart</a:t>
            </a:r>
          </a:p>
          <a:p>
            <a:pPr eaLnBrk="1" hangingPunct="1">
              <a:lnSpc>
                <a:spcPct val="90000"/>
              </a:lnSpc>
            </a:pPr>
            <a:r>
              <a:rPr lang="en-US" sz="2000" dirty="0" smtClean="0"/>
              <a:t>Specialized software is available to assist in project scope management</a:t>
            </a:r>
          </a:p>
        </p:txBody>
      </p:sp>
      <p:sp>
        <p:nvSpPr>
          <p:cNvPr id="41986" name="Rectangle 2"/>
          <p:cNvSpPr>
            <a:spLocks noGrp="1" noChangeArrowheads="1"/>
          </p:cNvSpPr>
          <p:nvPr>
            <p:ph type="title"/>
          </p:nvPr>
        </p:nvSpPr>
        <p:spPr/>
        <p:txBody>
          <a:bodyPr>
            <a:normAutofit/>
          </a:bodyPr>
          <a:lstStyle/>
          <a:p>
            <a:pPr eaLnBrk="1" hangingPunct="1">
              <a:defRPr/>
            </a:pPr>
            <a:r>
              <a:rPr lang="en-US" dirty="0" smtClean="0"/>
              <a:t>Using Software to Assist in Project Scope Management</a:t>
            </a:r>
          </a:p>
        </p:txBody>
      </p:sp>
      <p:sp>
        <p:nvSpPr>
          <p:cNvPr id="4710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A0DE7165-F13F-4C16-A5E1-09BD30C64C20}" type="slidenum">
              <a:rPr lang="en-US" sz="1200"/>
              <a:pPr eaLnBrk="1" hangingPunct="1"/>
              <a:t>22</a:t>
            </a:fld>
            <a:endParaRPr lang="en-US" sz="1200"/>
          </a:p>
        </p:txBody>
      </p:sp>
    </p:spTree>
    <p:extLst>
      <p:ext uri="{BB962C8B-B14F-4D97-AF65-F5344CB8AC3E}">
        <p14:creationId xmlns:p14="http://schemas.microsoft.com/office/powerpoint/2010/main" val="89993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r>
              <a:rPr lang="en-US" smtClean="0"/>
              <a:t>Project scope management includes the processes required to ensure that the project addresses all the work required, and only the work required, to complete the project successfully</a:t>
            </a:r>
          </a:p>
          <a:p>
            <a:pPr eaLnBrk="1" hangingPunct="1"/>
            <a:r>
              <a:rPr lang="en-US" smtClean="0"/>
              <a:t>Main processes include:</a:t>
            </a:r>
          </a:p>
          <a:p>
            <a:pPr lvl="1" eaLnBrk="1" hangingPunct="1"/>
            <a:r>
              <a:rPr lang="en-US" smtClean="0"/>
              <a:t>Collect requirements</a:t>
            </a:r>
          </a:p>
          <a:p>
            <a:pPr lvl="1" eaLnBrk="1" hangingPunct="1"/>
            <a:r>
              <a:rPr lang="en-US" smtClean="0"/>
              <a:t>Define scope</a:t>
            </a:r>
          </a:p>
          <a:p>
            <a:pPr lvl="1" eaLnBrk="1" hangingPunct="1"/>
            <a:r>
              <a:rPr lang="en-US" smtClean="0"/>
              <a:t>Create WBS</a:t>
            </a:r>
          </a:p>
          <a:p>
            <a:pPr lvl="1" eaLnBrk="1" hangingPunct="1"/>
            <a:r>
              <a:rPr lang="en-US" smtClean="0"/>
              <a:t>Verify scope</a:t>
            </a:r>
          </a:p>
          <a:p>
            <a:pPr lvl="1" eaLnBrk="1" hangingPunct="1"/>
            <a:r>
              <a:rPr lang="en-US" smtClean="0"/>
              <a:t>Control scope</a:t>
            </a:r>
          </a:p>
        </p:txBody>
      </p:sp>
      <p:sp>
        <p:nvSpPr>
          <p:cNvPr id="43010" name="Rectangle 2"/>
          <p:cNvSpPr>
            <a:spLocks noGrp="1" noChangeArrowheads="1"/>
          </p:cNvSpPr>
          <p:nvPr>
            <p:ph type="title"/>
          </p:nvPr>
        </p:nvSpPr>
        <p:spPr/>
        <p:txBody>
          <a:bodyPr/>
          <a:lstStyle/>
          <a:p>
            <a:pPr eaLnBrk="1" hangingPunct="1">
              <a:defRPr/>
            </a:pPr>
            <a:r>
              <a:rPr lang="en-US" dirty="0" smtClean="0"/>
              <a:t>Chapter Summary</a:t>
            </a:r>
          </a:p>
        </p:txBody>
      </p:sp>
      <p:sp>
        <p:nvSpPr>
          <p:cNvPr id="48133"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4A3AE554-5C9D-4A09-A59C-E9AFCD7718FC}" type="slidenum">
              <a:rPr lang="en-US" sz="1200"/>
              <a:pPr eaLnBrk="1" hangingPunct="1"/>
              <a:t>23</a:t>
            </a:fld>
            <a:endParaRPr lang="en-US" sz="1200"/>
          </a:p>
        </p:txBody>
      </p:sp>
    </p:spTree>
    <p:extLst>
      <p:ext uri="{BB962C8B-B14F-4D97-AF65-F5344CB8AC3E}">
        <p14:creationId xmlns:p14="http://schemas.microsoft.com/office/powerpoint/2010/main" val="276315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7687" y="601568"/>
            <a:ext cx="3912808" cy="566822"/>
          </a:xfrm>
          <a:prstGeom prst="rect">
            <a:avLst/>
          </a:prstGeom>
        </p:spPr>
        <p:txBody>
          <a:bodyPr vert="horz" wrap="square" lIns="0" tIns="12700" rIns="0" bIns="0" rtlCol="0" anchor="t">
            <a:spAutoFit/>
          </a:bodyPr>
          <a:lstStyle/>
          <a:p>
            <a:pPr marL="12700">
              <a:spcBef>
                <a:spcPts val="100"/>
              </a:spcBef>
            </a:pPr>
            <a:r>
              <a:rPr lang="en-US" spc="-5" dirty="0" smtClean="0"/>
              <a:t>2. </a:t>
            </a:r>
            <a:r>
              <a:rPr spc="-5" dirty="0" smtClean="0"/>
              <a:t>Analogy</a:t>
            </a:r>
            <a:endParaRPr spc="-5" dirty="0"/>
          </a:p>
        </p:txBody>
      </p:sp>
      <p:sp>
        <p:nvSpPr>
          <p:cNvPr id="4" name="object 4"/>
          <p:cNvSpPr txBox="1"/>
          <p:nvPr/>
        </p:nvSpPr>
        <p:spPr>
          <a:xfrm>
            <a:off x="2191778" y="1743157"/>
            <a:ext cx="6316980" cy="3144520"/>
          </a:xfrm>
          <a:prstGeom prst="rect">
            <a:avLst/>
          </a:prstGeom>
        </p:spPr>
        <p:txBody>
          <a:bodyPr vert="horz" wrap="square" lIns="0" tIns="175260" rIns="0" bIns="0" rtlCol="0">
            <a:spAutoFit/>
          </a:bodyPr>
          <a:lstStyle/>
          <a:p>
            <a:pPr marL="12700">
              <a:spcBef>
                <a:spcPts val="1380"/>
              </a:spcBef>
              <a:tabLst>
                <a:tab pos="393065" algn="l"/>
              </a:tabLst>
            </a:pPr>
            <a:r>
              <a:rPr sz="2200" spc="-505" dirty="0">
                <a:solidFill>
                  <a:srgbClr val="35501A"/>
                </a:solidFill>
                <a:latin typeface="Wingdings"/>
                <a:cs typeface="Wingdings"/>
              </a:rPr>
              <a:t></a:t>
            </a:r>
            <a:r>
              <a:rPr sz="2200" spc="-505" dirty="0">
                <a:solidFill>
                  <a:srgbClr val="35501A"/>
                </a:solidFill>
                <a:latin typeface="Times New Roman"/>
                <a:cs typeface="Times New Roman"/>
              </a:rPr>
              <a:t>	</a:t>
            </a:r>
            <a:r>
              <a:rPr sz="2200" spc="-5" dirty="0">
                <a:solidFill>
                  <a:srgbClr val="35501A"/>
                </a:solidFill>
                <a:latin typeface="Verdana"/>
                <a:cs typeface="Verdana"/>
              </a:rPr>
              <a:t>Base WBS upon that of </a:t>
            </a:r>
            <a:r>
              <a:rPr sz="2200" dirty="0">
                <a:solidFill>
                  <a:srgbClr val="35501A"/>
                </a:solidFill>
                <a:latin typeface="Verdana"/>
                <a:cs typeface="Verdana"/>
              </a:rPr>
              <a:t>a </a:t>
            </a:r>
            <a:r>
              <a:rPr sz="2200" spc="-5" dirty="0">
                <a:solidFill>
                  <a:srgbClr val="35501A"/>
                </a:solidFill>
                <a:latin typeface="MS PGothic"/>
                <a:cs typeface="MS PGothic"/>
              </a:rPr>
              <a:t>“</a:t>
            </a:r>
            <a:r>
              <a:rPr sz="2200" spc="-5" dirty="0">
                <a:solidFill>
                  <a:srgbClr val="35501A"/>
                </a:solidFill>
                <a:latin typeface="Verdana"/>
                <a:cs typeface="Verdana"/>
              </a:rPr>
              <a:t>similar</a:t>
            </a:r>
            <a:r>
              <a:rPr sz="2200" spc="-5" dirty="0">
                <a:solidFill>
                  <a:srgbClr val="35501A"/>
                </a:solidFill>
                <a:latin typeface="MS PGothic"/>
                <a:cs typeface="MS PGothic"/>
              </a:rPr>
              <a:t>”</a:t>
            </a:r>
            <a:r>
              <a:rPr sz="2200" spc="114" dirty="0">
                <a:solidFill>
                  <a:srgbClr val="35501A"/>
                </a:solidFill>
                <a:latin typeface="MS PGothic"/>
                <a:cs typeface="MS PGothic"/>
              </a:rPr>
              <a:t> </a:t>
            </a:r>
            <a:r>
              <a:rPr sz="2200" spc="-5" dirty="0">
                <a:solidFill>
                  <a:srgbClr val="35501A"/>
                </a:solidFill>
                <a:latin typeface="Verdana"/>
                <a:cs typeface="Verdana"/>
              </a:rPr>
              <a:t>project</a:t>
            </a:r>
            <a:endParaRPr sz="2200" dirty="0">
              <a:latin typeface="Verdana"/>
              <a:cs typeface="Verdana"/>
            </a:endParaRPr>
          </a:p>
          <a:p>
            <a:pPr marL="12700">
              <a:spcBef>
                <a:spcPts val="1280"/>
              </a:spcBef>
              <a:tabLst>
                <a:tab pos="393065" algn="l"/>
              </a:tabLst>
            </a:pPr>
            <a:r>
              <a:rPr sz="2200" spc="-505" dirty="0">
                <a:solidFill>
                  <a:srgbClr val="35501A"/>
                </a:solidFill>
                <a:latin typeface="Wingdings"/>
                <a:cs typeface="Wingdings"/>
              </a:rPr>
              <a:t></a:t>
            </a:r>
            <a:r>
              <a:rPr sz="2200" spc="-505" dirty="0">
                <a:solidFill>
                  <a:srgbClr val="35501A"/>
                </a:solidFill>
                <a:latin typeface="Times New Roman"/>
                <a:cs typeface="Times New Roman"/>
              </a:rPr>
              <a:t>	</a:t>
            </a:r>
            <a:r>
              <a:rPr sz="2200" spc="-5" dirty="0">
                <a:solidFill>
                  <a:srgbClr val="35501A"/>
                </a:solidFill>
                <a:latin typeface="Verdana"/>
                <a:cs typeface="Verdana"/>
              </a:rPr>
              <a:t>Use </a:t>
            </a:r>
            <a:r>
              <a:rPr sz="2200" dirty="0">
                <a:solidFill>
                  <a:srgbClr val="35501A"/>
                </a:solidFill>
                <a:latin typeface="Verdana"/>
                <a:cs typeface="Verdana"/>
              </a:rPr>
              <a:t>a</a:t>
            </a:r>
            <a:r>
              <a:rPr sz="2200" spc="-5" dirty="0">
                <a:solidFill>
                  <a:srgbClr val="35501A"/>
                </a:solidFill>
                <a:latin typeface="Verdana"/>
                <a:cs typeface="Verdana"/>
              </a:rPr>
              <a:t> template</a:t>
            </a:r>
            <a:endParaRPr sz="2200" dirty="0">
              <a:latin typeface="Verdana"/>
              <a:cs typeface="Verdana"/>
            </a:endParaRPr>
          </a:p>
          <a:p>
            <a:pPr marL="12700">
              <a:spcBef>
                <a:spcPts val="1360"/>
              </a:spcBef>
              <a:tabLst>
                <a:tab pos="393065" algn="l"/>
              </a:tabLst>
            </a:pPr>
            <a:r>
              <a:rPr sz="2200" spc="-505" dirty="0">
                <a:solidFill>
                  <a:srgbClr val="35501A"/>
                </a:solidFill>
                <a:latin typeface="Wingdings"/>
                <a:cs typeface="Wingdings"/>
              </a:rPr>
              <a:t></a:t>
            </a:r>
            <a:r>
              <a:rPr sz="2200" spc="-505" dirty="0">
                <a:solidFill>
                  <a:srgbClr val="35501A"/>
                </a:solidFill>
                <a:latin typeface="Times New Roman"/>
                <a:cs typeface="Times New Roman"/>
              </a:rPr>
              <a:t>	</a:t>
            </a:r>
            <a:r>
              <a:rPr sz="2200" spc="-5" dirty="0">
                <a:solidFill>
                  <a:srgbClr val="35501A"/>
                </a:solidFill>
                <a:latin typeface="Verdana"/>
                <a:cs typeface="Verdana"/>
              </a:rPr>
              <a:t>Analogy </a:t>
            </a:r>
            <a:r>
              <a:rPr sz="2200" dirty="0">
                <a:solidFill>
                  <a:srgbClr val="35501A"/>
                </a:solidFill>
                <a:latin typeface="Verdana"/>
                <a:cs typeface="Verdana"/>
              </a:rPr>
              <a:t>also </a:t>
            </a:r>
            <a:r>
              <a:rPr sz="2200" spc="-5" dirty="0">
                <a:solidFill>
                  <a:srgbClr val="35501A"/>
                </a:solidFill>
                <a:latin typeface="Verdana"/>
                <a:cs typeface="Verdana"/>
              </a:rPr>
              <a:t>can be estimation basis</a:t>
            </a:r>
            <a:endParaRPr sz="2200" dirty="0">
              <a:latin typeface="Verdana"/>
              <a:cs typeface="Verdana"/>
            </a:endParaRPr>
          </a:p>
          <a:p>
            <a:pPr marL="12700">
              <a:spcBef>
                <a:spcPts val="1260"/>
              </a:spcBef>
              <a:tabLst>
                <a:tab pos="393065" algn="l"/>
              </a:tabLst>
            </a:pPr>
            <a:r>
              <a:rPr sz="2200" spc="-505" dirty="0">
                <a:solidFill>
                  <a:srgbClr val="35501A"/>
                </a:solidFill>
                <a:latin typeface="Wingdings"/>
                <a:cs typeface="Wingdings"/>
              </a:rPr>
              <a:t></a:t>
            </a:r>
            <a:r>
              <a:rPr sz="2200" spc="-505" dirty="0">
                <a:solidFill>
                  <a:srgbClr val="35501A"/>
                </a:solidFill>
                <a:latin typeface="Times New Roman"/>
                <a:cs typeface="Times New Roman"/>
              </a:rPr>
              <a:t>	</a:t>
            </a:r>
            <a:r>
              <a:rPr sz="2200" spc="-5" dirty="0">
                <a:solidFill>
                  <a:srgbClr val="35501A"/>
                </a:solidFill>
                <a:latin typeface="Verdana"/>
                <a:cs typeface="Verdana"/>
              </a:rPr>
              <a:t>Advantages</a:t>
            </a:r>
            <a:endParaRPr sz="2200" dirty="0">
              <a:latin typeface="Verdana"/>
              <a:cs typeface="Verdana"/>
            </a:endParaRPr>
          </a:p>
          <a:p>
            <a:pPr marL="850900" indent="-381000">
              <a:spcBef>
                <a:spcPts val="120"/>
              </a:spcBef>
              <a:buChar char="•"/>
              <a:tabLst>
                <a:tab pos="850265" algn="l"/>
                <a:tab pos="850900" algn="l"/>
              </a:tabLst>
            </a:pPr>
            <a:r>
              <a:rPr sz="2000" spc="-5" dirty="0">
                <a:solidFill>
                  <a:srgbClr val="35501A"/>
                </a:solidFill>
                <a:latin typeface="Verdana"/>
                <a:cs typeface="Verdana"/>
              </a:rPr>
              <a:t>Based on past actual</a:t>
            </a:r>
            <a:r>
              <a:rPr sz="2000" spc="5" dirty="0">
                <a:solidFill>
                  <a:srgbClr val="35501A"/>
                </a:solidFill>
                <a:latin typeface="Verdana"/>
                <a:cs typeface="Verdana"/>
              </a:rPr>
              <a:t> </a:t>
            </a:r>
            <a:r>
              <a:rPr sz="2000" spc="-5" dirty="0">
                <a:solidFill>
                  <a:srgbClr val="35501A"/>
                </a:solidFill>
                <a:latin typeface="Verdana"/>
                <a:cs typeface="Verdana"/>
              </a:rPr>
              <a:t>experience</a:t>
            </a:r>
            <a:endParaRPr sz="2000" dirty="0">
              <a:latin typeface="Verdana"/>
              <a:cs typeface="Verdana"/>
            </a:endParaRPr>
          </a:p>
          <a:p>
            <a:pPr marL="12700">
              <a:spcBef>
                <a:spcPts val="1240"/>
              </a:spcBef>
              <a:tabLst>
                <a:tab pos="393065" algn="l"/>
              </a:tabLst>
            </a:pPr>
            <a:r>
              <a:rPr sz="2200" spc="-505" dirty="0">
                <a:solidFill>
                  <a:srgbClr val="35501A"/>
                </a:solidFill>
                <a:latin typeface="Wingdings"/>
                <a:cs typeface="Wingdings"/>
              </a:rPr>
              <a:t></a:t>
            </a:r>
            <a:r>
              <a:rPr sz="2200" spc="-505" dirty="0">
                <a:solidFill>
                  <a:srgbClr val="35501A"/>
                </a:solidFill>
                <a:latin typeface="Times New Roman"/>
                <a:cs typeface="Times New Roman"/>
              </a:rPr>
              <a:t>	</a:t>
            </a:r>
            <a:r>
              <a:rPr sz="2200" spc="-5" dirty="0">
                <a:solidFill>
                  <a:srgbClr val="35501A"/>
                </a:solidFill>
                <a:latin typeface="Verdana"/>
                <a:cs typeface="Verdana"/>
              </a:rPr>
              <a:t>Disadvantages</a:t>
            </a:r>
            <a:endParaRPr sz="2200" dirty="0">
              <a:latin typeface="Verdana"/>
              <a:cs typeface="Verdana"/>
            </a:endParaRPr>
          </a:p>
          <a:p>
            <a:pPr marL="850900" indent="-381000">
              <a:spcBef>
                <a:spcPts val="20"/>
              </a:spcBef>
              <a:buChar char="•"/>
              <a:tabLst>
                <a:tab pos="850265" algn="l"/>
                <a:tab pos="850900" algn="l"/>
              </a:tabLst>
            </a:pPr>
            <a:r>
              <a:rPr sz="2000" spc="-5" dirty="0">
                <a:solidFill>
                  <a:srgbClr val="35501A"/>
                </a:solidFill>
                <a:latin typeface="Verdana"/>
                <a:cs typeface="Verdana"/>
              </a:rPr>
              <a:t>Needs comparable project</a:t>
            </a:r>
            <a:endParaRPr sz="2000" dirty="0">
              <a:latin typeface="Verdana"/>
              <a:cs typeface="Verdana"/>
            </a:endParaRPr>
          </a:p>
        </p:txBody>
      </p:sp>
    </p:spTree>
    <p:extLst>
      <p:ext uri="{BB962C8B-B14F-4D97-AF65-F5344CB8AC3E}">
        <p14:creationId xmlns:p14="http://schemas.microsoft.com/office/powerpoint/2010/main" val="117506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04657" y="583906"/>
            <a:ext cx="3744543" cy="566822"/>
          </a:xfrm>
          <a:prstGeom prst="rect">
            <a:avLst/>
          </a:prstGeom>
        </p:spPr>
        <p:txBody>
          <a:bodyPr vert="horz" wrap="square" lIns="0" tIns="12700" rIns="0" bIns="0" rtlCol="0" anchor="t">
            <a:spAutoFit/>
          </a:bodyPr>
          <a:lstStyle/>
          <a:p>
            <a:pPr marL="12700">
              <a:spcBef>
                <a:spcPts val="100"/>
              </a:spcBef>
            </a:pPr>
            <a:r>
              <a:rPr lang="en-US" spc="-5" dirty="0" smtClean="0"/>
              <a:t>3. </a:t>
            </a:r>
            <a:r>
              <a:rPr spc="-5" dirty="0" smtClean="0"/>
              <a:t>Top</a:t>
            </a:r>
            <a:r>
              <a:rPr dirty="0" smtClean="0"/>
              <a:t>-</a:t>
            </a:r>
            <a:r>
              <a:rPr spc="-5" dirty="0" smtClean="0"/>
              <a:t>dow</a:t>
            </a:r>
            <a:r>
              <a:rPr dirty="0" smtClean="0"/>
              <a:t>n</a:t>
            </a:r>
            <a:endParaRPr dirty="0"/>
          </a:p>
        </p:txBody>
      </p:sp>
      <p:sp>
        <p:nvSpPr>
          <p:cNvPr id="4" name="object 4"/>
          <p:cNvSpPr txBox="1"/>
          <p:nvPr/>
        </p:nvSpPr>
        <p:spPr>
          <a:xfrm>
            <a:off x="2204656" y="1150728"/>
            <a:ext cx="9888607" cy="5356860"/>
          </a:xfrm>
          <a:prstGeom prst="rect">
            <a:avLst/>
          </a:prstGeom>
        </p:spPr>
        <p:txBody>
          <a:bodyPr vert="horz" wrap="square" lIns="0" tIns="175260" rIns="0" bIns="0" rtlCol="0">
            <a:spAutoFit/>
          </a:bodyPr>
          <a:lstStyle/>
          <a:p>
            <a:pPr marL="12700">
              <a:spcBef>
                <a:spcPts val="1380"/>
              </a:spcBef>
              <a:tabLst>
                <a:tab pos="393065" algn="l"/>
              </a:tabLst>
            </a:pPr>
            <a:r>
              <a:rPr sz="2200" spc="-5" dirty="0" smtClean="0">
                <a:solidFill>
                  <a:srgbClr val="35501A"/>
                </a:solidFill>
                <a:latin typeface="+mj-lt"/>
                <a:cs typeface="Verdana"/>
              </a:rPr>
              <a:t>Start </a:t>
            </a:r>
            <a:r>
              <a:rPr sz="2200" dirty="0">
                <a:solidFill>
                  <a:srgbClr val="35501A"/>
                </a:solidFill>
                <a:latin typeface="+mj-lt"/>
                <a:cs typeface="Verdana"/>
              </a:rPr>
              <a:t>at </a:t>
            </a:r>
            <a:r>
              <a:rPr sz="2200" spc="-5" dirty="0">
                <a:solidFill>
                  <a:srgbClr val="35501A"/>
                </a:solidFill>
                <a:latin typeface="+mj-lt"/>
                <a:cs typeface="Verdana"/>
              </a:rPr>
              <a:t>highest</a:t>
            </a:r>
            <a:r>
              <a:rPr sz="2200" spc="-10" dirty="0">
                <a:solidFill>
                  <a:srgbClr val="35501A"/>
                </a:solidFill>
                <a:latin typeface="+mj-lt"/>
                <a:cs typeface="Verdana"/>
              </a:rPr>
              <a:t> </a:t>
            </a:r>
            <a:r>
              <a:rPr sz="2200" dirty="0" smtClean="0">
                <a:solidFill>
                  <a:srgbClr val="35501A"/>
                </a:solidFill>
                <a:latin typeface="+mj-lt"/>
                <a:cs typeface="Verdana"/>
              </a:rPr>
              <a:t>level</a:t>
            </a:r>
            <a:endParaRPr lang="en-US" sz="2200" dirty="0">
              <a:latin typeface="+mj-lt"/>
              <a:cs typeface="Verdana"/>
            </a:endParaRPr>
          </a:p>
          <a:p>
            <a:pPr marL="12700">
              <a:spcBef>
                <a:spcPts val="1380"/>
              </a:spcBef>
              <a:tabLst>
                <a:tab pos="393065" algn="l"/>
              </a:tabLst>
            </a:pPr>
            <a:r>
              <a:rPr sz="2200" spc="-5" dirty="0" smtClean="0">
                <a:solidFill>
                  <a:srgbClr val="35501A"/>
                </a:solidFill>
                <a:latin typeface="+mj-lt"/>
                <a:cs typeface="Verdana"/>
              </a:rPr>
              <a:t>Systematically </a:t>
            </a:r>
            <a:r>
              <a:rPr sz="2200" spc="-5" dirty="0">
                <a:solidFill>
                  <a:srgbClr val="35501A"/>
                </a:solidFill>
                <a:latin typeface="+mj-lt"/>
                <a:cs typeface="Verdana"/>
              </a:rPr>
              <a:t>develop increasing </a:t>
            </a:r>
            <a:r>
              <a:rPr sz="2200" dirty="0">
                <a:solidFill>
                  <a:srgbClr val="35501A"/>
                </a:solidFill>
                <a:latin typeface="+mj-lt"/>
                <a:cs typeface="Verdana"/>
              </a:rPr>
              <a:t>level </a:t>
            </a:r>
            <a:r>
              <a:rPr sz="2200" spc="-5" dirty="0">
                <a:solidFill>
                  <a:srgbClr val="35501A"/>
                </a:solidFill>
                <a:latin typeface="+mj-lt"/>
                <a:cs typeface="Verdana"/>
              </a:rPr>
              <a:t>of</a:t>
            </a:r>
            <a:r>
              <a:rPr sz="2200" spc="20" dirty="0">
                <a:solidFill>
                  <a:srgbClr val="35501A"/>
                </a:solidFill>
                <a:latin typeface="+mj-lt"/>
                <a:cs typeface="Verdana"/>
              </a:rPr>
              <a:t> </a:t>
            </a:r>
            <a:r>
              <a:rPr sz="2200" spc="-5" dirty="0">
                <a:solidFill>
                  <a:srgbClr val="35501A"/>
                </a:solidFill>
                <a:latin typeface="+mj-lt"/>
                <a:cs typeface="Verdana"/>
              </a:rPr>
              <a:t>detail</a:t>
            </a:r>
            <a:endParaRPr sz="2200" dirty="0">
              <a:latin typeface="+mj-lt"/>
              <a:cs typeface="Verdana"/>
            </a:endParaRPr>
          </a:p>
          <a:p>
            <a:pPr marL="12700">
              <a:spcBef>
                <a:spcPts val="1360"/>
              </a:spcBef>
              <a:tabLst>
                <a:tab pos="393065" algn="l"/>
              </a:tabLst>
            </a:pPr>
            <a:r>
              <a:rPr sz="2200" spc="-5" dirty="0" smtClean="0">
                <a:solidFill>
                  <a:srgbClr val="35501A"/>
                </a:solidFill>
                <a:latin typeface="+mj-lt"/>
                <a:cs typeface="Verdana"/>
              </a:rPr>
              <a:t>Best </a:t>
            </a:r>
            <a:r>
              <a:rPr sz="2200" dirty="0">
                <a:solidFill>
                  <a:srgbClr val="35501A"/>
                </a:solidFill>
                <a:latin typeface="+mj-lt"/>
                <a:cs typeface="Verdana"/>
              </a:rPr>
              <a:t>if</a:t>
            </a:r>
            <a:endParaRPr sz="2200" dirty="0">
              <a:latin typeface="+mj-lt"/>
              <a:cs typeface="Verdana"/>
            </a:endParaRPr>
          </a:p>
          <a:p>
            <a:pPr marL="850900" indent="-381000">
              <a:spcBef>
                <a:spcPts val="20"/>
              </a:spcBef>
              <a:buChar char="•"/>
              <a:tabLst>
                <a:tab pos="850265" algn="l"/>
                <a:tab pos="850900" algn="l"/>
              </a:tabLst>
            </a:pPr>
            <a:r>
              <a:rPr sz="2000" dirty="0">
                <a:solidFill>
                  <a:srgbClr val="35501A"/>
                </a:solidFill>
                <a:latin typeface="+mj-lt"/>
                <a:cs typeface="Verdana"/>
              </a:rPr>
              <a:t>The </a:t>
            </a:r>
            <a:r>
              <a:rPr sz="2000" spc="-5" dirty="0">
                <a:solidFill>
                  <a:srgbClr val="35501A"/>
                </a:solidFill>
                <a:latin typeface="+mj-lt"/>
                <a:cs typeface="Verdana"/>
              </a:rPr>
              <a:t>problem </a:t>
            </a:r>
            <a:r>
              <a:rPr sz="2000" dirty="0">
                <a:solidFill>
                  <a:srgbClr val="35501A"/>
                </a:solidFill>
                <a:latin typeface="+mj-lt"/>
                <a:cs typeface="Verdana"/>
              </a:rPr>
              <a:t>is well</a:t>
            </a:r>
            <a:r>
              <a:rPr sz="2000" spc="-5" dirty="0">
                <a:solidFill>
                  <a:srgbClr val="35501A"/>
                </a:solidFill>
                <a:latin typeface="+mj-lt"/>
                <a:cs typeface="Verdana"/>
              </a:rPr>
              <a:t> understood</a:t>
            </a:r>
            <a:endParaRPr sz="2000" dirty="0">
              <a:latin typeface="+mj-lt"/>
              <a:cs typeface="Verdana"/>
            </a:endParaRPr>
          </a:p>
          <a:p>
            <a:pPr marL="850900" indent="-381000">
              <a:buChar char="•"/>
              <a:tabLst>
                <a:tab pos="850265" algn="l"/>
                <a:tab pos="850900" algn="l"/>
              </a:tabLst>
            </a:pPr>
            <a:r>
              <a:rPr sz="2000" spc="-5" dirty="0">
                <a:solidFill>
                  <a:srgbClr val="35501A"/>
                </a:solidFill>
                <a:latin typeface="+mj-lt"/>
                <a:cs typeface="Verdana"/>
              </a:rPr>
              <a:t>Technology </a:t>
            </a:r>
            <a:r>
              <a:rPr sz="2000" dirty="0">
                <a:solidFill>
                  <a:srgbClr val="35501A"/>
                </a:solidFill>
                <a:latin typeface="+mj-lt"/>
                <a:cs typeface="Verdana"/>
              </a:rPr>
              <a:t>and </a:t>
            </a:r>
            <a:r>
              <a:rPr sz="2000" spc="-5" dirty="0">
                <a:solidFill>
                  <a:srgbClr val="35501A"/>
                </a:solidFill>
                <a:latin typeface="+mj-lt"/>
                <a:cs typeface="Verdana"/>
              </a:rPr>
              <a:t>methodology </a:t>
            </a:r>
            <a:r>
              <a:rPr sz="2000" dirty="0">
                <a:solidFill>
                  <a:srgbClr val="35501A"/>
                </a:solidFill>
                <a:latin typeface="+mj-lt"/>
                <a:cs typeface="Verdana"/>
              </a:rPr>
              <a:t>are </a:t>
            </a:r>
            <a:r>
              <a:rPr sz="2000" spc="-5" dirty="0">
                <a:solidFill>
                  <a:srgbClr val="35501A"/>
                </a:solidFill>
                <a:latin typeface="+mj-lt"/>
                <a:cs typeface="Verdana"/>
              </a:rPr>
              <a:t>not</a:t>
            </a:r>
            <a:r>
              <a:rPr sz="2000" spc="-20" dirty="0">
                <a:solidFill>
                  <a:srgbClr val="35501A"/>
                </a:solidFill>
                <a:latin typeface="+mj-lt"/>
                <a:cs typeface="Verdana"/>
              </a:rPr>
              <a:t> </a:t>
            </a:r>
            <a:r>
              <a:rPr sz="2000" dirty="0">
                <a:solidFill>
                  <a:srgbClr val="35501A"/>
                </a:solidFill>
                <a:latin typeface="+mj-lt"/>
                <a:cs typeface="Verdana"/>
              </a:rPr>
              <a:t>new</a:t>
            </a:r>
            <a:endParaRPr sz="2000" dirty="0">
              <a:latin typeface="+mj-lt"/>
              <a:cs typeface="Verdana"/>
            </a:endParaRPr>
          </a:p>
          <a:p>
            <a:pPr marL="850900" indent="-381000">
              <a:buChar char="•"/>
              <a:tabLst>
                <a:tab pos="850265" algn="l"/>
                <a:tab pos="850900" algn="l"/>
              </a:tabLst>
            </a:pPr>
            <a:r>
              <a:rPr sz="2000" dirty="0">
                <a:solidFill>
                  <a:srgbClr val="35501A"/>
                </a:solidFill>
                <a:latin typeface="+mj-lt"/>
                <a:cs typeface="Verdana"/>
              </a:rPr>
              <a:t>This is similar </a:t>
            </a:r>
            <a:r>
              <a:rPr sz="2000" spc="-5" dirty="0">
                <a:solidFill>
                  <a:srgbClr val="35501A"/>
                </a:solidFill>
                <a:latin typeface="+mj-lt"/>
                <a:cs typeface="Verdana"/>
              </a:rPr>
              <a:t>to </a:t>
            </a:r>
            <a:r>
              <a:rPr sz="2000" dirty="0">
                <a:solidFill>
                  <a:srgbClr val="35501A"/>
                </a:solidFill>
                <a:latin typeface="+mj-lt"/>
                <a:cs typeface="Verdana"/>
              </a:rPr>
              <a:t>an earlier </a:t>
            </a:r>
            <a:r>
              <a:rPr sz="2000" spc="-5" dirty="0">
                <a:solidFill>
                  <a:srgbClr val="35501A"/>
                </a:solidFill>
                <a:latin typeface="+mj-lt"/>
                <a:cs typeface="Verdana"/>
              </a:rPr>
              <a:t>project or</a:t>
            </a:r>
            <a:r>
              <a:rPr sz="2000" spc="-25" dirty="0">
                <a:solidFill>
                  <a:srgbClr val="35501A"/>
                </a:solidFill>
                <a:latin typeface="+mj-lt"/>
                <a:cs typeface="Verdana"/>
              </a:rPr>
              <a:t> </a:t>
            </a:r>
            <a:r>
              <a:rPr sz="2000" spc="-5" dirty="0">
                <a:solidFill>
                  <a:srgbClr val="35501A"/>
                </a:solidFill>
                <a:latin typeface="+mj-lt"/>
                <a:cs typeface="Verdana"/>
              </a:rPr>
              <a:t>problem</a:t>
            </a:r>
            <a:endParaRPr sz="2000" dirty="0">
              <a:latin typeface="+mj-lt"/>
              <a:cs typeface="Verdana"/>
            </a:endParaRPr>
          </a:p>
          <a:p>
            <a:pPr marL="12700">
              <a:spcBef>
                <a:spcPts val="1240"/>
              </a:spcBef>
              <a:tabLst>
                <a:tab pos="393065" algn="l"/>
              </a:tabLst>
            </a:pPr>
            <a:r>
              <a:rPr sz="2200" spc="-5" dirty="0" smtClean="0">
                <a:solidFill>
                  <a:srgbClr val="35501A"/>
                </a:solidFill>
                <a:latin typeface="+mj-lt"/>
                <a:cs typeface="Verdana"/>
              </a:rPr>
              <a:t>But </a:t>
            </a:r>
            <a:r>
              <a:rPr sz="2200" dirty="0">
                <a:solidFill>
                  <a:srgbClr val="35501A"/>
                </a:solidFill>
                <a:latin typeface="+mj-lt"/>
                <a:cs typeface="Verdana"/>
              </a:rPr>
              <a:t>is also </a:t>
            </a:r>
            <a:r>
              <a:rPr sz="2200" spc="-5" dirty="0">
                <a:solidFill>
                  <a:srgbClr val="35501A"/>
                </a:solidFill>
                <a:latin typeface="+mj-lt"/>
                <a:cs typeface="Verdana"/>
              </a:rPr>
              <a:t>applied </a:t>
            </a:r>
            <a:r>
              <a:rPr sz="2200" dirty="0">
                <a:solidFill>
                  <a:srgbClr val="35501A"/>
                </a:solidFill>
                <a:latin typeface="+mj-lt"/>
                <a:cs typeface="Verdana"/>
              </a:rPr>
              <a:t>in </a:t>
            </a:r>
            <a:r>
              <a:rPr sz="2200" spc="-5" dirty="0">
                <a:solidFill>
                  <a:srgbClr val="35501A"/>
                </a:solidFill>
                <a:latin typeface="+mj-lt"/>
                <a:cs typeface="Verdana"/>
              </a:rPr>
              <a:t>majority of</a:t>
            </a:r>
            <a:r>
              <a:rPr sz="2200" spc="-10" dirty="0">
                <a:solidFill>
                  <a:srgbClr val="35501A"/>
                </a:solidFill>
                <a:latin typeface="+mj-lt"/>
                <a:cs typeface="Verdana"/>
              </a:rPr>
              <a:t> </a:t>
            </a:r>
            <a:r>
              <a:rPr sz="2200" spc="-5" dirty="0">
                <a:solidFill>
                  <a:srgbClr val="35501A"/>
                </a:solidFill>
                <a:latin typeface="+mj-lt"/>
                <a:cs typeface="Verdana"/>
              </a:rPr>
              <a:t>situations</a:t>
            </a:r>
            <a:endParaRPr sz="2200" dirty="0">
              <a:latin typeface="+mj-lt"/>
              <a:cs typeface="Verdana"/>
            </a:endParaRPr>
          </a:p>
          <a:p>
            <a:pPr marL="12700">
              <a:spcBef>
                <a:spcPts val="1360"/>
              </a:spcBef>
              <a:tabLst>
                <a:tab pos="393065" algn="l"/>
              </a:tabLst>
            </a:pPr>
            <a:r>
              <a:rPr sz="2200" spc="-5" dirty="0" smtClean="0">
                <a:solidFill>
                  <a:srgbClr val="35501A"/>
                </a:solidFill>
                <a:latin typeface="+mj-lt"/>
                <a:cs typeface="Verdana"/>
              </a:rPr>
              <a:t>Advantages</a:t>
            </a:r>
            <a:endParaRPr sz="2200" dirty="0">
              <a:latin typeface="+mj-lt"/>
              <a:cs typeface="Verdana"/>
            </a:endParaRPr>
          </a:p>
          <a:p>
            <a:pPr marL="850900" indent="-381000">
              <a:spcBef>
                <a:spcPts val="20"/>
              </a:spcBef>
              <a:buChar char="•"/>
              <a:tabLst>
                <a:tab pos="850265" algn="l"/>
                <a:tab pos="850900" algn="l"/>
              </a:tabLst>
            </a:pPr>
            <a:r>
              <a:rPr sz="2000" dirty="0">
                <a:solidFill>
                  <a:srgbClr val="35501A"/>
                </a:solidFill>
                <a:latin typeface="+mj-lt"/>
                <a:cs typeface="Verdana"/>
              </a:rPr>
              <a:t>Quick</a:t>
            </a:r>
            <a:endParaRPr sz="2000" dirty="0">
              <a:latin typeface="+mj-lt"/>
              <a:cs typeface="Verdana"/>
            </a:endParaRPr>
          </a:p>
          <a:p>
            <a:pPr marL="850900" marR="312420" indent="-381000">
              <a:lnSpc>
                <a:spcPts val="1920"/>
              </a:lnSpc>
              <a:spcBef>
                <a:spcPts val="459"/>
              </a:spcBef>
              <a:buChar char="•"/>
              <a:tabLst>
                <a:tab pos="850265" algn="l"/>
                <a:tab pos="850900" algn="l"/>
              </a:tabLst>
            </a:pPr>
            <a:r>
              <a:rPr sz="2000" spc="-5" dirty="0">
                <a:solidFill>
                  <a:srgbClr val="35501A"/>
                </a:solidFill>
                <a:latin typeface="+mj-lt"/>
                <a:cs typeface="Verdana"/>
              </a:rPr>
              <a:t>Can be done </a:t>
            </a:r>
            <a:r>
              <a:rPr sz="2000" dirty="0">
                <a:solidFill>
                  <a:srgbClr val="35501A"/>
                </a:solidFill>
                <a:latin typeface="+mj-lt"/>
                <a:cs typeface="Verdana"/>
              </a:rPr>
              <a:t>when </a:t>
            </a:r>
            <a:r>
              <a:rPr sz="2000" spc="-5" dirty="0">
                <a:solidFill>
                  <a:srgbClr val="35501A"/>
                </a:solidFill>
                <a:latin typeface="+mj-lt"/>
                <a:cs typeface="Verdana"/>
              </a:rPr>
              <a:t>only part of the requirements </a:t>
            </a:r>
            <a:r>
              <a:rPr sz="2000" dirty="0">
                <a:solidFill>
                  <a:srgbClr val="35501A"/>
                </a:solidFill>
                <a:latin typeface="+mj-lt"/>
                <a:cs typeface="Verdana"/>
              </a:rPr>
              <a:t>is  </a:t>
            </a:r>
            <a:r>
              <a:rPr sz="2000" spc="-5" dirty="0">
                <a:solidFill>
                  <a:srgbClr val="35501A"/>
                </a:solidFill>
                <a:latin typeface="+mj-lt"/>
                <a:cs typeface="Verdana"/>
              </a:rPr>
              <a:t>understood</a:t>
            </a:r>
            <a:endParaRPr sz="2000" dirty="0">
              <a:latin typeface="+mj-lt"/>
              <a:cs typeface="Verdana"/>
            </a:endParaRPr>
          </a:p>
          <a:p>
            <a:pPr marL="12700">
              <a:spcBef>
                <a:spcPts val="1340"/>
              </a:spcBef>
              <a:tabLst>
                <a:tab pos="393065" algn="l"/>
              </a:tabLst>
            </a:pPr>
            <a:r>
              <a:rPr sz="2200" spc="-5" dirty="0" smtClean="0">
                <a:solidFill>
                  <a:srgbClr val="35501A"/>
                </a:solidFill>
                <a:latin typeface="+mj-lt"/>
                <a:cs typeface="Verdana"/>
              </a:rPr>
              <a:t>Disadvantages</a:t>
            </a:r>
            <a:endParaRPr sz="2200" dirty="0">
              <a:latin typeface="+mj-lt"/>
              <a:cs typeface="Verdana"/>
            </a:endParaRPr>
          </a:p>
          <a:p>
            <a:pPr marL="850900" marR="5080" indent="-381000">
              <a:lnSpc>
                <a:spcPts val="1920"/>
              </a:lnSpc>
              <a:spcBef>
                <a:spcPts val="480"/>
              </a:spcBef>
              <a:buChar char="•"/>
              <a:tabLst>
                <a:tab pos="850265" algn="l"/>
                <a:tab pos="850900" algn="l"/>
              </a:tabLst>
            </a:pPr>
            <a:r>
              <a:rPr sz="2000" dirty="0">
                <a:solidFill>
                  <a:srgbClr val="35501A"/>
                </a:solidFill>
                <a:latin typeface="+mj-lt"/>
                <a:cs typeface="Verdana"/>
              </a:rPr>
              <a:t>May lack </a:t>
            </a:r>
            <a:r>
              <a:rPr sz="2000" spc="-5" dirty="0">
                <a:solidFill>
                  <a:srgbClr val="35501A"/>
                </a:solidFill>
                <a:latin typeface="+mj-lt"/>
                <a:cs typeface="Verdana"/>
              </a:rPr>
              <a:t>important details specific to the project that  </a:t>
            </a:r>
            <a:r>
              <a:rPr sz="2000" dirty="0">
                <a:solidFill>
                  <a:srgbClr val="35501A"/>
                </a:solidFill>
                <a:latin typeface="+mj-lt"/>
                <a:cs typeface="Verdana"/>
              </a:rPr>
              <a:t>have never </a:t>
            </a:r>
            <a:r>
              <a:rPr sz="2000" spc="-5" dirty="0">
                <a:solidFill>
                  <a:srgbClr val="35501A"/>
                </a:solidFill>
                <a:latin typeface="+mj-lt"/>
                <a:cs typeface="Verdana"/>
              </a:rPr>
              <a:t>occurred </a:t>
            </a:r>
            <a:r>
              <a:rPr sz="2000" dirty="0">
                <a:solidFill>
                  <a:srgbClr val="35501A"/>
                </a:solidFill>
                <a:latin typeface="+mj-lt"/>
                <a:cs typeface="Verdana"/>
              </a:rPr>
              <a:t>in earlier</a:t>
            </a:r>
            <a:r>
              <a:rPr sz="2000" spc="-10" dirty="0">
                <a:solidFill>
                  <a:srgbClr val="35501A"/>
                </a:solidFill>
                <a:latin typeface="+mj-lt"/>
                <a:cs typeface="Verdana"/>
              </a:rPr>
              <a:t> </a:t>
            </a:r>
            <a:r>
              <a:rPr sz="2000" spc="-5" dirty="0">
                <a:solidFill>
                  <a:srgbClr val="35501A"/>
                </a:solidFill>
                <a:latin typeface="+mj-lt"/>
                <a:cs typeface="Verdana"/>
              </a:rPr>
              <a:t>projects</a:t>
            </a:r>
            <a:endParaRPr sz="2000" dirty="0">
              <a:latin typeface="+mj-lt"/>
              <a:cs typeface="Verdana"/>
            </a:endParaRPr>
          </a:p>
        </p:txBody>
      </p:sp>
    </p:spTree>
    <p:extLst>
      <p:ext uri="{BB962C8B-B14F-4D97-AF65-F5344CB8AC3E}">
        <p14:creationId xmlns:p14="http://schemas.microsoft.com/office/powerpoint/2010/main" val="2434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smtClean="0"/>
              <a:t>Top</a:t>
            </a:r>
            <a:r>
              <a:rPr lang="en-US" dirty="0" smtClean="0"/>
              <a:t>-</a:t>
            </a:r>
            <a:r>
              <a:rPr lang="en-US" spc="-5" dirty="0" smtClean="0"/>
              <a:t>dow</a:t>
            </a:r>
            <a:r>
              <a:rPr lang="en-US" dirty="0" smtClean="0"/>
              <a:t>n </a:t>
            </a:r>
            <a:r>
              <a:rPr lang="en-US" dirty="0" err="1" smtClean="0"/>
              <a:t>contd</a:t>
            </a:r>
            <a:r>
              <a:rPr lang="en-US" dirty="0" smtClean="0"/>
              <a:t>…</a:t>
            </a:r>
            <a:endParaRPr lang="en-US" dirty="0"/>
          </a:p>
        </p:txBody>
      </p:sp>
      <p:sp>
        <p:nvSpPr>
          <p:cNvPr id="3" name="Content Placeholder 2"/>
          <p:cNvSpPr>
            <a:spLocks noGrp="1"/>
          </p:cNvSpPr>
          <p:nvPr>
            <p:ph idx="1"/>
          </p:nvPr>
        </p:nvSpPr>
        <p:spPr>
          <a:xfrm>
            <a:off x="2176530" y="2133600"/>
            <a:ext cx="9221274" cy="3777622"/>
          </a:xfrm>
        </p:spPr>
        <p:txBody>
          <a:bodyPr/>
          <a:lstStyle/>
          <a:p>
            <a:pPr marL="4437380" marR="133985" indent="-273050">
              <a:lnSpc>
                <a:spcPct val="97000"/>
              </a:lnSpc>
              <a:spcBef>
                <a:spcPts val="190"/>
              </a:spcBef>
            </a:pPr>
            <a:r>
              <a:rPr lang="en-US" spc="-130" dirty="0"/>
              <a:t>Top </a:t>
            </a:r>
            <a:r>
              <a:rPr lang="en-US" dirty="0"/>
              <a:t>&amp; </a:t>
            </a:r>
            <a:r>
              <a:rPr lang="en-US" spc="-5" dirty="0"/>
              <a:t>middle managers  determine </a:t>
            </a:r>
            <a:r>
              <a:rPr lang="en-US" spc="-10" dirty="0"/>
              <a:t>overall project  </a:t>
            </a:r>
            <a:r>
              <a:rPr lang="en-US" dirty="0"/>
              <a:t>schedule </a:t>
            </a:r>
            <a:r>
              <a:rPr lang="en-US" spc="-5" dirty="0"/>
              <a:t>&amp;/or</a:t>
            </a:r>
            <a:r>
              <a:rPr lang="en-US" spc="-30" dirty="0"/>
              <a:t> </a:t>
            </a:r>
            <a:r>
              <a:rPr lang="en-US" dirty="0"/>
              <a:t>cost</a:t>
            </a:r>
            <a:endParaRPr lang="en-US" dirty="0">
              <a:latin typeface="Times New Roman"/>
              <a:cs typeface="Times New Roman"/>
            </a:endParaRPr>
          </a:p>
          <a:p>
            <a:pPr marL="4437380" marR="30480" indent="-273050">
              <a:lnSpc>
                <a:spcPct val="97000"/>
              </a:lnSpc>
              <a:spcBef>
                <a:spcPts val="595"/>
              </a:spcBef>
            </a:pPr>
            <a:r>
              <a:rPr lang="en-US" spc="-15" dirty="0" smtClean="0"/>
              <a:t>Lower </a:t>
            </a:r>
            <a:r>
              <a:rPr lang="en-US" spc="-20" dirty="0"/>
              <a:t>level </a:t>
            </a:r>
            <a:r>
              <a:rPr lang="en-US" spc="-5" dirty="0"/>
              <a:t>managers </a:t>
            </a:r>
            <a:r>
              <a:rPr lang="en-US" spc="-15" dirty="0"/>
              <a:t>are  </a:t>
            </a:r>
            <a:r>
              <a:rPr lang="en-US" dirty="0"/>
              <a:t>expected </a:t>
            </a:r>
            <a:r>
              <a:rPr lang="en-US" spc="-5" dirty="0"/>
              <a:t>to </a:t>
            </a:r>
            <a:r>
              <a:rPr lang="en-US" spc="-10" dirty="0"/>
              <a:t>breakdown  </a:t>
            </a:r>
            <a:r>
              <a:rPr lang="en-US" dirty="0"/>
              <a:t>schedule/budget</a:t>
            </a:r>
            <a:r>
              <a:rPr lang="en-US" spc="-60" dirty="0"/>
              <a:t> </a:t>
            </a:r>
            <a:r>
              <a:rPr lang="en-US" spc="-5" dirty="0"/>
              <a:t>estimates  </a:t>
            </a:r>
            <a:r>
              <a:rPr lang="en-US" dirty="0"/>
              <a:t>into specific </a:t>
            </a:r>
            <a:r>
              <a:rPr lang="en-US" spc="-5" dirty="0"/>
              <a:t>activities  (WBS</a:t>
            </a:r>
            <a:r>
              <a:rPr lang="en-US" spc="-5" dirty="0" smtClean="0"/>
              <a:t>)</a:t>
            </a:r>
            <a:endParaRPr lang="en-US" dirty="0">
              <a:latin typeface="Times New Roman"/>
              <a:cs typeface="Times New Roman"/>
            </a:endParaRPr>
          </a:p>
        </p:txBody>
      </p:sp>
      <p:pic>
        <p:nvPicPr>
          <p:cNvPr id="4" name="object 8"/>
          <p:cNvPicPr/>
          <p:nvPr/>
        </p:nvPicPr>
        <p:blipFill>
          <a:blip r:embed="rId2" cstate="print"/>
          <a:stretch>
            <a:fillRect/>
          </a:stretch>
        </p:blipFill>
        <p:spPr>
          <a:xfrm>
            <a:off x="2744594" y="2133600"/>
            <a:ext cx="3675379" cy="4445000"/>
          </a:xfrm>
          <a:prstGeom prst="rect">
            <a:avLst/>
          </a:prstGeom>
        </p:spPr>
      </p:pic>
    </p:spTree>
    <p:extLst>
      <p:ext uri="{BB962C8B-B14F-4D97-AF65-F5344CB8AC3E}">
        <p14:creationId xmlns:p14="http://schemas.microsoft.com/office/powerpoint/2010/main" val="265309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46324" y="653083"/>
            <a:ext cx="3990082" cy="566822"/>
          </a:xfrm>
          <a:prstGeom prst="rect">
            <a:avLst/>
          </a:prstGeom>
        </p:spPr>
        <p:txBody>
          <a:bodyPr vert="horz" wrap="square" lIns="0" tIns="12700" rIns="0" bIns="0" rtlCol="0" anchor="t">
            <a:spAutoFit/>
          </a:bodyPr>
          <a:lstStyle/>
          <a:p>
            <a:pPr marL="12700">
              <a:spcBef>
                <a:spcPts val="100"/>
              </a:spcBef>
            </a:pPr>
            <a:r>
              <a:rPr lang="en-US" spc="-5" dirty="0" smtClean="0"/>
              <a:t>4. </a:t>
            </a:r>
            <a:r>
              <a:rPr spc="-5" dirty="0" smtClean="0"/>
              <a:t>Bottom-up</a:t>
            </a:r>
            <a:endParaRPr spc="-5" dirty="0"/>
          </a:p>
        </p:txBody>
      </p:sp>
      <p:sp>
        <p:nvSpPr>
          <p:cNvPr id="4" name="object 4"/>
          <p:cNvSpPr txBox="1"/>
          <p:nvPr/>
        </p:nvSpPr>
        <p:spPr>
          <a:xfrm>
            <a:off x="2256172" y="1421185"/>
            <a:ext cx="8549203" cy="4549964"/>
          </a:xfrm>
          <a:prstGeom prst="rect">
            <a:avLst/>
          </a:prstGeom>
        </p:spPr>
        <p:txBody>
          <a:bodyPr vert="horz" wrap="square" lIns="0" tIns="175260" rIns="0" bIns="0" rtlCol="0">
            <a:spAutoFit/>
          </a:bodyPr>
          <a:lstStyle/>
          <a:p>
            <a:pPr marL="12700">
              <a:spcBef>
                <a:spcPts val="1380"/>
              </a:spcBef>
              <a:tabLst>
                <a:tab pos="393065" algn="l"/>
              </a:tabLst>
            </a:pPr>
            <a:r>
              <a:rPr sz="2000" spc="-5" dirty="0" smtClean="0">
                <a:solidFill>
                  <a:srgbClr val="35501A"/>
                </a:solidFill>
                <a:latin typeface="+mj-lt"/>
                <a:cs typeface="Verdana"/>
              </a:rPr>
              <a:t>Start </a:t>
            </a:r>
            <a:r>
              <a:rPr sz="2000" dirty="0">
                <a:solidFill>
                  <a:srgbClr val="35501A"/>
                </a:solidFill>
                <a:latin typeface="+mj-lt"/>
                <a:cs typeface="Verdana"/>
              </a:rPr>
              <a:t>at </a:t>
            </a:r>
            <a:r>
              <a:rPr sz="2000" spc="-5" dirty="0">
                <a:solidFill>
                  <a:srgbClr val="35501A"/>
                </a:solidFill>
                <a:latin typeface="+mj-lt"/>
                <a:cs typeface="Verdana"/>
              </a:rPr>
              <a:t>lowest </a:t>
            </a:r>
            <a:r>
              <a:rPr sz="2000" dirty="0">
                <a:solidFill>
                  <a:srgbClr val="35501A"/>
                </a:solidFill>
                <a:latin typeface="+mj-lt"/>
                <a:cs typeface="Verdana"/>
              </a:rPr>
              <a:t>level</a:t>
            </a:r>
            <a:r>
              <a:rPr sz="2000" spc="-10" dirty="0">
                <a:solidFill>
                  <a:srgbClr val="35501A"/>
                </a:solidFill>
                <a:latin typeface="+mj-lt"/>
                <a:cs typeface="Verdana"/>
              </a:rPr>
              <a:t> </a:t>
            </a:r>
            <a:r>
              <a:rPr sz="2000" spc="-5" dirty="0">
                <a:solidFill>
                  <a:srgbClr val="35501A"/>
                </a:solidFill>
                <a:latin typeface="+mj-lt"/>
                <a:cs typeface="Verdana"/>
              </a:rPr>
              <a:t>tasks</a:t>
            </a:r>
            <a:endParaRPr sz="2000" dirty="0">
              <a:latin typeface="+mj-lt"/>
              <a:cs typeface="Verdana"/>
            </a:endParaRPr>
          </a:p>
          <a:p>
            <a:pPr marL="12700">
              <a:spcBef>
                <a:spcPts val="1280"/>
              </a:spcBef>
              <a:tabLst>
                <a:tab pos="393065" algn="l"/>
              </a:tabLst>
            </a:pPr>
            <a:r>
              <a:rPr sz="2000" spc="-5" dirty="0" smtClean="0">
                <a:solidFill>
                  <a:srgbClr val="35501A"/>
                </a:solidFill>
                <a:latin typeface="+mj-lt"/>
                <a:cs typeface="Verdana"/>
              </a:rPr>
              <a:t>Aggregate </a:t>
            </a:r>
            <a:r>
              <a:rPr sz="2000" spc="-5" dirty="0">
                <a:solidFill>
                  <a:srgbClr val="35501A"/>
                </a:solidFill>
                <a:latin typeface="+mj-lt"/>
                <a:cs typeface="Verdana"/>
              </a:rPr>
              <a:t>into summaries </a:t>
            </a:r>
            <a:r>
              <a:rPr sz="2000" dirty="0">
                <a:solidFill>
                  <a:srgbClr val="35501A"/>
                </a:solidFill>
                <a:latin typeface="+mj-lt"/>
                <a:cs typeface="Verdana"/>
              </a:rPr>
              <a:t>and </a:t>
            </a:r>
            <a:r>
              <a:rPr sz="2000" spc="-5" dirty="0">
                <a:solidFill>
                  <a:srgbClr val="35501A"/>
                </a:solidFill>
                <a:latin typeface="+mj-lt"/>
                <a:cs typeface="Verdana"/>
              </a:rPr>
              <a:t>higher</a:t>
            </a:r>
            <a:r>
              <a:rPr sz="2000" spc="-10" dirty="0">
                <a:solidFill>
                  <a:srgbClr val="35501A"/>
                </a:solidFill>
                <a:latin typeface="+mj-lt"/>
                <a:cs typeface="Verdana"/>
              </a:rPr>
              <a:t> </a:t>
            </a:r>
            <a:r>
              <a:rPr sz="2000" dirty="0" smtClean="0">
                <a:solidFill>
                  <a:srgbClr val="35501A"/>
                </a:solidFill>
                <a:latin typeface="+mj-lt"/>
                <a:cs typeface="Verdana"/>
              </a:rPr>
              <a:t>levels</a:t>
            </a:r>
            <a:endParaRPr lang="en-US" sz="2000" dirty="0">
              <a:solidFill>
                <a:srgbClr val="35501A"/>
              </a:solidFill>
              <a:latin typeface="+mj-lt"/>
              <a:cs typeface="Verdana"/>
            </a:endParaRPr>
          </a:p>
          <a:p>
            <a:pPr marL="12700">
              <a:spcBef>
                <a:spcPts val="1280"/>
              </a:spcBef>
              <a:tabLst>
                <a:tab pos="393065" algn="l"/>
              </a:tabLst>
            </a:pPr>
            <a:r>
              <a:rPr lang="en-US" sz="2000" dirty="0" smtClean="0">
                <a:latin typeface="+mj-lt"/>
                <a:cs typeface="Gill Sans MT"/>
              </a:rPr>
              <a:t>Schedules </a:t>
            </a:r>
            <a:r>
              <a:rPr lang="en-US" sz="2000" dirty="0">
                <a:latin typeface="+mj-lt"/>
                <a:cs typeface="Gill Sans MT"/>
              </a:rPr>
              <a:t>&amp; budgets</a:t>
            </a:r>
            <a:r>
              <a:rPr lang="en-US" sz="2000" spc="-85" dirty="0">
                <a:latin typeface="+mj-lt"/>
                <a:cs typeface="Gill Sans MT"/>
              </a:rPr>
              <a:t> </a:t>
            </a:r>
            <a:r>
              <a:rPr lang="en-US" sz="2000" spc="-15" dirty="0">
                <a:latin typeface="+mj-lt"/>
                <a:cs typeface="Gill Sans MT"/>
              </a:rPr>
              <a:t>are </a:t>
            </a:r>
            <a:r>
              <a:rPr lang="en-US" sz="2000" spc="-5" dirty="0" smtClean="0">
                <a:latin typeface="+mj-lt"/>
                <a:cs typeface="Gill Sans MT"/>
              </a:rPr>
              <a:t>constructed </a:t>
            </a:r>
            <a:r>
              <a:rPr lang="en-US" sz="2000" spc="-15" dirty="0">
                <a:latin typeface="+mj-lt"/>
                <a:cs typeface="Gill Sans MT"/>
              </a:rPr>
              <a:t>from</a:t>
            </a:r>
            <a:r>
              <a:rPr lang="en-US" sz="2000" spc="-350" dirty="0">
                <a:latin typeface="+mj-lt"/>
                <a:cs typeface="Gill Sans MT"/>
              </a:rPr>
              <a:t> </a:t>
            </a:r>
            <a:r>
              <a:rPr lang="en-US" sz="2000" spc="-5" dirty="0">
                <a:latin typeface="+mj-lt"/>
                <a:cs typeface="Gill Sans MT"/>
              </a:rPr>
              <a:t>WBS</a:t>
            </a:r>
            <a:endParaRPr lang="en-US" sz="2000" dirty="0">
              <a:latin typeface="+mj-lt"/>
              <a:cs typeface="Gill Sans MT"/>
            </a:endParaRPr>
          </a:p>
          <a:p>
            <a:pPr marL="311150" marR="186690" indent="-273050" algn="just">
              <a:lnSpc>
                <a:spcPts val="2800"/>
              </a:lnSpc>
              <a:spcBef>
                <a:spcPts val="610"/>
              </a:spcBef>
            </a:pPr>
            <a:r>
              <a:rPr lang="en-US" sz="2000" spc="5" dirty="0" smtClean="0">
                <a:latin typeface="+mj-lt"/>
                <a:cs typeface="Gill Sans MT"/>
              </a:rPr>
              <a:t>Starts </a:t>
            </a:r>
            <a:r>
              <a:rPr lang="en-US" sz="2000" spc="-5" dirty="0">
                <a:latin typeface="+mj-lt"/>
                <a:cs typeface="Gill Sans MT"/>
              </a:rPr>
              <a:t>with </a:t>
            </a:r>
            <a:r>
              <a:rPr lang="en-US" sz="2000" dirty="0">
                <a:latin typeface="+mj-lt"/>
                <a:cs typeface="Gill Sans MT"/>
              </a:rPr>
              <a:t>people</a:t>
            </a:r>
            <a:r>
              <a:rPr lang="en-US" sz="2000" spc="-70" dirty="0">
                <a:latin typeface="+mj-lt"/>
                <a:cs typeface="Gill Sans MT"/>
              </a:rPr>
              <a:t> </a:t>
            </a:r>
            <a:r>
              <a:rPr lang="en-US" sz="2000" dirty="0">
                <a:latin typeface="+mj-lt"/>
                <a:cs typeface="Gill Sans MT"/>
              </a:rPr>
              <a:t>who </a:t>
            </a:r>
            <a:r>
              <a:rPr lang="en-US" sz="2000" spc="-5" dirty="0" smtClean="0">
                <a:latin typeface="+mj-lt"/>
                <a:cs typeface="Gill Sans MT"/>
              </a:rPr>
              <a:t>will </a:t>
            </a:r>
            <a:r>
              <a:rPr lang="en-US" sz="2000" dirty="0">
                <a:latin typeface="+mj-lt"/>
                <a:cs typeface="Gill Sans MT"/>
              </a:rPr>
              <a:t>be doing </a:t>
            </a:r>
            <a:r>
              <a:rPr lang="en-US" sz="2000" spc="-5" dirty="0">
                <a:latin typeface="+mj-lt"/>
                <a:cs typeface="Gill Sans MT"/>
              </a:rPr>
              <a:t>the</a:t>
            </a:r>
            <a:r>
              <a:rPr lang="en-US" sz="2000" spc="-40" dirty="0">
                <a:latin typeface="+mj-lt"/>
                <a:cs typeface="Gill Sans MT"/>
              </a:rPr>
              <a:t> </a:t>
            </a:r>
            <a:r>
              <a:rPr lang="en-US" sz="2000" spc="-15" dirty="0" smtClean="0">
                <a:latin typeface="+mj-lt"/>
                <a:cs typeface="Gill Sans MT"/>
              </a:rPr>
              <a:t>work</a:t>
            </a:r>
            <a:endParaRPr lang="en-US" sz="2000" dirty="0" smtClean="0">
              <a:latin typeface="+mj-lt"/>
              <a:cs typeface="Gill Sans MT"/>
            </a:endParaRPr>
          </a:p>
          <a:p>
            <a:pPr marL="311150" marR="186690" indent="-273050" algn="just">
              <a:lnSpc>
                <a:spcPts val="2800"/>
              </a:lnSpc>
              <a:spcBef>
                <a:spcPts val="610"/>
              </a:spcBef>
            </a:pPr>
            <a:r>
              <a:rPr lang="en-US" sz="2000" dirty="0" smtClean="0">
                <a:latin typeface="+mj-lt"/>
                <a:cs typeface="Gill Sans MT"/>
              </a:rPr>
              <a:t>Schedules </a:t>
            </a:r>
            <a:r>
              <a:rPr lang="en-US" sz="2000" dirty="0">
                <a:latin typeface="+mj-lt"/>
                <a:cs typeface="Gill Sans MT"/>
              </a:rPr>
              <a:t>&amp; budgets </a:t>
            </a:r>
            <a:r>
              <a:rPr lang="en-US" sz="2000" spc="-15" dirty="0" smtClean="0">
                <a:latin typeface="+mj-lt"/>
                <a:cs typeface="Gill Sans MT"/>
              </a:rPr>
              <a:t>are </a:t>
            </a:r>
            <a:r>
              <a:rPr lang="en-US" sz="2000" spc="-5" dirty="0" smtClean="0">
                <a:latin typeface="+mj-lt"/>
                <a:cs typeface="Gill Sans MT"/>
              </a:rPr>
              <a:t>the </a:t>
            </a:r>
            <a:r>
              <a:rPr lang="en-US" sz="2000" spc="-10" dirty="0">
                <a:latin typeface="+mj-lt"/>
                <a:cs typeface="Gill Sans MT"/>
              </a:rPr>
              <a:t>aggregate </a:t>
            </a:r>
            <a:r>
              <a:rPr lang="en-US" sz="2000" dirty="0">
                <a:latin typeface="+mj-lt"/>
                <a:cs typeface="Gill Sans MT"/>
              </a:rPr>
              <a:t>of </a:t>
            </a:r>
            <a:r>
              <a:rPr lang="en-US" sz="2000" spc="-5" dirty="0">
                <a:latin typeface="+mj-lt"/>
                <a:cs typeface="Gill Sans MT"/>
              </a:rPr>
              <a:t>detailed  activities </a:t>
            </a:r>
            <a:r>
              <a:rPr lang="en-US" sz="2000" dirty="0">
                <a:latin typeface="+mj-lt"/>
                <a:cs typeface="Gill Sans MT"/>
              </a:rPr>
              <a:t>&amp;</a:t>
            </a:r>
            <a:r>
              <a:rPr lang="en-US" sz="2000" spc="-5" dirty="0">
                <a:latin typeface="+mj-lt"/>
                <a:cs typeface="Gill Sans MT"/>
              </a:rPr>
              <a:t> costs</a:t>
            </a:r>
            <a:endParaRPr lang="en-US" sz="2000" dirty="0">
              <a:latin typeface="+mj-lt"/>
              <a:cs typeface="Gill Sans MT"/>
            </a:endParaRPr>
          </a:p>
          <a:p>
            <a:pPr marL="12700">
              <a:spcBef>
                <a:spcPts val="1360"/>
              </a:spcBef>
              <a:tabLst>
                <a:tab pos="393065" algn="l"/>
              </a:tabLst>
            </a:pPr>
            <a:r>
              <a:rPr sz="2000" spc="-5" dirty="0" smtClean="0">
                <a:solidFill>
                  <a:srgbClr val="35501A"/>
                </a:solidFill>
                <a:latin typeface="+mj-lt"/>
                <a:cs typeface="Verdana"/>
              </a:rPr>
              <a:t>Disadvantages</a:t>
            </a:r>
            <a:endParaRPr sz="2000" dirty="0">
              <a:latin typeface="+mj-lt"/>
              <a:cs typeface="Verdana"/>
            </a:endParaRPr>
          </a:p>
          <a:p>
            <a:pPr marL="850900" indent="-381000">
              <a:spcBef>
                <a:spcPts val="20"/>
              </a:spcBef>
              <a:buChar char="•"/>
              <a:tabLst>
                <a:tab pos="850265" algn="l"/>
                <a:tab pos="850900" algn="l"/>
              </a:tabLst>
            </a:pPr>
            <a:r>
              <a:rPr sz="2000" dirty="0">
                <a:solidFill>
                  <a:srgbClr val="35501A"/>
                </a:solidFill>
                <a:latin typeface="+mj-lt"/>
                <a:cs typeface="Verdana"/>
              </a:rPr>
              <a:t>Time</a:t>
            </a:r>
            <a:r>
              <a:rPr sz="2000" spc="-5" dirty="0">
                <a:solidFill>
                  <a:srgbClr val="35501A"/>
                </a:solidFill>
                <a:latin typeface="+mj-lt"/>
                <a:cs typeface="Verdana"/>
              </a:rPr>
              <a:t> consuming</a:t>
            </a:r>
            <a:endParaRPr sz="2000" dirty="0">
              <a:latin typeface="+mj-lt"/>
              <a:cs typeface="Verdana"/>
            </a:endParaRPr>
          </a:p>
          <a:p>
            <a:pPr marL="850900" indent="-381000">
              <a:buChar char="•"/>
              <a:tabLst>
                <a:tab pos="850265" algn="l"/>
                <a:tab pos="850900" algn="l"/>
              </a:tabLst>
            </a:pPr>
            <a:r>
              <a:rPr sz="2000" spc="-5" dirty="0">
                <a:solidFill>
                  <a:srgbClr val="35501A"/>
                </a:solidFill>
                <a:latin typeface="+mj-lt"/>
                <a:cs typeface="Verdana"/>
              </a:rPr>
              <a:t>Needs more requirements complete</a:t>
            </a:r>
            <a:endParaRPr sz="2000" dirty="0">
              <a:latin typeface="+mj-lt"/>
              <a:cs typeface="Verdana"/>
            </a:endParaRPr>
          </a:p>
          <a:p>
            <a:pPr marL="12700">
              <a:spcBef>
                <a:spcPts val="1240"/>
              </a:spcBef>
              <a:tabLst>
                <a:tab pos="393065" algn="l"/>
              </a:tabLst>
            </a:pPr>
            <a:r>
              <a:rPr sz="2000" spc="-5" dirty="0" smtClean="0">
                <a:solidFill>
                  <a:srgbClr val="35501A"/>
                </a:solidFill>
                <a:latin typeface="+mj-lt"/>
                <a:cs typeface="Verdana"/>
              </a:rPr>
              <a:t>Advantages</a:t>
            </a:r>
            <a:endParaRPr sz="2000" dirty="0">
              <a:latin typeface="+mj-lt"/>
              <a:cs typeface="Verdana"/>
            </a:endParaRPr>
          </a:p>
          <a:p>
            <a:pPr marL="850900" indent="-381000">
              <a:spcBef>
                <a:spcPts val="120"/>
              </a:spcBef>
              <a:buChar char="•"/>
              <a:tabLst>
                <a:tab pos="850265" algn="l"/>
                <a:tab pos="850900" algn="l"/>
              </a:tabLst>
            </a:pPr>
            <a:r>
              <a:rPr sz="2000" spc="-5" dirty="0">
                <a:solidFill>
                  <a:srgbClr val="35501A"/>
                </a:solidFill>
                <a:latin typeface="+mj-lt"/>
                <a:cs typeface="Verdana"/>
              </a:rPr>
              <a:t>Detailed</a:t>
            </a:r>
            <a:endParaRPr sz="2000" dirty="0">
              <a:latin typeface="+mj-lt"/>
              <a:cs typeface="Verdana"/>
            </a:endParaRPr>
          </a:p>
        </p:txBody>
      </p:sp>
      <p:grpSp>
        <p:nvGrpSpPr>
          <p:cNvPr id="7" name="object 9"/>
          <p:cNvGrpSpPr/>
          <p:nvPr/>
        </p:nvGrpSpPr>
        <p:grpSpPr>
          <a:xfrm>
            <a:off x="8241459" y="550894"/>
            <a:ext cx="3441700" cy="2288540"/>
            <a:chOff x="4918709" y="2766060"/>
            <a:chExt cx="3441700" cy="2288540"/>
          </a:xfrm>
        </p:grpSpPr>
        <p:sp>
          <p:nvSpPr>
            <p:cNvPr id="8" name="object 10"/>
            <p:cNvSpPr/>
            <p:nvPr/>
          </p:nvSpPr>
          <p:spPr>
            <a:xfrm>
              <a:off x="4965700" y="4376419"/>
              <a:ext cx="3374390" cy="678180"/>
            </a:xfrm>
            <a:custGeom>
              <a:avLst/>
              <a:gdLst/>
              <a:ahLst/>
              <a:cxnLst/>
              <a:rect l="l" t="t" r="r" b="b"/>
              <a:pathLst>
                <a:path w="3374390" h="678179">
                  <a:moveTo>
                    <a:pt x="381000" y="85090"/>
                  </a:moveTo>
                  <a:lnTo>
                    <a:pt x="255270" y="53340"/>
                  </a:lnTo>
                  <a:lnTo>
                    <a:pt x="0" y="156210"/>
                  </a:lnTo>
                  <a:lnTo>
                    <a:pt x="16510" y="234950"/>
                  </a:lnTo>
                  <a:lnTo>
                    <a:pt x="74930" y="207010"/>
                  </a:lnTo>
                  <a:lnTo>
                    <a:pt x="55880" y="195580"/>
                  </a:lnTo>
                  <a:lnTo>
                    <a:pt x="381000" y="85090"/>
                  </a:lnTo>
                  <a:close/>
                </a:path>
                <a:path w="3374390" h="678179">
                  <a:moveTo>
                    <a:pt x="2250440" y="179070"/>
                  </a:moveTo>
                  <a:lnTo>
                    <a:pt x="1908810" y="234950"/>
                  </a:lnTo>
                  <a:lnTo>
                    <a:pt x="1877060" y="182880"/>
                  </a:lnTo>
                  <a:lnTo>
                    <a:pt x="1849120" y="152400"/>
                  </a:lnTo>
                  <a:lnTo>
                    <a:pt x="1837690" y="113030"/>
                  </a:lnTo>
                  <a:lnTo>
                    <a:pt x="1837690" y="69850"/>
                  </a:lnTo>
                  <a:lnTo>
                    <a:pt x="1880870" y="34290"/>
                  </a:lnTo>
                  <a:lnTo>
                    <a:pt x="1736090" y="0"/>
                  </a:lnTo>
                  <a:lnTo>
                    <a:pt x="1474470" y="19050"/>
                  </a:lnTo>
                  <a:lnTo>
                    <a:pt x="1480820" y="120650"/>
                  </a:lnTo>
                  <a:lnTo>
                    <a:pt x="1587500" y="163830"/>
                  </a:lnTo>
                  <a:lnTo>
                    <a:pt x="1888490" y="246380"/>
                  </a:lnTo>
                  <a:lnTo>
                    <a:pt x="1888490" y="347980"/>
                  </a:lnTo>
                  <a:lnTo>
                    <a:pt x="2002790" y="367030"/>
                  </a:lnTo>
                  <a:lnTo>
                    <a:pt x="2176805" y="234950"/>
                  </a:lnTo>
                  <a:lnTo>
                    <a:pt x="2250440" y="179070"/>
                  </a:lnTo>
                  <a:close/>
                </a:path>
                <a:path w="3374390" h="678179">
                  <a:moveTo>
                    <a:pt x="3374390" y="332740"/>
                  </a:moveTo>
                  <a:lnTo>
                    <a:pt x="3173730" y="280670"/>
                  </a:lnTo>
                  <a:lnTo>
                    <a:pt x="2700020" y="426720"/>
                  </a:lnTo>
                  <a:lnTo>
                    <a:pt x="2440940" y="539750"/>
                  </a:lnTo>
                  <a:lnTo>
                    <a:pt x="2212048" y="492760"/>
                  </a:lnTo>
                  <a:lnTo>
                    <a:pt x="2057400" y="461010"/>
                  </a:lnTo>
                  <a:lnTo>
                    <a:pt x="1736090" y="398780"/>
                  </a:lnTo>
                  <a:lnTo>
                    <a:pt x="1380490" y="492760"/>
                  </a:lnTo>
                  <a:lnTo>
                    <a:pt x="1046480" y="316230"/>
                  </a:lnTo>
                  <a:lnTo>
                    <a:pt x="1054100" y="259080"/>
                  </a:lnTo>
                  <a:lnTo>
                    <a:pt x="769620" y="367030"/>
                  </a:lnTo>
                  <a:lnTo>
                    <a:pt x="655320" y="454660"/>
                  </a:lnTo>
                  <a:lnTo>
                    <a:pt x="1384300" y="669290"/>
                  </a:lnTo>
                  <a:lnTo>
                    <a:pt x="1983740" y="678180"/>
                  </a:lnTo>
                  <a:lnTo>
                    <a:pt x="2593340" y="642620"/>
                  </a:lnTo>
                  <a:lnTo>
                    <a:pt x="2904490" y="599440"/>
                  </a:lnTo>
                  <a:lnTo>
                    <a:pt x="3048660" y="539750"/>
                  </a:lnTo>
                  <a:lnTo>
                    <a:pt x="3303270" y="434340"/>
                  </a:lnTo>
                  <a:lnTo>
                    <a:pt x="3374390" y="332740"/>
                  </a:lnTo>
                  <a:close/>
                </a:path>
              </a:pathLst>
            </a:custGeom>
            <a:solidFill>
              <a:srgbClr val="F4DDCC"/>
            </a:solidFill>
          </p:spPr>
          <p:txBody>
            <a:bodyPr wrap="square" lIns="0" tIns="0" rIns="0" bIns="0" rtlCol="0"/>
            <a:lstStyle/>
            <a:p>
              <a:endParaRPr/>
            </a:p>
          </p:txBody>
        </p:sp>
        <p:pic>
          <p:nvPicPr>
            <p:cNvPr id="9" name="object 11"/>
            <p:cNvPicPr/>
            <p:nvPr/>
          </p:nvPicPr>
          <p:blipFill>
            <a:blip r:embed="rId2" cstate="print"/>
            <a:stretch>
              <a:fillRect/>
            </a:stretch>
          </p:blipFill>
          <p:spPr>
            <a:xfrm>
              <a:off x="4918709" y="2766060"/>
              <a:ext cx="3441699" cy="2233929"/>
            </a:xfrm>
            <a:prstGeom prst="rect">
              <a:avLst/>
            </a:prstGeom>
          </p:spPr>
        </p:pic>
      </p:grpSp>
    </p:spTree>
    <p:extLst>
      <p:ext uri="{BB962C8B-B14F-4D97-AF65-F5344CB8AC3E}">
        <p14:creationId xmlns:p14="http://schemas.microsoft.com/office/powerpoint/2010/main" val="157849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Mind mapping</a:t>
            </a:r>
            <a:endParaRPr lang="en-US" dirty="0"/>
          </a:p>
        </p:txBody>
      </p:sp>
      <p:sp>
        <p:nvSpPr>
          <p:cNvPr id="3" name="Content Placeholder 2"/>
          <p:cNvSpPr>
            <a:spLocks noGrp="1"/>
          </p:cNvSpPr>
          <p:nvPr>
            <p:ph idx="1"/>
          </p:nvPr>
        </p:nvSpPr>
        <p:spPr/>
        <p:txBody>
          <a:bodyPr/>
          <a:lstStyle/>
          <a:p>
            <a:r>
              <a:rPr lang="en-US" dirty="0"/>
              <a:t>This is a very useful technique used by most Project Specialists and especially for the Project Managers. </a:t>
            </a:r>
            <a:endParaRPr lang="en-US" dirty="0" smtClean="0"/>
          </a:p>
          <a:p>
            <a:r>
              <a:rPr lang="en-US" dirty="0" smtClean="0"/>
              <a:t>In </a:t>
            </a:r>
            <a:r>
              <a:rPr lang="en-US" dirty="0"/>
              <a:t>this approach, we need to write the task in a non-linear, branching format and then create the WBS structure. </a:t>
            </a:r>
            <a:endParaRPr lang="en-US" dirty="0" smtClean="0"/>
          </a:p>
          <a:p>
            <a:r>
              <a:rPr lang="en-US" dirty="0"/>
              <a:t>This adopts a technique to branch out a main idea into thoughts and ancillary ideas. </a:t>
            </a:r>
            <a:endParaRPr lang="en-US" dirty="0" smtClean="0"/>
          </a:p>
          <a:p>
            <a:r>
              <a:rPr lang="en-US" dirty="0" smtClean="0"/>
              <a:t>It </a:t>
            </a:r>
            <a:r>
              <a:rPr lang="en-US" dirty="0"/>
              <a:t>facilitates collection, organization and visual representation of thoughts to facilitate decision-making and project planning, using mind-mapping software</a:t>
            </a:r>
            <a:endParaRPr lang="en-US" dirty="0" smtClean="0"/>
          </a:p>
          <a:p>
            <a:r>
              <a:rPr lang="en-US" dirty="0" smtClean="0"/>
              <a:t>There </a:t>
            </a:r>
            <a:r>
              <a:rPr lang="en-US" dirty="0"/>
              <a:t>are many mind-mapping tools available in the market.</a:t>
            </a:r>
            <a:endParaRPr lang="en-US" dirty="0"/>
          </a:p>
        </p:txBody>
      </p:sp>
    </p:spTree>
    <p:extLst>
      <p:ext uri="{BB962C8B-B14F-4D97-AF65-F5344CB8AC3E}">
        <p14:creationId xmlns:p14="http://schemas.microsoft.com/office/powerpoint/2010/main" val="146715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defRPr/>
            </a:pPr>
            <a:r>
              <a:rPr lang="en-US" dirty="0" smtClean="0"/>
              <a:t> Sample Mind-Mapping Approach for Creating a WBS</a:t>
            </a:r>
          </a:p>
        </p:txBody>
      </p:sp>
      <p:sp>
        <p:nvSpPr>
          <p:cNvPr id="34820"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B4736869-BA7C-4079-BA03-F000342E6AE3}" type="slidenum">
              <a:rPr lang="en-US" sz="1200"/>
              <a:pPr eaLnBrk="1" hangingPunct="1"/>
              <a:t>8</a:t>
            </a:fld>
            <a:endParaRPr lang="en-US" sz="1200"/>
          </a:p>
        </p:txBody>
      </p:sp>
      <p:pic>
        <p:nvPicPr>
          <p:cNvPr id="34821" name="Picture 4" descr="86921_05_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1981" y="2509234"/>
            <a:ext cx="82597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86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Project 2007 File with WBS Generated from a Mind Map</a:t>
            </a:r>
            <a:br>
              <a:rPr lang="en-US" dirty="0" smtClean="0"/>
            </a:br>
            <a:endParaRPr lang="en-US" dirty="0"/>
          </a:p>
        </p:txBody>
      </p:sp>
      <p:sp>
        <p:nvSpPr>
          <p:cNvPr id="358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E972BDF5-EA26-44C3-8403-21323F55F617}" type="slidenum">
              <a:rPr lang="en-US" sz="1200"/>
              <a:pPr eaLnBrk="1" hangingPunct="1"/>
              <a:t>9</a:t>
            </a:fld>
            <a:endParaRPr lang="en-US" sz="1200"/>
          </a:p>
        </p:txBody>
      </p:sp>
      <p:pic>
        <p:nvPicPr>
          <p:cNvPr id="35845" name="Picture 5" descr="86921_05_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8884" y="1799979"/>
            <a:ext cx="69342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4785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1175</TotalTime>
  <Words>1350</Words>
  <Application>Microsoft Office PowerPoint</Application>
  <PresentationFormat>Widescreen</PresentationFormat>
  <Paragraphs>154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PGothic</vt:lpstr>
      <vt:lpstr>Arial</vt:lpstr>
      <vt:lpstr>Century Gothic</vt:lpstr>
      <vt:lpstr>Gill Sans MT</vt:lpstr>
      <vt:lpstr>Times New Roman</vt:lpstr>
      <vt:lpstr>Verdana</vt:lpstr>
      <vt:lpstr>Wingdings</vt:lpstr>
      <vt:lpstr>Wingdings 2</vt:lpstr>
      <vt:lpstr>Wingdings 3</vt:lpstr>
      <vt:lpstr>Wisp</vt:lpstr>
      <vt:lpstr>Lecture 23 &amp; 24</vt:lpstr>
      <vt:lpstr>Approaches to Developing WBSs (cont….)</vt:lpstr>
      <vt:lpstr>2. Analogy</vt:lpstr>
      <vt:lpstr>3. Top-down</vt:lpstr>
      <vt:lpstr>Top-down contd…</vt:lpstr>
      <vt:lpstr>4. Bottom-up</vt:lpstr>
      <vt:lpstr>5. Mind mapping</vt:lpstr>
      <vt:lpstr> Sample Mind-Mapping Approach for Creating a WBS</vt:lpstr>
      <vt:lpstr>Project 2007 File with WBS Generated from a Mind Map </vt:lpstr>
      <vt:lpstr>Important Points for WBS</vt:lpstr>
      <vt:lpstr>Process of WBS </vt:lpstr>
      <vt:lpstr>The WBS Dictionary and Scope Baseline</vt:lpstr>
      <vt:lpstr>Advice for Creating a WBS and WBS Dictionary</vt:lpstr>
      <vt:lpstr>Advice for Creating a WBS and WBS Dictionary (continued)</vt:lpstr>
      <vt:lpstr>What Went Wrong?</vt:lpstr>
      <vt:lpstr>Verifying Scope</vt:lpstr>
      <vt:lpstr>Controlling Scope</vt:lpstr>
      <vt:lpstr>Best Practices for Avoiding Scope Problems</vt:lpstr>
      <vt:lpstr>Suggestions for Improving User Input</vt:lpstr>
      <vt:lpstr>Suggestions for Reducing Incomplete and Changing Requirements</vt:lpstr>
      <vt:lpstr>Suggestions for Reducing Incomplete and Changing Requirements (continued)</vt:lpstr>
      <vt:lpstr>Using Software to Assist in Project Scope Management</vt:lpstr>
      <vt:lpstr>Chapter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Adeel Ahmed Ansari</dc:creator>
  <cp:lastModifiedBy>Adeel Ahmed Ansari</cp:lastModifiedBy>
  <cp:revision>16</cp:revision>
  <dcterms:created xsi:type="dcterms:W3CDTF">2020-10-10T02:58:07Z</dcterms:created>
  <dcterms:modified xsi:type="dcterms:W3CDTF">2020-10-12T20:29:33Z</dcterms:modified>
</cp:coreProperties>
</file>