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DF634D-27DB-492A-9CE9-BEF7FCA5D59F}"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8B984A4-8838-4F27-A12A-37CC5F737F48}" type="slidenum">
              <a:rPr lang="en-US" smtClean="0"/>
              <a:t>‹#›</a:t>
            </a:fld>
            <a:endParaRPr lang="en-US"/>
          </a:p>
        </p:txBody>
      </p:sp>
    </p:spTree>
    <p:extLst>
      <p:ext uri="{BB962C8B-B14F-4D97-AF65-F5344CB8AC3E}">
        <p14:creationId xmlns:p14="http://schemas.microsoft.com/office/powerpoint/2010/main" val="1944626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DF634D-27DB-492A-9CE9-BEF7FCA5D59F}"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8B984A4-8838-4F27-A12A-37CC5F737F48}" type="slidenum">
              <a:rPr lang="en-US" smtClean="0"/>
              <a:t>‹#›</a:t>
            </a:fld>
            <a:endParaRPr lang="en-US"/>
          </a:p>
        </p:txBody>
      </p:sp>
    </p:spTree>
    <p:extLst>
      <p:ext uri="{BB962C8B-B14F-4D97-AF65-F5344CB8AC3E}">
        <p14:creationId xmlns:p14="http://schemas.microsoft.com/office/powerpoint/2010/main" val="386345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DF634D-27DB-492A-9CE9-BEF7FCA5D59F}"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8B984A4-8838-4F27-A12A-37CC5F737F4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34756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6DF634D-27DB-492A-9CE9-BEF7FCA5D59F}"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8B984A4-8838-4F27-A12A-37CC5F737F48}" type="slidenum">
              <a:rPr lang="en-US" smtClean="0"/>
              <a:t>‹#›</a:t>
            </a:fld>
            <a:endParaRPr lang="en-US"/>
          </a:p>
        </p:txBody>
      </p:sp>
    </p:spTree>
    <p:extLst>
      <p:ext uri="{BB962C8B-B14F-4D97-AF65-F5344CB8AC3E}">
        <p14:creationId xmlns:p14="http://schemas.microsoft.com/office/powerpoint/2010/main" val="4139329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6DF634D-27DB-492A-9CE9-BEF7FCA5D59F}"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8B984A4-8838-4F27-A12A-37CC5F737F4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78107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6DF634D-27DB-492A-9CE9-BEF7FCA5D59F}"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8B984A4-8838-4F27-A12A-37CC5F737F48}" type="slidenum">
              <a:rPr lang="en-US" smtClean="0"/>
              <a:t>‹#›</a:t>
            </a:fld>
            <a:endParaRPr lang="en-US"/>
          </a:p>
        </p:txBody>
      </p:sp>
    </p:spTree>
    <p:extLst>
      <p:ext uri="{BB962C8B-B14F-4D97-AF65-F5344CB8AC3E}">
        <p14:creationId xmlns:p14="http://schemas.microsoft.com/office/powerpoint/2010/main" val="3565816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DF634D-27DB-492A-9CE9-BEF7FCA5D59F}"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8B984A4-8838-4F27-A12A-37CC5F737F48}" type="slidenum">
              <a:rPr lang="en-US" smtClean="0"/>
              <a:t>‹#›</a:t>
            </a:fld>
            <a:endParaRPr lang="en-US"/>
          </a:p>
        </p:txBody>
      </p:sp>
    </p:spTree>
    <p:extLst>
      <p:ext uri="{BB962C8B-B14F-4D97-AF65-F5344CB8AC3E}">
        <p14:creationId xmlns:p14="http://schemas.microsoft.com/office/powerpoint/2010/main" val="3050222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DF634D-27DB-492A-9CE9-BEF7FCA5D59F}"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8B984A4-8838-4F27-A12A-37CC5F737F48}" type="slidenum">
              <a:rPr lang="en-US" smtClean="0"/>
              <a:t>‹#›</a:t>
            </a:fld>
            <a:endParaRPr lang="en-US"/>
          </a:p>
        </p:txBody>
      </p:sp>
    </p:spTree>
    <p:extLst>
      <p:ext uri="{BB962C8B-B14F-4D97-AF65-F5344CB8AC3E}">
        <p14:creationId xmlns:p14="http://schemas.microsoft.com/office/powerpoint/2010/main" val="2968968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DF634D-27DB-492A-9CE9-BEF7FCA5D59F}"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8B984A4-8838-4F27-A12A-37CC5F737F48}" type="slidenum">
              <a:rPr lang="en-US" smtClean="0"/>
              <a:t>‹#›</a:t>
            </a:fld>
            <a:endParaRPr lang="en-US"/>
          </a:p>
        </p:txBody>
      </p:sp>
    </p:spTree>
    <p:extLst>
      <p:ext uri="{BB962C8B-B14F-4D97-AF65-F5344CB8AC3E}">
        <p14:creationId xmlns:p14="http://schemas.microsoft.com/office/powerpoint/2010/main" val="2349574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DF634D-27DB-492A-9CE9-BEF7FCA5D59F}"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8B984A4-8838-4F27-A12A-37CC5F737F48}" type="slidenum">
              <a:rPr lang="en-US" smtClean="0"/>
              <a:t>‹#›</a:t>
            </a:fld>
            <a:endParaRPr lang="en-US"/>
          </a:p>
        </p:txBody>
      </p:sp>
    </p:spTree>
    <p:extLst>
      <p:ext uri="{BB962C8B-B14F-4D97-AF65-F5344CB8AC3E}">
        <p14:creationId xmlns:p14="http://schemas.microsoft.com/office/powerpoint/2010/main" val="10910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DF634D-27DB-492A-9CE9-BEF7FCA5D59F}"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8B984A4-8838-4F27-A12A-37CC5F737F48}" type="slidenum">
              <a:rPr lang="en-US" smtClean="0"/>
              <a:t>‹#›</a:t>
            </a:fld>
            <a:endParaRPr lang="en-US"/>
          </a:p>
        </p:txBody>
      </p:sp>
    </p:spTree>
    <p:extLst>
      <p:ext uri="{BB962C8B-B14F-4D97-AF65-F5344CB8AC3E}">
        <p14:creationId xmlns:p14="http://schemas.microsoft.com/office/powerpoint/2010/main" val="3185251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DF634D-27DB-492A-9CE9-BEF7FCA5D59F}" type="datetimeFigureOut">
              <a:rPr lang="en-US" smtClean="0"/>
              <a:t>10/18/2020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8B984A4-8838-4F27-A12A-37CC5F737F48}" type="slidenum">
              <a:rPr lang="en-US" smtClean="0"/>
              <a:t>‹#›</a:t>
            </a:fld>
            <a:endParaRPr lang="en-US"/>
          </a:p>
        </p:txBody>
      </p:sp>
    </p:spTree>
    <p:extLst>
      <p:ext uri="{BB962C8B-B14F-4D97-AF65-F5344CB8AC3E}">
        <p14:creationId xmlns:p14="http://schemas.microsoft.com/office/powerpoint/2010/main" val="3739007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DF634D-27DB-492A-9CE9-BEF7FCA5D59F}" type="datetimeFigureOut">
              <a:rPr lang="en-US" smtClean="0"/>
              <a:t>10/18/2020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8B984A4-8838-4F27-A12A-37CC5F737F48}" type="slidenum">
              <a:rPr lang="en-US" smtClean="0"/>
              <a:t>‹#›</a:t>
            </a:fld>
            <a:endParaRPr lang="en-US"/>
          </a:p>
        </p:txBody>
      </p:sp>
    </p:spTree>
    <p:extLst>
      <p:ext uri="{BB962C8B-B14F-4D97-AF65-F5344CB8AC3E}">
        <p14:creationId xmlns:p14="http://schemas.microsoft.com/office/powerpoint/2010/main" val="840085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F634D-27DB-492A-9CE9-BEF7FCA5D59F}" type="datetimeFigureOut">
              <a:rPr lang="en-US" smtClean="0"/>
              <a:t>10/18/2020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8B984A4-8838-4F27-A12A-37CC5F737F48}" type="slidenum">
              <a:rPr lang="en-US" smtClean="0"/>
              <a:t>‹#›</a:t>
            </a:fld>
            <a:endParaRPr lang="en-US"/>
          </a:p>
        </p:txBody>
      </p:sp>
    </p:spTree>
    <p:extLst>
      <p:ext uri="{BB962C8B-B14F-4D97-AF65-F5344CB8AC3E}">
        <p14:creationId xmlns:p14="http://schemas.microsoft.com/office/powerpoint/2010/main" val="1921009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F634D-27DB-492A-9CE9-BEF7FCA5D59F}"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8B984A4-8838-4F27-A12A-37CC5F737F48}" type="slidenum">
              <a:rPr lang="en-US" smtClean="0"/>
              <a:t>‹#›</a:t>
            </a:fld>
            <a:endParaRPr lang="en-US"/>
          </a:p>
        </p:txBody>
      </p:sp>
    </p:spTree>
    <p:extLst>
      <p:ext uri="{BB962C8B-B14F-4D97-AF65-F5344CB8AC3E}">
        <p14:creationId xmlns:p14="http://schemas.microsoft.com/office/powerpoint/2010/main" val="1525233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F634D-27DB-492A-9CE9-BEF7FCA5D59F}"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8B984A4-8838-4F27-A12A-37CC5F737F48}" type="slidenum">
              <a:rPr lang="en-US" smtClean="0"/>
              <a:t>‹#›</a:t>
            </a:fld>
            <a:endParaRPr lang="en-US"/>
          </a:p>
        </p:txBody>
      </p:sp>
    </p:spTree>
    <p:extLst>
      <p:ext uri="{BB962C8B-B14F-4D97-AF65-F5344CB8AC3E}">
        <p14:creationId xmlns:p14="http://schemas.microsoft.com/office/powerpoint/2010/main" val="3373928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6DF634D-27DB-492A-9CE9-BEF7FCA5D59F}" type="datetimeFigureOut">
              <a:rPr lang="en-US" smtClean="0"/>
              <a:t>10/18/2020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8B984A4-8838-4F27-A12A-37CC5F737F48}" type="slidenum">
              <a:rPr lang="en-US" smtClean="0"/>
              <a:t>‹#›</a:t>
            </a:fld>
            <a:endParaRPr lang="en-US"/>
          </a:p>
        </p:txBody>
      </p:sp>
    </p:spTree>
    <p:extLst>
      <p:ext uri="{BB962C8B-B14F-4D97-AF65-F5344CB8AC3E}">
        <p14:creationId xmlns:p14="http://schemas.microsoft.com/office/powerpoint/2010/main" val="38108844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 25</a:t>
            </a:r>
            <a:endParaRPr lang="en-US" dirty="0"/>
          </a:p>
        </p:txBody>
      </p:sp>
      <p:sp>
        <p:nvSpPr>
          <p:cNvPr id="3" name="Content Placeholder 2"/>
          <p:cNvSpPr>
            <a:spLocks noGrp="1"/>
          </p:cNvSpPr>
          <p:nvPr>
            <p:ph idx="1"/>
          </p:nvPr>
        </p:nvSpPr>
        <p:spPr/>
        <p:txBody>
          <a:bodyPr/>
          <a:lstStyle/>
          <a:p>
            <a:endParaRPr lang="en-US" dirty="0" smtClean="0"/>
          </a:p>
          <a:p>
            <a:r>
              <a:rPr lang="en-US" smtClean="0"/>
              <a:t>Introduction </a:t>
            </a:r>
            <a:r>
              <a:rPr lang="en-US" dirty="0" smtClean="0"/>
              <a:t>to chapter #6 </a:t>
            </a:r>
          </a:p>
          <a:p>
            <a:r>
              <a:rPr lang="en-US" dirty="0" smtClean="0"/>
              <a:t>The </a:t>
            </a:r>
            <a:r>
              <a:rPr lang="en-US" dirty="0"/>
              <a:t>Importance of Project </a:t>
            </a:r>
            <a:r>
              <a:rPr lang="en-US" dirty="0" smtClean="0"/>
              <a:t>Schedules</a:t>
            </a:r>
          </a:p>
          <a:p>
            <a:r>
              <a:rPr lang="en-US" dirty="0"/>
              <a:t>Individual Work Styles and Cultural Differences Cause Schedule </a:t>
            </a:r>
            <a:r>
              <a:rPr lang="en-US" dirty="0" smtClean="0"/>
              <a:t>Conflicts</a:t>
            </a:r>
          </a:p>
          <a:p>
            <a:r>
              <a:rPr lang="en-US" dirty="0"/>
              <a:t>Project Time Management Processes</a:t>
            </a:r>
            <a:endParaRPr lang="en-US" dirty="0" smtClean="0"/>
          </a:p>
          <a:p>
            <a:r>
              <a:rPr lang="en-US" dirty="0" smtClean="0"/>
              <a:t>Planning </a:t>
            </a:r>
            <a:r>
              <a:rPr lang="en-US" dirty="0"/>
              <a:t>Schedule </a:t>
            </a:r>
            <a:r>
              <a:rPr lang="en-US" dirty="0" smtClean="0"/>
              <a:t>Management</a:t>
            </a:r>
          </a:p>
          <a:p>
            <a:endParaRPr lang="en-US" dirty="0"/>
          </a:p>
        </p:txBody>
      </p:sp>
    </p:spTree>
    <p:extLst>
      <p:ext uri="{BB962C8B-B14F-4D97-AF65-F5344CB8AC3E}">
        <p14:creationId xmlns:p14="http://schemas.microsoft.com/office/powerpoint/2010/main" val="2788810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Activities</a:t>
            </a:r>
          </a:p>
        </p:txBody>
      </p:sp>
      <p:sp>
        <p:nvSpPr>
          <p:cNvPr id="3" name="Content Placeholder 2"/>
          <p:cNvSpPr>
            <a:spLocks noGrp="1"/>
          </p:cNvSpPr>
          <p:nvPr>
            <p:ph idx="1"/>
          </p:nvPr>
        </p:nvSpPr>
        <p:spPr/>
        <p:txBody>
          <a:bodyPr/>
          <a:lstStyle/>
          <a:p>
            <a:r>
              <a:rPr lang="en-US" dirty="0"/>
              <a:t>An </a:t>
            </a:r>
            <a:r>
              <a:rPr lang="en-US" b="1" dirty="0"/>
              <a:t>activity</a:t>
            </a:r>
            <a:r>
              <a:rPr lang="en-US" dirty="0"/>
              <a:t> or </a:t>
            </a:r>
            <a:r>
              <a:rPr lang="en-US" b="1" dirty="0"/>
              <a:t>task</a:t>
            </a:r>
            <a:r>
              <a:rPr lang="en-US" dirty="0"/>
              <a:t> is an element of work normally found on the work breakdown structure (WBS) that has an expected duration, a cost, and resource requirements</a:t>
            </a:r>
          </a:p>
          <a:p>
            <a:pPr>
              <a:lnSpc>
                <a:spcPct val="80000"/>
              </a:lnSpc>
            </a:pPr>
            <a:r>
              <a:rPr lang="en-US" dirty="0"/>
              <a:t>Activity definition involves developing a more detailed WBS and supporting explanations to understand all the work to be done so you can develop realistic cost and duration estimates</a:t>
            </a:r>
          </a:p>
          <a:p>
            <a:endParaRPr lang="en-US" dirty="0"/>
          </a:p>
        </p:txBody>
      </p:sp>
    </p:spTree>
    <p:extLst>
      <p:ext uri="{BB962C8B-B14F-4D97-AF65-F5344CB8AC3E}">
        <p14:creationId xmlns:p14="http://schemas.microsoft.com/office/powerpoint/2010/main" val="595839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eaLnBrk="1" hangingPunct="1">
              <a:defRPr/>
            </a:pPr>
            <a:r>
              <a:rPr lang="en-US" dirty="0" smtClean="0"/>
              <a:t>Activity Lists and Attributes</a:t>
            </a:r>
          </a:p>
        </p:txBody>
      </p:sp>
      <p:sp>
        <p:nvSpPr>
          <p:cNvPr id="5" name="Rectangle 3"/>
          <p:cNvSpPr>
            <a:spLocks noGrp="1" noChangeArrowheads="1"/>
          </p:cNvSpPr>
          <p:nvPr>
            <p:ph idx="1"/>
          </p:nvPr>
        </p:nvSpPr>
        <p:spPr/>
        <p:txBody>
          <a:bodyPr/>
          <a:lstStyle/>
          <a:p>
            <a:pPr eaLnBrk="1" hangingPunct="1"/>
            <a:r>
              <a:rPr lang="en-US" dirty="0" smtClean="0"/>
              <a:t>An </a:t>
            </a:r>
            <a:r>
              <a:rPr lang="en-US" b="1" dirty="0" smtClean="0"/>
              <a:t>activity list</a:t>
            </a:r>
            <a:r>
              <a:rPr lang="en-US" dirty="0" smtClean="0"/>
              <a:t> is a tabulation of activities to be included on a project schedule that includes:</a:t>
            </a:r>
          </a:p>
          <a:p>
            <a:pPr lvl="1" eaLnBrk="1" hangingPunct="1"/>
            <a:r>
              <a:rPr lang="en-US" dirty="0" smtClean="0"/>
              <a:t>The activity name</a:t>
            </a:r>
          </a:p>
          <a:p>
            <a:pPr lvl="1" eaLnBrk="1" hangingPunct="1"/>
            <a:r>
              <a:rPr lang="en-US" dirty="0" smtClean="0"/>
              <a:t>An activity identifier or number</a:t>
            </a:r>
          </a:p>
          <a:p>
            <a:pPr lvl="1" eaLnBrk="1" hangingPunct="1"/>
            <a:r>
              <a:rPr lang="en-US" dirty="0" smtClean="0"/>
              <a:t>A brief description of the activity</a:t>
            </a:r>
          </a:p>
          <a:p>
            <a:pPr eaLnBrk="1" hangingPunct="1"/>
            <a:r>
              <a:rPr lang="en-US" b="1" dirty="0" smtClean="0"/>
              <a:t>Activity attributes</a:t>
            </a:r>
            <a:r>
              <a:rPr lang="en-US" dirty="0" smtClean="0"/>
              <a:t> provide more information such as predecessors, successors, logical relationships, leads and lags, resource requirements, constraints, imposed dates, and assumptions related to the activity</a:t>
            </a:r>
          </a:p>
          <a:p>
            <a:pPr lvl="1" eaLnBrk="1" hangingPunct="1"/>
            <a:endParaRPr lang="en-US" dirty="0" smtClean="0"/>
          </a:p>
        </p:txBody>
      </p:sp>
    </p:spTree>
    <p:extLst>
      <p:ext uri="{BB962C8B-B14F-4D97-AF65-F5344CB8AC3E}">
        <p14:creationId xmlns:p14="http://schemas.microsoft.com/office/powerpoint/2010/main" val="2057085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Milestones</a:t>
            </a:r>
          </a:p>
        </p:txBody>
      </p:sp>
      <p:sp>
        <p:nvSpPr>
          <p:cNvPr id="3" name="Content Placeholder 2"/>
          <p:cNvSpPr>
            <a:spLocks noGrp="1"/>
          </p:cNvSpPr>
          <p:nvPr>
            <p:ph idx="1"/>
          </p:nvPr>
        </p:nvSpPr>
        <p:spPr/>
        <p:txBody>
          <a:bodyPr/>
          <a:lstStyle/>
          <a:p>
            <a:pPr>
              <a:lnSpc>
                <a:spcPct val="90000"/>
              </a:lnSpc>
            </a:pPr>
            <a:r>
              <a:rPr lang="en-US" dirty="0"/>
              <a:t>A </a:t>
            </a:r>
            <a:r>
              <a:rPr lang="en-US" b="1" dirty="0"/>
              <a:t>milestone</a:t>
            </a:r>
            <a:r>
              <a:rPr lang="en-US" dirty="0"/>
              <a:t> is a significant event that normally has no duration</a:t>
            </a:r>
          </a:p>
          <a:p>
            <a:pPr>
              <a:lnSpc>
                <a:spcPct val="90000"/>
              </a:lnSpc>
            </a:pPr>
            <a:r>
              <a:rPr lang="en-US" dirty="0"/>
              <a:t>It often takes several activities and a lot of work to complete a milestone</a:t>
            </a:r>
          </a:p>
          <a:p>
            <a:pPr>
              <a:lnSpc>
                <a:spcPct val="90000"/>
              </a:lnSpc>
            </a:pPr>
            <a:r>
              <a:rPr lang="en-US" dirty="0"/>
              <a:t>They’re useful tools for setting schedule goals and monitoring progress</a:t>
            </a:r>
          </a:p>
          <a:p>
            <a:pPr>
              <a:lnSpc>
                <a:spcPct val="90000"/>
              </a:lnSpc>
            </a:pPr>
            <a:r>
              <a:rPr lang="en-US" dirty="0"/>
              <a:t>Examples include obtaining customer sign-off on key documents or completion of specific products</a:t>
            </a:r>
          </a:p>
          <a:p>
            <a:pPr>
              <a:lnSpc>
                <a:spcPct val="90000"/>
              </a:lnSpc>
            </a:pPr>
            <a:endParaRPr lang="en-US" dirty="0"/>
          </a:p>
          <a:p>
            <a:endParaRPr lang="en-US" dirty="0"/>
          </a:p>
        </p:txBody>
      </p:sp>
    </p:spTree>
    <p:extLst>
      <p:ext uri="{BB962C8B-B14F-4D97-AF65-F5344CB8AC3E}">
        <p14:creationId xmlns:p14="http://schemas.microsoft.com/office/powerpoint/2010/main" val="1868935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 6 </a:t>
            </a:r>
            <a:endParaRPr lang="en-US" dirty="0"/>
          </a:p>
        </p:txBody>
      </p:sp>
      <p:sp>
        <p:nvSpPr>
          <p:cNvPr id="3" name="Subtitle 2"/>
          <p:cNvSpPr>
            <a:spLocks noGrp="1"/>
          </p:cNvSpPr>
          <p:nvPr>
            <p:ph type="subTitle" idx="1"/>
          </p:nvPr>
        </p:nvSpPr>
        <p:spPr/>
        <p:txBody>
          <a:bodyPr/>
          <a:lstStyle/>
          <a:p>
            <a:r>
              <a:rPr lang="en-US" sz="4000" b="1" dirty="0" smtClean="0"/>
              <a:t>Project Time </a:t>
            </a:r>
            <a:r>
              <a:rPr lang="en-US" sz="4000" b="1" dirty="0" smtClean="0"/>
              <a:t>Management</a:t>
            </a:r>
            <a:endParaRPr lang="en-US" sz="4000" b="1" dirty="0"/>
          </a:p>
        </p:txBody>
      </p:sp>
    </p:spTree>
    <p:extLst>
      <p:ext uri="{BB962C8B-B14F-4D97-AF65-F5344CB8AC3E}">
        <p14:creationId xmlns:p14="http://schemas.microsoft.com/office/powerpoint/2010/main" val="3726945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4" name="Rectangle 3"/>
          <p:cNvSpPr>
            <a:spLocks noGrp="1" noChangeArrowheads="1"/>
          </p:cNvSpPr>
          <p:nvPr>
            <p:ph idx="1"/>
          </p:nvPr>
        </p:nvSpPr>
        <p:spPr/>
        <p:txBody>
          <a:bodyPr/>
          <a:lstStyle/>
          <a:p>
            <a:pPr marL="609600" indent="-609600" eaLnBrk="1" hangingPunct="1"/>
            <a:r>
              <a:rPr lang="en-US" dirty="0" smtClean="0"/>
              <a:t>Understand the importance of project schedules and good project time management</a:t>
            </a:r>
          </a:p>
          <a:p>
            <a:pPr marL="609600" indent="-609600" eaLnBrk="1" hangingPunct="1"/>
            <a:r>
              <a:rPr lang="en-US" dirty="0" smtClean="0"/>
              <a:t>Define activities as the basis for developing project schedules</a:t>
            </a:r>
          </a:p>
          <a:p>
            <a:pPr marL="609600" indent="-609600" eaLnBrk="1" hangingPunct="1"/>
            <a:r>
              <a:rPr lang="en-US" dirty="0" smtClean="0"/>
              <a:t>Describe how project managers use network diagrams and dependencies to assist in activity sequencing</a:t>
            </a:r>
          </a:p>
          <a:p>
            <a:pPr marL="609600" indent="-609600" eaLnBrk="1" hangingPunct="1"/>
            <a:r>
              <a:rPr lang="en-US" dirty="0" smtClean="0"/>
              <a:t>Understand the relationship between estimating resources and project schedules</a:t>
            </a:r>
          </a:p>
          <a:p>
            <a:pPr marL="609600" indent="-609600" eaLnBrk="1" hangingPunct="1"/>
            <a:r>
              <a:rPr lang="en-US" dirty="0" smtClean="0"/>
              <a:t>Explain how various tools and techniques help project managers perform activity duration estimating</a:t>
            </a:r>
          </a:p>
        </p:txBody>
      </p:sp>
    </p:spTree>
    <p:extLst>
      <p:ext uri="{BB962C8B-B14F-4D97-AF65-F5344CB8AC3E}">
        <p14:creationId xmlns:p14="http://schemas.microsoft.com/office/powerpoint/2010/main" val="1731823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a:t>
            </a:r>
            <a:r>
              <a:rPr lang="en-US" dirty="0" smtClean="0"/>
              <a:t>Objectives (</a:t>
            </a:r>
            <a:r>
              <a:rPr lang="en-US" dirty="0" err="1" smtClean="0"/>
              <a:t>contd</a:t>
            </a:r>
            <a:r>
              <a:rPr lang="en-US" dirty="0" smtClean="0"/>
              <a:t>…)</a:t>
            </a:r>
            <a:endParaRPr lang="en-US" dirty="0"/>
          </a:p>
        </p:txBody>
      </p:sp>
      <p:sp>
        <p:nvSpPr>
          <p:cNvPr id="4" name="Rectangle 3"/>
          <p:cNvSpPr>
            <a:spLocks noGrp="1" noChangeArrowheads="1"/>
          </p:cNvSpPr>
          <p:nvPr>
            <p:ph idx="1"/>
          </p:nvPr>
        </p:nvSpPr>
        <p:spPr/>
        <p:txBody>
          <a:bodyPr/>
          <a:lstStyle/>
          <a:p>
            <a:pPr marL="609600" indent="-609600" eaLnBrk="1" hangingPunct="1"/>
            <a:r>
              <a:rPr lang="en-US" dirty="0" smtClean="0"/>
              <a:t>Use a Gantt chart for planning and tracking schedule information, find the critical path for a project, and describe how critical chain scheduling and the Program Evaluation and Review Technique (PERT) affect schedule development</a:t>
            </a:r>
          </a:p>
          <a:p>
            <a:pPr marL="609600" indent="-609600" eaLnBrk="1" hangingPunct="1"/>
            <a:r>
              <a:rPr lang="en-US" dirty="0" smtClean="0"/>
              <a:t>Discuss how reality checks and people issues are involved in controlling and managing changes to the project schedule</a:t>
            </a:r>
          </a:p>
          <a:p>
            <a:pPr marL="609600" indent="-609600" eaLnBrk="1" hangingPunct="1"/>
            <a:r>
              <a:rPr lang="en-US" dirty="0" smtClean="0"/>
              <a:t>Describe how project management software can assist in project time management and review words of caution before using this software </a:t>
            </a:r>
          </a:p>
        </p:txBody>
      </p:sp>
    </p:spTree>
    <p:extLst>
      <p:ext uri="{BB962C8B-B14F-4D97-AF65-F5344CB8AC3E}">
        <p14:creationId xmlns:p14="http://schemas.microsoft.com/office/powerpoint/2010/main" val="2014010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eaLnBrk="1" hangingPunct="1">
              <a:defRPr/>
            </a:pPr>
            <a:r>
              <a:rPr lang="en-US" dirty="0" smtClean="0"/>
              <a:t>Importance of Project Schedules</a:t>
            </a:r>
          </a:p>
        </p:txBody>
      </p:sp>
      <p:sp>
        <p:nvSpPr>
          <p:cNvPr id="5" name="Rectangle 3"/>
          <p:cNvSpPr>
            <a:spLocks noGrp="1" noChangeArrowheads="1"/>
          </p:cNvSpPr>
          <p:nvPr>
            <p:ph idx="1"/>
          </p:nvPr>
        </p:nvSpPr>
        <p:spPr/>
        <p:txBody>
          <a:bodyPr/>
          <a:lstStyle/>
          <a:p>
            <a:pPr eaLnBrk="1" hangingPunct="1"/>
            <a:r>
              <a:rPr lang="en-US" dirty="0" smtClean="0"/>
              <a:t>Managers often cite delivering projects on time as one of their biggest challenges</a:t>
            </a:r>
          </a:p>
          <a:p>
            <a:pPr eaLnBrk="1" hangingPunct="1"/>
            <a:r>
              <a:rPr lang="en-US" dirty="0" smtClean="0"/>
              <a:t>Time has the least amount of flexibility; it passes no matter what happens on a project</a:t>
            </a:r>
          </a:p>
          <a:p>
            <a:pPr eaLnBrk="1" hangingPunct="1"/>
            <a:r>
              <a:rPr lang="en-US" dirty="0" smtClean="0"/>
              <a:t>Schedule issues are the main reason for conflicts on projects, especially during the second half of projects</a:t>
            </a:r>
          </a:p>
        </p:txBody>
      </p:sp>
    </p:spTree>
    <p:extLst>
      <p:ext uri="{BB962C8B-B14F-4D97-AF65-F5344CB8AC3E}">
        <p14:creationId xmlns:p14="http://schemas.microsoft.com/office/powerpoint/2010/main" val="2382345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Individual Work Styles and Cultural Differences Cause Schedule Conflicts</a:t>
            </a:r>
          </a:p>
        </p:txBody>
      </p:sp>
      <p:sp>
        <p:nvSpPr>
          <p:cNvPr id="4" name="Rectangle 3"/>
          <p:cNvSpPr>
            <a:spLocks noGrp="1" noChangeArrowheads="1"/>
          </p:cNvSpPr>
          <p:nvPr>
            <p:ph idx="1"/>
          </p:nvPr>
        </p:nvSpPr>
        <p:spPr/>
        <p:txBody>
          <a:bodyPr/>
          <a:lstStyle/>
          <a:p>
            <a:pPr eaLnBrk="1" hangingPunct="1"/>
            <a:r>
              <a:rPr lang="en-US" dirty="0" smtClean="0"/>
              <a:t>One dimension of the Meyers-Briggs Type Indicator focuses on peoples’ attitudes toward structure and deadline</a:t>
            </a:r>
          </a:p>
          <a:p>
            <a:pPr eaLnBrk="1" hangingPunct="1"/>
            <a:r>
              <a:rPr lang="en-US" dirty="0" smtClean="0"/>
              <a:t>Some people prefer to follow schedules and meet deadlines while others do not  (J vs. P)</a:t>
            </a:r>
          </a:p>
          <a:p>
            <a:pPr eaLnBrk="1" hangingPunct="1"/>
            <a:r>
              <a:rPr lang="en-US" dirty="0" smtClean="0"/>
              <a:t>Difference cultures and even entire countries have different attitudes about schedules</a:t>
            </a:r>
          </a:p>
        </p:txBody>
      </p:sp>
    </p:spTree>
    <p:extLst>
      <p:ext uri="{BB962C8B-B14F-4D97-AF65-F5344CB8AC3E}">
        <p14:creationId xmlns:p14="http://schemas.microsoft.com/office/powerpoint/2010/main" val="101898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snapshots</a:t>
            </a:r>
            <a:endParaRPr lang="en-US" dirty="0"/>
          </a:p>
        </p:txBody>
      </p:sp>
      <p:sp>
        <p:nvSpPr>
          <p:cNvPr id="6" name="Rectangle 5"/>
          <p:cNvSpPr>
            <a:spLocks noChangeArrowheads="1"/>
          </p:cNvSpPr>
          <p:nvPr/>
        </p:nvSpPr>
        <p:spPr bwMode="auto">
          <a:xfrm>
            <a:off x="2209800" y="2179637"/>
            <a:ext cx="9793310" cy="4678363"/>
          </a:xfrm>
          <a:prstGeom prst="rect">
            <a:avLst/>
          </a:prstGeom>
          <a:noFill/>
          <a:ln w="9525">
            <a:noFill/>
            <a:miter lim="800000"/>
            <a:headEnd/>
            <a:tailEnd/>
          </a:ln>
          <a:effectLst/>
        </p:spPr>
        <p:txBody>
          <a:bodyPr wrap="square" anchor="ctr">
            <a:spAutoFit/>
          </a:bodyPr>
          <a:lstStyle/>
          <a:p>
            <a:pPr marL="273050" indent="-273050" eaLnBrk="0" hangingPunct="0">
              <a:spcBef>
                <a:spcPts val="575"/>
              </a:spcBef>
              <a:buClr>
                <a:schemeClr val="accent1"/>
              </a:buClr>
              <a:buSzPct val="85000"/>
              <a:buFont typeface="Wingdings 2" pitchFamily="18" charset="2"/>
              <a:buChar char=""/>
              <a:tabLst>
                <a:tab pos="685800" algn="l"/>
              </a:tabLst>
              <a:defRPr/>
            </a:pPr>
            <a:r>
              <a:rPr lang="en-US" sz="2400" dirty="0">
                <a:latin typeface="+mn-lt"/>
                <a:cs typeface="+mn-cs"/>
              </a:rPr>
              <a:t>In contrast to the 2002 Salt Lake City Winter Olympic Games (see Chapter 4’s Media Snapshot), planning and scheduling was very different for the 2004 Summer Olympic Games held in Athens, Greece</a:t>
            </a:r>
          </a:p>
          <a:p>
            <a:pPr marL="273050" indent="-273050" eaLnBrk="0" hangingPunct="0">
              <a:spcBef>
                <a:spcPts val="575"/>
              </a:spcBef>
              <a:buClr>
                <a:schemeClr val="accent1"/>
              </a:buClr>
              <a:buSzPct val="85000"/>
              <a:buFont typeface="Wingdings 2" pitchFamily="18" charset="2"/>
              <a:buChar char=""/>
              <a:tabLst>
                <a:tab pos="685800" algn="l"/>
              </a:tabLst>
              <a:defRPr/>
            </a:pPr>
            <a:r>
              <a:rPr lang="en-US" sz="2400" dirty="0">
                <a:latin typeface="+mn-lt"/>
                <a:cs typeface="+mn-cs"/>
              </a:rPr>
              <a:t>Many articles were written before the opening ceremonies predicting that the facilities would not be ready in time; many people were pleasantly surprised by the amazing opening ceremonies, beautiful new buildings, and state-of-the-art security and transportation systems in Athens</a:t>
            </a:r>
          </a:p>
          <a:p>
            <a:pPr marL="273050" indent="-273050" eaLnBrk="0" hangingPunct="0">
              <a:spcBef>
                <a:spcPts val="575"/>
              </a:spcBef>
              <a:buClr>
                <a:schemeClr val="accent1"/>
              </a:buClr>
              <a:buSzPct val="85000"/>
              <a:buFont typeface="Wingdings 2" pitchFamily="18" charset="2"/>
              <a:buChar char=""/>
              <a:tabLst>
                <a:tab pos="685800" algn="l"/>
              </a:tabLst>
              <a:defRPr/>
            </a:pPr>
            <a:r>
              <a:rPr lang="en-US" sz="2400" dirty="0">
                <a:latin typeface="+mn-lt"/>
                <a:cs typeface="+mn-cs"/>
              </a:rPr>
              <a:t>The Greeks even made fun of critics by having construction workers pretend to still be working as the ceremonies began	</a:t>
            </a:r>
          </a:p>
        </p:txBody>
      </p:sp>
    </p:spTree>
    <p:extLst>
      <p:ext uri="{BB962C8B-B14F-4D97-AF65-F5344CB8AC3E}">
        <p14:creationId xmlns:p14="http://schemas.microsoft.com/office/powerpoint/2010/main" val="2834566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normAutofit/>
          </a:bodyPr>
          <a:lstStyle/>
          <a:p>
            <a:pPr eaLnBrk="1" hangingPunct="1">
              <a:defRPr/>
            </a:pPr>
            <a:r>
              <a:rPr lang="en-US" dirty="0" smtClean="0"/>
              <a:t>Project Time Management Processes</a:t>
            </a:r>
          </a:p>
        </p:txBody>
      </p:sp>
      <p:sp>
        <p:nvSpPr>
          <p:cNvPr id="4" name="Rectangle 3"/>
          <p:cNvSpPr>
            <a:spLocks noGrp="1" noChangeArrowheads="1"/>
          </p:cNvSpPr>
          <p:nvPr>
            <p:ph idx="1"/>
          </p:nvPr>
        </p:nvSpPr>
        <p:spPr/>
        <p:txBody>
          <a:bodyPr>
            <a:normAutofit fontScale="92500" lnSpcReduction="20000"/>
          </a:bodyPr>
          <a:lstStyle/>
          <a:p>
            <a:pPr eaLnBrk="1" hangingPunct="1">
              <a:lnSpc>
                <a:spcPct val="80000"/>
              </a:lnSpc>
            </a:pPr>
            <a:r>
              <a:rPr lang="en-US" sz="2400" b="1" dirty="0" smtClean="0"/>
              <a:t>Defining activities</a:t>
            </a:r>
            <a:r>
              <a:rPr lang="en-US" sz="2400" dirty="0" smtClean="0"/>
              <a:t>:</a:t>
            </a:r>
            <a:r>
              <a:rPr lang="en-US" sz="2400" b="1" dirty="0" smtClean="0"/>
              <a:t> </a:t>
            </a:r>
            <a:r>
              <a:rPr lang="en-US" sz="2400" dirty="0" smtClean="0"/>
              <a:t>identifying the specific activities that the project team members and stakeholders must perform to produce the project deliverables</a:t>
            </a:r>
            <a:endParaRPr lang="en-US" sz="2400" b="1" dirty="0" smtClean="0"/>
          </a:p>
          <a:p>
            <a:pPr eaLnBrk="1" hangingPunct="1">
              <a:lnSpc>
                <a:spcPct val="80000"/>
              </a:lnSpc>
            </a:pPr>
            <a:r>
              <a:rPr lang="en-US" sz="2400" b="1" dirty="0" smtClean="0"/>
              <a:t>Sequencing activities</a:t>
            </a:r>
            <a:r>
              <a:rPr lang="en-US" sz="2400" dirty="0" smtClean="0"/>
              <a:t>: identifying and documenting the relationships between project activities</a:t>
            </a:r>
          </a:p>
          <a:p>
            <a:pPr eaLnBrk="1" hangingPunct="1">
              <a:lnSpc>
                <a:spcPct val="80000"/>
              </a:lnSpc>
            </a:pPr>
            <a:r>
              <a:rPr lang="en-US" sz="2400" b="1" dirty="0" smtClean="0"/>
              <a:t>Estimating activity resources</a:t>
            </a:r>
            <a:r>
              <a:rPr lang="en-US" sz="2400" dirty="0" smtClean="0"/>
              <a:t>:</a:t>
            </a:r>
            <a:r>
              <a:rPr lang="en-US" sz="2400" b="1" dirty="0" smtClean="0"/>
              <a:t> </a:t>
            </a:r>
            <a:r>
              <a:rPr lang="en-US" sz="2400" dirty="0" smtClean="0"/>
              <a:t>estimating how many </a:t>
            </a:r>
            <a:r>
              <a:rPr lang="en-US" sz="2400" b="1" dirty="0" smtClean="0"/>
              <a:t>resources </a:t>
            </a:r>
            <a:r>
              <a:rPr lang="en-US" sz="2400" dirty="0" smtClean="0"/>
              <a:t>a project team should use to perform project activities</a:t>
            </a:r>
          </a:p>
          <a:p>
            <a:pPr eaLnBrk="1" hangingPunct="1">
              <a:lnSpc>
                <a:spcPct val="80000"/>
              </a:lnSpc>
            </a:pPr>
            <a:r>
              <a:rPr lang="en-US" sz="2400" b="1" dirty="0" smtClean="0"/>
              <a:t>Estimating activity durations</a:t>
            </a:r>
            <a:r>
              <a:rPr lang="en-US" sz="2400" dirty="0" smtClean="0"/>
              <a:t>:</a:t>
            </a:r>
            <a:r>
              <a:rPr lang="en-US" sz="2400" b="1" dirty="0" smtClean="0"/>
              <a:t> </a:t>
            </a:r>
            <a:r>
              <a:rPr lang="en-US" sz="2400" dirty="0" smtClean="0"/>
              <a:t>estimating the number of work periods that are needed to complete individual activities</a:t>
            </a:r>
          </a:p>
          <a:p>
            <a:pPr eaLnBrk="1" hangingPunct="1">
              <a:lnSpc>
                <a:spcPct val="80000"/>
              </a:lnSpc>
            </a:pPr>
            <a:r>
              <a:rPr lang="en-US" sz="2400" b="1" dirty="0" smtClean="0"/>
              <a:t>Developing the schedule</a:t>
            </a:r>
            <a:r>
              <a:rPr lang="en-US" sz="2400" dirty="0" smtClean="0"/>
              <a:t>:</a:t>
            </a:r>
            <a:r>
              <a:rPr lang="en-US" sz="2400" b="1" dirty="0" smtClean="0"/>
              <a:t> </a:t>
            </a:r>
            <a:r>
              <a:rPr lang="en-US" sz="2400" dirty="0" smtClean="0"/>
              <a:t>analyzing activity sequences, activity resource estimates, and activity duration estimates to create the project schedule</a:t>
            </a:r>
          </a:p>
          <a:p>
            <a:pPr eaLnBrk="1" hangingPunct="1">
              <a:lnSpc>
                <a:spcPct val="80000"/>
              </a:lnSpc>
            </a:pPr>
            <a:r>
              <a:rPr lang="en-US" sz="2400" b="1" dirty="0" smtClean="0"/>
              <a:t>Controlling the schedule</a:t>
            </a:r>
            <a:r>
              <a:rPr lang="en-US" sz="2400" dirty="0" smtClean="0"/>
              <a:t>: controlling and managing changes to the project schedule</a:t>
            </a:r>
          </a:p>
        </p:txBody>
      </p:sp>
    </p:spTree>
    <p:extLst>
      <p:ext uri="{BB962C8B-B14F-4D97-AF65-F5344CB8AC3E}">
        <p14:creationId xmlns:p14="http://schemas.microsoft.com/office/powerpoint/2010/main" val="650427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Time Management Summary</a:t>
            </a:r>
          </a:p>
        </p:txBody>
      </p:sp>
      <p:pic>
        <p:nvPicPr>
          <p:cNvPr id="4" name="Picture 5" descr="86921_06_F01.jp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4605465" y="2453005"/>
            <a:ext cx="4882896" cy="3139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778253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3</TotalTime>
  <Words>665</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Wingdings 2</vt:lpstr>
      <vt:lpstr>Wingdings 3</vt:lpstr>
      <vt:lpstr>Wisp</vt:lpstr>
      <vt:lpstr>Lecture # 25</vt:lpstr>
      <vt:lpstr>Chapter # 6 </vt:lpstr>
      <vt:lpstr>Learning Objectives</vt:lpstr>
      <vt:lpstr>Learning Objectives (contd…)</vt:lpstr>
      <vt:lpstr>Importance of Project Schedules</vt:lpstr>
      <vt:lpstr>Individual Work Styles and Cultural Differences Cause Schedule Conflicts</vt:lpstr>
      <vt:lpstr>Media snapshots</vt:lpstr>
      <vt:lpstr>Project Time Management Processes</vt:lpstr>
      <vt:lpstr>Project Time Management Summary</vt:lpstr>
      <vt:lpstr>Defining Activities</vt:lpstr>
      <vt:lpstr>Activity Lists and Attributes</vt:lpstr>
      <vt:lpstr>Milestones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Adeel Ahmed Ansari</dc:creator>
  <cp:lastModifiedBy>Adeel Ahmed Ansari</cp:lastModifiedBy>
  <cp:revision>4</cp:revision>
  <dcterms:created xsi:type="dcterms:W3CDTF">2020-10-18T11:23:32Z</dcterms:created>
  <dcterms:modified xsi:type="dcterms:W3CDTF">2020-10-18T11:42:08Z</dcterms:modified>
</cp:coreProperties>
</file>