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CD90AF-3AE3-4443-826E-27FC06FC325B}"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215218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D90AF-3AE3-4443-826E-27FC06FC325B}"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15714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D90AF-3AE3-4443-826E-27FC06FC325B}"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ADEB94-1F47-4F71-B7B7-8E8218C4897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1461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CD90AF-3AE3-4443-826E-27FC06FC325B}"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777068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CD90AF-3AE3-4443-826E-27FC06FC325B}"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ADEB94-1F47-4F71-B7B7-8E8218C4897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4547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CD90AF-3AE3-4443-826E-27FC06FC325B}"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2737983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CD90AF-3AE3-4443-826E-27FC06FC325B}"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3856051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CD90AF-3AE3-4443-826E-27FC06FC325B}"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206152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CD90AF-3AE3-4443-826E-27FC06FC325B}"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346867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D90AF-3AE3-4443-826E-27FC06FC325B}"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278352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CD90AF-3AE3-4443-826E-27FC06FC325B}"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137808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CD90AF-3AE3-4443-826E-27FC06FC325B}"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2851629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CD90AF-3AE3-4443-826E-27FC06FC325B}"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96760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D90AF-3AE3-4443-826E-27FC06FC325B}" type="datetimeFigureOut">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24921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D90AF-3AE3-4443-826E-27FC06FC325B}"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242969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D90AF-3AE3-4443-826E-27FC06FC325B}"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ADEB94-1F47-4F71-B7B7-8E8218C48975}" type="slidenum">
              <a:rPr lang="en-US" smtClean="0"/>
              <a:t>‹#›</a:t>
            </a:fld>
            <a:endParaRPr lang="en-US"/>
          </a:p>
        </p:txBody>
      </p:sp>
    </p:spTree>
    <p:extLst>
      <p:ext uri="{BB962C8B-B14F-4D97-AF65-F5344CB8AC3E}">
        <p14:creationId xmlns:p14="http://schemas.microsoft.com/office/powerpoint/2010/main" val="369758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CD90AF-3AE3-4443-826E-27FC06FC325B}" type="datetimeFigureOut">
              <a:rPr lang="en-US" smtClean="0"/>
              <a:t>1/4/2022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6ADEB94-1F47-4F71-B7B7-8E8218C48975}" type="slidenum">
              <a:rPr lang="en-US" smtClean="0"/>
              <a:t>‹#›</a:t>
            </a:fld>
            <a:endParaRPr lang="en-US"/>
          </a:p>
        </p:txBody>
      </p:sp>
    </p:spTree>
    <p:extLst>
      <p:ext uri="{BB962C8B-B14F-4D97-AF65-F5344CB8AC3E}">
        <p14:creationId xmlns:p14="http://schemas.microsoft.com/office/powerpoint/2010/main" val="1587034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mediavin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 27</a:t>
            </a:r>
            <a:endParaRPr lang="en-US" dirty="0"/>
          </a:p>
        </p:txBody>
      </p:sp>
      <p:sp>
        <p:nvSpPr>
          <p:cNvPr id="3" name="Content Placeholder 2"/>
          <p:cNvSpPr>
            <a:spLocks noGrp="1"/>
          </p:cNvSpPr>
          <p:nvPr>
            <p:ph idx="1"/>
          </p:nvPr>
        </p:nvSpPr>
        <p:spPr/>
        <p:txBody>
          <a:bodyPr/>
          <a:lstStyle/>
          <a:p>
            <a:r>
              <a:rPr lang="en-US" dirty="0"/>
              <a:t>Estimating Activity </a:t>
            </a:r>
            <a:r>
              <a:rPr lang="en-US" dirty="0" smtClean="0"/>
              <a:t>Resources</a:t>
            </a:r>
          </a:p>
          <a:p>
            <a:r>
              <a:rPr lang="en-US" dirty="0" smtClean="0"/>
              <a:t>Estimating </a:t>
            </a:r>
            <a:r>
              <a:rPr lang="en-US" dirty="0"/>
              <a:t>Activity </a:t>
            </a:r>
            <a:r>
              <a:rPr lang="en-US" dirty="0" smtClean="0"/>
              <a:t>Durations</a:t>
            </a:r>
          </a:p>
          <a:p>
            <a:r>
              <a:rPr lang="en-US" dirty="0" smtClean="0"/>
              <a:t>Developing </a:t>
            </a:r>
            <a:r>
              <a:rPr lang="en-US" dirty="0"/>
              <a:t>the Schedule</a:t>
            </a:r>
          </a:p>
        </p:txBody>
      </p:sp>
    </p:spTree>
    <p:extLst>
      <p:ext uri="{BB962C8B-B14F-4D97-AF65-F5344CB8AC3E}">
        <p14:creationId xmlns:p14="http://schemas.microsoft.com/office/powerpoint/2010/main" val="325573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used for </a:t>
            </a:r>
            <a:r>
              <a:rPr lang="en-US" dirty="0" smtClean="0"/>
              <a:t>RBS </a:t>
            </a:r>
            <a:r>
              <a:rPr lang="en-US" dirty="0"/>
              <a:t>(cont..)</a:t>
            </a:r>
          </a:p>
        </p:txBody>
      </p:sp>
      <p:sp>
        <p:nvSpPr>
          <p:cNvPr id="3" name="Content Placeholder 2"/>
          <p:cNvSpPr>
            <a:spLocks noGrp="1"/>
          </p:cNvSpPr>
          <p:nvPr>
            <p:ph idx="1"/>
          </p:nvPr>
        </p:nvSpPr>
        <p:spPr/>
        <p:txBody>
          <a:bodyPr>
            <a:normAutofit fontScale="92500" lnSpcReduction="10000"/>
          </a:bodyPr>
          <a:lstStyle/>
          <a:p>
            <a:pPr marL="0" lvl="0" indent="0" defTabSz="914400" eaLnBrk="0" fontAlgn="base" hangingPunct="0">
              <a:spcBef>
                <a:spcPct val="0"/>
              </a:spcBef>
              <a:spcAft>
                <a:spcPct val="0"/>
              </a:spcAft>
              <a:buClrTx/>
              <a:buFontTx/>
              <a:buChar char="•"/>
            </a:pPr>
            <a:r>
              <a:rPr lang="en-US" sz="2000" b="1" dirty="0">
                <a:solidFill>
                  <a:srgbClr val="000000"/>
                </a:solidFill>
                <a:latin typeface="+mj-lt"/>
              </a:rPr>
              <a:t>Resource calendar</a:t>
            </a:r>
            <a:endParaRPr lang="en-US" sz="2000" dirty="0">
              <a:solidFill>
                <a:srgbClr val="000000"/>
              </a:solidFill>
              <a:latin typeface="+mj-lt"/>
            </a:endParaRP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A </a:t>
            </a:r>
            <a:r>
              <a:rPr lang="en-US" sz="2000" dirty="0">
                <a:solidFill>
                  <a:srgbClr val="000000"/>
                </a:solidFill>
                <a:latin typeface="+mj-lt"/>
              </a:rPr>
              <a:t>resource calendar is about the availability of resources over time. </a:t>
            </a: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The </a:t>
            </a:r>
            <a:r>
              <a:rPr lang="en-US" sz="2000" dirty="0">
                <a:solidFill>
                  <a:srgbClr val="000000"/>
                </a:solidFill>
                <a:latin typeface="+mj-lt"/>
              </a:rPr>
              <a:t>project manager will need a list of all the resources that are needed to complete the project.</a:t>
            </a:r>
            <a:endParaRPr lang="en-US" sz="2000" dirty="0">
              <a:solidFill>
                <a:schemeClr val="tx1"/>
              </a:solidFill>
              <a:latin typeface="+mj-lt"/>
            </a:endParaRP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These </a:t>
            </a:r>
            <a:r>
              <a:rPr lang="en-US" sz="2000" dirty="0">
                <a:solidFill>
                  <a:srgbClr val="000000"/>
                </a:solidFill>
                <a:latin typeface="+mj-lt"/>
              </a:rPr>
              <a:t>resources must also be listed based on their availability over the </a:t>
            </a:r>
            <a:r>
              <a:rPr lang="en-US" sz="2000" dirty="0" smtClean="0">
                <a:solidFill>
                  <a:srgbClr val="83A7BA"/>
                </a:solidFill>
                <a:latin typeface="+mj-lt"/>
              </a:rPr>
              <a:t>long </a:t>
            </a:r>
            <a:r>
              <a:rPr lang="en-US" sz="2000" dirty="0" smtClean="0">
                <a:solidFill>
                  <a:srgbClr val="000000"/>
                </a:solidFill>
                <a:latin typeface="+mj-lt"/>
              </a:rPr>
              <a:t>term.</a:t>
            </a: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This </a:t>
            </a:r>
            <a:r>
              <a:rPr lang="en-US" sz="2000" dirty="0">
                <a:solidFill>
                  <a:srgbClr val="000000"/>
                </a:solidFill>
                <a:latin typeface="+mj-lt"/>
              </a:rPr>
              <a:t>information is important for the project manager to ascertain whether the resources needed will be available during a specific time, so the project does not stall.</a:t>
            </a:r>
            <a:endParaRPr lang="en-US" sz="2000" dirty="0">
              <a:solidFill>
                <a:schemeClr val="tx1"/>
              </a:solidFill>
              <a:latin typeface="+mj-lt"/>
            </a:endParaRPr>
          </a:p>
          <a:p>
            <a:pPr marL="0" lvl="0" indent="0" defTabSz="914400" eaLnBrk="0" fontAlgn="base" hangingPunct="0">
              <a:spcBef>
                <a:spcPct val="0"/>
              </a:spcBef>
              <a:spcAft>
                <a:spcPct val="0"/>
              </a:spcAft>
              <a:buClrTx/>
              <a:buNone/>
            </a:pPr>
            <a:r>
              <a:rPr lang="en-US" sz="2000" dirty="0">
                <a:solidFill>
                  <a:srgbClr val="A5A5A5"/>
                </a:solidFill>
                <a:latin typeface="+mj-lt"/>
                <a:hlinkClick r:id="rId2"/>
              </a:rPr>
              <a:t>  </a:t>
            </a:r>
            <a:r>
              <a:rPr lang="en-US" sz="2000" dirty="0">
                <a:solidFill>
                  <a:srgbClr val="A5A5A5"/>
                </a:solidFill>
                <a:latin typeface="+mj-lt"/>
              </a:rPr>
              <a:t> </a:t>
            </a:r>
            <a:r>
              <a:rPr lang="en-US" sz="1000" dirty="0">
                <a:solidFill>
                  <a:srgbClr val="A5A5A5"/>
                </a:solidFill>
                <a:latin typeface="Georgia" panose="02040502050405020303" pitchFamily="18" charset="0"/>
              </a:rPr>
              <a:t>                           </a:t>
            </a:r>
            <a:endParaRPr lang="en-US" sz="1200" dirty="0">
              <a:solidFill>
                <a:schemeClr val="tx1"/>
              </a:solidFill>
            </a:endParaRPr>
          </a:p>
          <a:p>
            <a:endParaRPr lang="en-US" dirty="0"/>
          </a:p>
        </p:txBody>
      </p:sp>
    </p:spTree>
    <p:extLst>
      <p:ext uri="{BB962C8B-B14F-4D97-AF65-F5344CB8AC3E}">
        <p14:creationId xmlns:p14="http://schemas.microsoft.com/office/powerpoint/2010/main" val="231743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used for </a:t>
            </a:r>
            <a:r>
              <a:rPr lang="en-US" dirty="0" smtClean="0"/>
              <a:t>RBS (cont..)</a:t>
            </a:r>
            <a:endParaRPr lang="en-US" dirty="0"/>
          </a:p>
        </p:txBody>
      </p:sp>
      <p:sp>
        <p:nvSpPr>
          <p:cNvPr id="3" name="Content Placeholder 2"/>
          <p:cNvSpPr>
            <a:spLocks noGrp="1"/>
          </p:cNvSpPr>
          <p:nvPr>
            <p:ph idx="1"/>
          </p:nvPr>
        </p:nvSpPr>
        <p:spPr/>
        <p:txBody>
          <a:bodyPr/>
          <a:lstStyle/>
          <a:p>
            <a:pPr marL="0" lvl="0" indent="0" defTabSz="914400" eaLnBrk="0" fontAlgn="base" hangingPunct="0">
              <a:spcBef>
                <a:spcPct val="0"/>
              </a:spcBef>
              <a:spcAft>
                <a:spcPct val="0"/>
              </a:spcAft>
              <a:buClrTx/>
              <a:buNone/>
            </a:pPr>
            <a:r>
              <a:rPr lang="en-US" dirty="0">
                <a:solidFill>
                  <a:srgbClr val="000000"/>
                </a:solidFill>
                <a:latin typeface="+mj-lt"/>
              </a:rPr>
              <a:t>At the moment, RBS is becoming more and more important, with project management software incorporating it into their structure. </a:t>
            </a:r>
            <a:endParaRPr lang="en-US" dirty="0" smtClean="0">
              <a:solidFill>
                <a:srgbClr val="000000"/>
              </a:solidFill>
              <a:latin typeface="+mj-lt"/>
            </a:endParaRPr>
          </a:p>
          <a:p>
            <a:pPr marL="0" lvl="0" indent="0" defTabSz="914400" eaLnBrk="0" fontAlgn="base" hangingPunct="0">
              <a:spcBef>
                <a:spcPct val="0"/>
              </a:spcBef>
              <a:spcAft>
                <a:spcPct val="0"/>
              </a:spcAft>
              <a:buClrTx/>
              <a:buNone/>
            </a:pPr>
            <a:endParaRPr lang="en-US" dirty="0">
              <a:solidFill>
                <a:srgbClr val="000000"/>
              </a:solidFill>
              <a:latin typeface="+mj-lt"/>
            </a:endParaRPr>
          </a:p>
          <a:p>
            <a:pPr marL="0" lvl="0" indent="0" defTabSz="914400" eaLnBrk="0" fontAlgn="base" hangingPunct="0">
              <a:spcBef>
                <a:spcPct val="0"/>
              </a:spcBef>
              <a:spcAft>
                <a:spcPct val="0"/>
              </a:spcAft>
              <a:buClrTx/>
              <a:buNone/>
            </a:pPr>
            <a:r>
              <a:rPr lang="en-US" dirty="0" smtClean="0">
                <a:solidFill>
                  <a:srgbClr val="000000"/>
                </a:solidFill>
                <a:latin typeface="+mj-lt"/>
              </a:rPr>
              <a:t>If </a:t>
            </a:r>
            <a:r>
              <a:rPr lang="en-US" dirty="0">
                <a:solidFill>
                  <a:srgbClr val="000000"/>
                </a:solidFill>
                <a:latin typeface="+mj-lt"/>
              </a:rPr>
              <a:t>you are using any project management program, you can log in and check the availability of the resources you need, and more importantly how they are classified</a:t>
            </a:r>
            <a:r>
              <a:rPr lang="en-US" dirty="0" smtClean="0">
                <a:solidFill>
                  <a:srgbClr val="000000"/>
                </a:solidFill>
                <a:latin typeface="+mj-lt"/>
              </a:rPr>
              <a:t>.</a:t>
            </a:r>
          </a:p>
          <a:p>
            <a:pPr marL="0" lvl="0" indent="0" defTabSz="914400" eaLnBrk="0" fontAlgn="base" hangingPunct="0">
              <a:spcBef>
                <a:spcPct val="0"/>
              </a:spcBef>
              <a:spcAft>
                <a:spcPct val="0"/>
              </a:spcAft>
              <a:buClrTx/>
              <a:buNone/>
            </a:pPr>
            <a:endParaRPr lang="en-US" dirty="0">
              <a:solidFill>
                <a:srgbClr val="000000"/>
              </a:solidFill>
              <a:latin typeface="+mj-lt"/>
            </a:endParaRPr>
          </a:p>
          <a:p>
            <a:pPr marL="0" lvl="0" indent="0" defTabSz="914400" eaLnBrk="0" fontAlgn="base" hangingPunct="0">
              <a:spcBef>
                <a:spcPct val="0"/>
              </a:spcBef>
              <a:spcAft>
                <a:spcPct val="0"/>
              </a:spcAft>
              <a:buClrTx/>
              <a:buNone/>
            </a:pPr>
            <a:r>
              <a:rPr lang="en-US" dirty="0" smtClean="0">
                <a:solidFill>
                  <a:srgbClr val="000000"/>
                </a:solidFill>
                <a:latin typeface="+mj-lt"/>
              </a:rPr>
              <a:t>This </a:t>
            </a:r>
            <a:r>
              <a:rPr lang="en-US" dirty="0">
                <a:solidFill>
                  <a:srgbClr val="000000"/>
                </a:solidFill>
                <a:latin typeface="+mj-lt"/>
              </a:rPr>
              <a:t>generally helps the organization in the sense that the project managers are able to view a lot of details from a simple database, about all the resources being used.</a:t>
            </a:r>
          </a:p>
          <a:p>
            <a:endParaRPr lang="en-US" dirty="0"/>
          </a:p>
        </p:txBody>
      </p:sp>
    </p:spTree>
    <p:extLst>
      <p:ext uri="{BB962C8B-B14F-4D97-AF65-F5344CB8AC3E}">
        <p14:creationId xmlns:p14="http://schemas.microsoft.com/office/powerpoint/2010/main" val="1523013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en-US" dirty="0" smtClean="0"/>
              <a:t>Activity Duration Estimating</a:t>
            </a:r>
          </a:p>
        </p:txBody>
      </p:sp>
      <p:sp>
        <p:nvSpPr>
          <p:cNvPr id="5" name="Rectangle 3"/>
          <p:cNvSpPr>
            <a:spLocks noGrp="1" noChangeArrowheads="1"/>
          </p:cNvSpPr>
          <p:nvPr>
            <p:ph idx="1"/>
          </p:nvPr>
        </p:nvSpPr>
        <p:spPr/>
        <p:txBody>
          <a:bodyPr/>
          <a:lstStyle/>
          <a:p>
            <a:pPr eaLnBrk="1" hangingPunct="1"/>
            <a:r>
              <a:rPr lang="en-US" b="1" dirty="0" smtClean="0"/>
              <a:t>Duration</a:t>
            </a:r>
            <a:r>
              <a:rPr lang="en-US" dirty="0" smtClean="0"/>
              <a:t> includes the actual amount of time worked on an activity </a:t>
            </a:r>
            <a:r>
              <a:rPr lang="en-US" i="1" dirty="0" smtClean="0"/>
              <a:t>plus</a:t>
            </a:r>
            <a:r>
              <a:rPr lang="en-US" dirty="0" smtClean="0"/>
              <a:t> elapsed time</a:t>
            </a:r>
          </a:p>
          <a:p>
            <a:pPr eaLnBrk="1" hangingPunct="1"/>
            <a:r>
              <a:rPr lang="en-US" b="1" dirty="0" smtClean="0"/>
              <a:t>Effort</a:t>
            </a:r>
            <a:r>
              <a:rPr lang="en-US" dirty="0" smtClean="0"/>
              <a:t> is the number of workdays or work hours required to complete a task</a:t>
            </a:r>
          </a:p>
          <a:p>
            <a:pPr eaLnBrk="1" hangingPunct="1"/>
            <a:r>
              <a:rPr lang="en-US" dirty="0" smtClean="0"/>
              <a:t>Effort does not normally equal duration</a:t>
            </a:r>
          </a:p>
          <a:p>
            <a:pPr eaLnBrk="1" hangingPunct="1"/>
            <a:r>
              <a:rPr lang="en-US" dirty="0" smtClean="0"/>
              <a:t>People doing the work should help create estimates, and an expert should review them</a:t>
            </a:r>
          </a:p>
        </p:txBody>
      </p:sp>
    </p:spTree>
    <p:extLst>
      <p:ext uri="{BB962C8B-B14F-4D97-AF65-F5344CB8AC3E}">
        <p14:creationId xmlns:p14="http://schemas.microsoft.com/office/powerpoint/2010/main" val="2180700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Instead of providing activity estimates as a discrete number, such as four weeks, it’s often helpful to create a </a:t>
            </a:r>
            <a:r>
              <a:rPr lang="en-US" b="1" dirty="0"/>
              <a:t>three-point estimate</a:t>
            </a:r>
          </a:p>
          <a:p>
            <a:pPr lvl="1"/>
            <a:r>
              <a:rPr lang="en-US" dirty="0"/>
              <a:t>An estimate that includes an optimistic, most likely, and pessimistic estimate, such as three weeks for the optimistic, four weeks for the most likely, and five weeks for the pessimistic estimate</a:t>
            </a:r>
          </a:p>
          <a:p>
            <a:r>
              <a:rPr lang="en-US" dirty="0"/>
              <a:t>Three-point estimates are needed for PERT and Monte Carlo simulations</a:t>
            </a:r>
          </a:p>
          <a:p>
            <a:endParaRPr lang="en-US" dirty="0"/>
          </a:p>
        </p:txBody>
      </p:sp>
      <p:sp>
        <p:nvSpPr>
          <p:cNvPr id="4" name="Rectangle 2"/>
          <p:cNvSpPr>
            <a:spLocks noGrp="1" noChangeArrowheads="1"/>
          </p:cNvSpPr>
          <p:nvPr>
            <p:ph type="title"/>
          </p:nvPr>
        </p:nvSpPr>
        <p:spPr/>
        <p:txBody>
          <a:bodyPr/>
          <a:lstStyle/>
          <a:p>
            <a:pPr eaLnBrk="1" hangingPunct="1">
              <a:defRPr/>
            </a:pPr>
            <a:r>
              <a:rPr lang="en-US" dirty="0" smtClean="0"/>
              <a:t>Three-Point Estimates</a:t>
            </a:r>
          </a:p>
        </p:txBody>
      </p:sp>
    </p:spTree>
    <p:extLst>
      <p:ext uri="{BB962C8B-B14F-4D97-AF65-F5344CB8AC3E}">
        <p14:creationId xmlns:p14="http://schemas.microsoft.com/office/powerpoint/2010/main" val="2561821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Three Point Estimating and Risk Analysis</a:t>
            </a:r>
            <a:br>
              <a:rPr lang="en-US" sz="2800" dirty="0"/>
            </a:br>
            <a:endParaRPr lang="en-US" sz="2800" dirty="0"/>
          </a:p>
        </p:txBody>
      </p:sp>
      <p:sp>
        <p:nvSpPr>
          <p:cNvPr id="3" name="Content Placeholder 2"/>
          <p:cNvSpPr>
            <a:spLocks noGrp="1"/>
          </p:cNvSpPr>
          <p:nvPr>
            <p:ph idx="1"/>
          </p:nvPr>
        </p:nvSpPr>
        <p:spPr/>
        <p:txBody>
          <a:bodyPr>
            <a:normAutofit fontScale="62500" lnSpcReduction="20000"/>
          </a:bodyPr>
          <a:lstStyle/>
          <a:p>
            <a:r>
              <a:rPr lang="en-US" sz="2600" dirty="0"/>
              <a:t>The key benefit of three point estimating is the way it takes into account project risk.  The following procedure is how it works, PMBOK-style.  From the very beginning:</a:t>
            </a:r>
          </a:p>
          <a:p>
            <a:r>
              <a:rPr lang="en-US" sz="2600" dirty="0"/>
              <a:t>The project </a:t>
            </a:r>
            <a:r>
              <a:rPr lang="en-US" sz="2600" u="sng" dirty="0"/>
              <a:t>success </a:t>
            </a:r>
            <a:r>
              <a:rPr lang="en-US" sz="2600" u="sng" dirty="0" smtClean="0"/>
              <a:t>factors</a:t>
            </a:r>
            <a:r>
              <a:rPr lang="en-US" sz="2600" dirty="0"/>
              <a:t> </a:t>
            </a:r>
            <a:r>
              <a:rPr lang="en-US" sz="2600" dirty="0" smtClean="0"/>
              <a:t>are </a:t>
            </a:r>
            <a:r>
              <a:rPr lang="en-US" sz="2600" dirty="0"/>
              <a:t>determined</a:t>
            </a:r>
          </a:p>
          <a:p>
            <a:r>
              <a:rPr lang="en-US" sz="2600" dirty="0"/>
              <a:t>Risks which might affect the project success factors are </a:t>
            </a:r>
            <a:r>
              <a:rPr lang="en-US" sz="2600" u="sng" dirty="0" smtClean="0"/>
              <a:t>identified</a:t>
            </a:r>
            <a:endParaRPr lang="en-US" sz="2600" dirty="0"/>
          </a:p>
          <a:p>
            <a:r>
              <a:rPr lang="en-US" sz="2600" dirty="0"/>
              <a:t>The risks are </a:t>
            </a:r>
            <a:r>
              <a:rPr lang="en-US" sz="2600" u="sng" dirty="0" smtClean="0"/>
              <a:t>analyzed</a:t>
            </a:r>
            <a:r>
              <a:rPr lang="en-US" sz="2600" dirty="0"/>
              <a:t> </a:t>
            </a:r>
            <a:r>
              <a:rPr lang="en-US" sz="2600" dirty="0" smtClean="0"/>
              <a:t>and </a:t>
            </a:r>
            <a:r>
              <a:rPr lang="en-US" sz="2600" dirty="0"/>
              <a:t>prioritized to determine which are the most important.</a:t>
            </a:r>
          </a:p>
          <a:p>
            <a:r>
              <a:rPr lang="en-US" sz="2600" dirty="0"/>
              <a:t>The project is divided into tasks (a </a:t>
            </a:r>
            <a:r>
              <a:rPr lang="en-US" sz="2600" u="sng" dirty="0"/>
              <a:t>work breakdown </a:t>
            </a:r>
            <a:r>
              <a:rPr lang="en-US" sz="2600" u="sng" dirty="0" smtClean="0"/>
              <a:t>structure</a:t>
            </a:r>
            <a:r>
              <a:rPr lang="en-US" sz="2600" dirty="0"/>
              <a:t>)</a:t>
            </a:r>
            <a:r>
              <a:rPr lang="en-US" sz="2600" dirty="0" smtClean="0"/>
              <a:t>.</a:t>
            </a:r>
            <a:endParaRPr lang="en-US" sz="2600" dirty="0"/>
          </a:p>
          <a:p>
            <a:r>
              <a:rPr lang="en-US" sz="2600" dirty="0"/>
              <a:t>Each task receives three estimates:</a:t>
            </a:r>
          </a:p>
          <a:p>
            <a:pPr lvl="1"/>
            <a:r>
              <a:rPr lang="en-US" sz="2600" dirty="0"/>
              <a:t>Optimistic.  Assuming the risks do not occur.</a:t>
            </a:r>
          </a:p>
          <a:p>
            <a:pPr lvl="1"/>
            <a:r>
              <a:rPr lang="en-US" sz="2600" dirty="0"/>
              <a:t>Most likely.  Assuming the risk occurrence level that is most likely to occur.  Similar to other estimate types.</a:t>
            </a:r>
          </a:p>
          <a:p>
            <a:pPr lvl="1"/>
            <a:r>
              <a:rPr lang="en-US" sz="2600" dirty="0"/>
              <a:t>Pessimistic.  Assuming that the risks occur.</a:t>
            </a:r>
          </a:p>
          <a:p>
            <a:endParaRPr lang="en-US" dirty="0"/>
          </a:p>
        </p:txBody>
      </p:sp>
    </p:spTree>
    <p:extLst>
      <p:ext uri="{BB962C8B-B14F-4D97-AF65-F5344CB8AC3E}">
        <p14:creationId xmlns:p14="http://schemas.microsoft.com/office/powerpoint/2010/main" val="2357536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Point Estimating and Risk Analysis</a:t>
            </a:r>
            <a:br>
              <a:rPr lang="en-US" dirty="0"/>
            </a:br>
            <a:r>
              <a:rPr lang="en-US" dirty="0" smtClean="0"/>
              <a:t>(contd..)</a:t>
            </a:r>
            <a:endParaRPr lang="en-US" dirty="0"/>
          </a:p>
        </p:txBody>
      </p:sp>
      <p:sp>
        <p:nvSpPr>
          <p:cNvPr id="3" name="Content Placeholder 2"/>
          <p:cNvSpPr>
            <a:spLocks noGrp="1"/>
          </p:cNvSpPr>
          <p:nvPr>
            <p:ph idx="1"/>
          </p:nvPr>
        </p:nvSpPr>
        <p:spPr/>
        <p:txBody>
          <a:bodyPr/>
          <a:lstStyle/>
          <a:p>
            <a:r>
              <a:rPr lang="en-US" dirty="0"/>
              <a:t>The Three Point Estimating procedure is used to determine the final estimate for each task.</a:t>
            </a:r>
          </a:p>
          <a:p>
            <a:r>
              <a:rPr lang="en-US" dirty="0"/>
              <a:t>There are many situations where a risk results in a skewed distribution.  For example, a risk might result in a cost escalation but no corresponding cost reduction if it doesn’t occur.  </a:t>
            </a:r>
            <a:endParaRPr lang="en-US" dirty="0" smtClean="0"/>
          </a:p>
          <a:p>
            <a:r>
              <a:rPr lang="en-US" dirty="0" smtClean="0"/>
              <a:t>This </a:t>
            </a:r>
            <a:r>
              <a:rPr lang="en-US" dirty="0"/>
              <a:t>would make the Pessimistic estimate farther away from the Most Likely value than the Optimistic one (that is, the Most Likely value is not directly in the middle) and result in a skewed distribution.</a:t>
            </a:r>
          </a:p>
          <a:p>
            <a:endParaRPr lang="en-US" dirty="0"/>
          </a:p>
        </p:txBody>
      </p:sp>
    </p:spTree>
    <p:extLst>
      <p:ext uri="{BB962C8B-B14F-4D97-AF65-F5344CB8AC3E}">
        <p14:creationId xmlns:p14="http://schemas.microsoft.com/office/powerpoint/2010/main" val="762654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Other Task Level Estimating Techniques</a:t>
            </a:r>
            <a:br>
              <a:rPr lang="en-US" sz="3200" dirty="0"/>
            </a:br>
            <a:endParaRPr lang="en-US" sz="3200" dirty="0"/>
          </a:p>
        </p:txBody>
      </p:sp>
      <p:sp>
        <p:nvSpPr>
          <p:cNvPr id="3" name="Content Placeholder 2"/>
          <p:cNvSpPr>
            <a:spLocks noGrp="1"/>
          </p:cNvSpPr>
          <p:nvPr>
            <p:ph idx="1"/>
          </p:nvPr>
        </p:nvSpPr>
        <p:spPr/>
        <p:txBody>
          <a:bodyPr>
            <a:normAutofit/>
          </a:bodyPr>
          <a:lstStyle/>
          <a:p>
            <a:r>
              <a:rPr lang="en-US" dirty="0">
                <a:solidFill>
                  <a:schemeClr val="tx1"/>
                </a:solidFill>
              </a:rPr>
              <a:t>Three point estimating is one out of three </a:t>
            </a:r>
            <a:r>
              <a:rPr lang="en-US" dirty="0" smtClean="0">
                <a:solidFill>
                  <a:schemeClr val="tx1"/>
                </a:solidFill>
              </a:rPr>
              <a:t>estimating</a:t>
            </a:r>
            <a:r>
              <a:rPr lang="en-US" dirty="0">
                <a:solidFill>
                  <a:schemeClr val="tx1"/>
                </a:solidFill>
              </a:rPr>
              <a:t> </a:t>
            </a:r>
            <a:r>
              <a:rPr lang="en-US" dirty="0" smtClean="0">
                <a:solidFill>
                  <a:schemeClr val="tx1"/>
                </a:solidFill>
              </a:rPr>
              <a:t>methods </a:t>
            </a:r>
            <a:r>
              <a:rPr lang="en-US" dirty="0">
                <a:solidFill>
                  <a:schemeClr val="tx1"/>
                </a:solidFill>
              </a:rPr>
              <a:t>which are applied at the individual task level.  The other two are:</a:t>
            </a:r>
          </a:p>
          <a:p>
            <a:r>
              <a:rPr lang="en-US" b="1" dirty="0">
                <a:solidFill>
                  <a:schemeClr val="tx1"/>
                </a:solidFill>
              </a:rPr>
              <a:t>Parametric Estimating: </a:t>
            </a:r>
            <a:r>
              <a:rPr lang="en-US" dirty="0">
                <a:solidFill>
                  <a:schemeClr val="tx1"/>
                </a:solidFill>
              </a:rPr>
              <a:t> Estimation of a task using a unit rate (</a:t>
            </a:r>
            <a:r>
              <a:rPr lang="en-US" dirty="0" smtClean="0">
                <a:solidFill>
                  <a:schemeClr val="tx1"/>
                </a:solidFill>
              </a:rPr>
              <a:t>parametric</a:t>
            </a:r>
            <a:r>
              <a:rPr lang="en-US" dirty="0">
                <a:solidFill>
                  <a:schemeClr val="tx1"/>
                </a:solidFill>
              </a:rPr>
              <a:t> </a:t>
            </a:r>
            <a:r>
              <a:rPr lang="en-US" dirty="0" smtClean="0">
                <a:solidFill>
                  <a:schemeClr val="tx1"/>
                </a:solidFill>
              </a:rPr>
              <a:t>rate</a:t>
            </a:r>
            <a:r>
              <a:rPr lang="en-US" dirty="0">
                <a:solidFill>
                  <a:schemeClr val="tx1"/>
                </a:solidFill>
              </a:rPr>
              <a:t>).  For example, house construction costs $120 per square foot.</a:t>
            </a:r>
          </a:p>
          <a:p>
            <a:r>
              <a:rPr lang="en-US" b="1" dirty="0">
                <a:solidFill>
                  <a:schemeClr val="tx1"/>
                </a:solidFill>
              </a:rPr>
              <a:t>Analogous Estimating:</a:t>
            </a:r>
            <a:r>
              <a:rPr lang="en-US" dirty="0">
                <a:solidFill>
                  <a:schemeClr val="tx1"/>
                </a:solidFill>
              </a:rPr>
              <a:t>  Estimation of a task using a previous, similar project.  For example, the flooring in the previous house cost $10,000 therefore this one should cost $12,000.</a:t>
            </a:r>
          </a:p>
          <a:p>
            <a:r>
              <a:rPr lang="en-US" dirty="0">
                <a:solidFill>
                  <a:schemeClr val="tx1"/>
                </a:solidFill>
              </a:rPr>
              <a:t>These methods apply to individual tasks and are thus contained within the </a:t>
            </a:r>
            <a:r>
              <a:rPr lang="en-US" dirty="0" smtClean="0">
                <a:solidFill>
                  <a:schemeClr val="tx1"/>
                </a:solidFill>
              </a:rPr>
              <a:t>PMBOK’s</a:t>
            </a:r>
            <a:r>
              <a:rPr lang="en-US" dirty="0">
                <a:solidFill>
                  <a:schemeClr val="tx1"/>
                </a:solidFill>
              </a:rPr>
              <a:t> </a:t>
            </a:r>
            <a:r>
              <a:rPr lang="en-US" b="1" i="1" dirty="0">
                <a:solidFill>
                  <a:schemeClr val="tx1"/>
                </a:solidFill>
              </a:rPr>
              <a:t>Estimate Costs</a:t>
            </a:r>
            <a:r>
              <a:rPr lang="en-US" dirty="0">
                <a:solidFill>
                  <a:schemeClr val="tx1"/>
                </a:solidFill>
              </a:rPr>
              <a:t> process.</a:t>
            </a:r>
          </a:p>
          <a:p>
            <a:endParaRPr lang="en-US" dirty="0"/>
          </a:p>
        </p:txBody>
      </p:sp>
    </p:spTree>
    <p:extLst>
      <p:ext uri="{BB962C8B-B14F-4D97-AF65-F5344CB8AC3E}">
        <p14:creationId xmlns:p14="http://schemas.microsoft.com/office/powerpoint/2010/main" val="1894382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Overall Project Level Estimating Techniques</a:t>
            </a:r>
          </a:p>
        </p:txBody>
      </p:sp>
      <p:sp>
        <p:nvSpPr>
          <p:cNvPr id="3" name="Content Placeholder 2"/>
          <p:cNvSpPr>
            <a:spLocks noGrp="1"/>
          </p:cNvSpPr>
          <p:nvPr>
            <p:ph idx="1"/>
          </p:nvPr>
        </p:nvSpPr>
        <p:spPr>
          <a:xfrm>
            <a:off x="2366682" y="1371599"/>
            <a:ext cx="9137930" cy="5163671"/>
          </a:xfrm>
        </p:spPr>
        <p:txBody>
          <a:bodyPr>
            <a:normAutofit lnSpcReduction="10000"/>
          </a:bodyPr>
          <a:lstStyle/>
          <a:p>
            <a:endParaRPr lang="en-US" b="1" dirty="0"/>
          </a:p>
          <a:p>
            <a:r>
              <a:rPr lang="en-US" dirty="0"/>
              <a:t>Do not confuse the three task-level estimation techniques, above, with the following two project-level estimation techniques. </a:t>
            </a:r>
            <a:endParaRPr lang="en-US" dirty="0" smtClean="0"/>
          </a:p>
          <a:p>
            <a:r>
              <a:rPr lang="en-US" dirty="0" smtClean="0"/>
              <a:t> </a:t>
            </a:r>
            <a:r>
              <a:rPr lang="en-US" dirty="0"/>
              <a:t>The PMBOK contains a separate process for rolling up the costs into the overall project, called </a:t>
            </a:r>
            <a:r>
              <a:rPr lang="en-US" b="1" i="1" dirty="0"/>
              <a:t>Determine Budget</a:t>
            </a:r>
            <a:r>
              <a:rPr lang="en-US" dirty="0"/>
              <a:t>, and it contains the following two procedures:</a:t>
            </a:r>
          </a:p>
          <a:p>
            <a:r>
              <a:rPr lang="en-US" b="1" dirty="0"/>
              <a:t>Top Down Estimating:</a:t>
            </a:r>
            <a:r>
              <a:rPr lang="en-US" dirty="0"/>
              <a:t>  This refers to determining the overall project estimate first, and then apportioning it into individual tasks. </a:t>
            </a:r>
            <a:endParaRPr lang="en-US" dirty="0" smtClean="0"/>
          </a:p>
          <a:p>
            <a:r>
              <a:rPr lang="en-US" dirty="0" smtClean="0"/>
              <a:t> </a:t>
            </a:r>
            <a:r>
              <a:rPr lang="en-US" dirty="0"/>
              <a:t>For example, the previous house cost $240,000 to build (analogous), therefore this one should cost $260,000, which will be apportioned among the tasks.  Usually, this technique requires task level estimation as well, to determine the correct ratios to use for apportioning.</a:t>
            </a:r>
          </a:p>
          <a:p>
            <a:r>
              <a:rPr lang="en-US" b="1" dirty="0"/>
              <a:t>Bottom Up Estimating:</a:t>
            </a:r>
            <a:r>
              <a:rPr lang="en-US" dirty="0"/>
              <a:t>  Opposite of Top Down. This refers to determining the individual task estimates first, then </a:t>
            </a:r>
            <a:r>
              <a:rPr lang="en-US" u="sng" dirty="0"/>
              <a:t>rolling them </a:t>
            </a:r>
            <a:r>
              <a:rPr lang="en-US" u="sng" dirty="0" smtClean="0"/>
              <a:t>up</a:t>
            </a:r>
            <a:r>
              <a:rPr lang="en-US" dirty="0"/>
              <a:t> into an overall project estimate.  Bottom Up is the norm in most project management applications. </a:t>
            </a:r>
          </a:p>
          <a:p>
            <a:r>
              <a:rPr lang="en-US" dirty="0" smtClean="0"/>
              <a:t> </a:t>
            </a:r>
            <a:r>
              <a:rPr lang="en-US" dirty="0"/>
              <a:t>The project manager must estimate on an individual task level and determine the project budget by summing (aggregating) the individual tasks.</a:t>
            </a:r>
          </a:p>
          <a:p>
            <a:endParaRPr lang="en-US" dirty="0"/>
          </a:p>
        </p:txBody>
      </p:sp>
    </p:spTree>
    <p:extLst>
      <p:ext uri="{BB962C8B-B14F-4D97-AF65-F5344CB8AC3E}">
        <p14:creationId xmlns:p14="http://schemas.microsoft.com/office/powerpoint/2010/main" val="223492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the Schedule</a:t>
            </a:r>
          </a:p>
        </p:txBody>
      </p:sp>
      <p:sp>
        <p:nvSpPr>
          <p:cNvPr id="3" name="Content Placeholder 2"/>
          <p:cNvSpPr>
            <a:spLocks noGrp="1"/>
          </p:cNvSpPr>
          <p:nvPr>
            <p:ph idx="1"/>
          </p:nvPr>
        </p:nvSpPr>
        <p:spPr/>
        <p:txBody>
          <a:bodyPr/>
          <a:lstStyle/>
          <a:p>
            <a:pPr>
              <a:lnSpc>
                <a:spcPct val="90000"/>
              </a:lnSpc>
            </a:pPr>
            <a:r>
              <a:rPr lang="en-US" dirty="0"/>
              <a:t>Uses results of the other time management processes to determine the start and end date of the project</a:t>
            </a:r>
          </a:p>
          <a:p>
            <a:pPr>
              <a:lnSpc>
                <a:spcPct val="90000"/>
              </a:lnSpc>
            </a:pPr>
            <a:r>
              <a:rPr lang="en-US" dirty="0"/>
              <a:t>Ultimate goal is to create a realistic project schedule that provides a basis for monitoring project progress for the time dimension of the project</a:t>
            </a:r>
          </a:p>
          <a:p>
            <a:pPr>
              <a:lnSpc>
                <a:spcPct val="90000"/>
              </a:lnSpc>
            </a:pPr>
            <a:r>
              <a:rPr lang="en-US" dirty="0"/>
              <a:t>Important tools and techniques include Gantt charts, critical path analysis, and critical chain scheduling, and PERT analysis</a:t>
            </a:r>
          </a:p>
          <a:p>
            <a:endParaRPr lang="en-US" dirty="0"/>
          </a:p>
        </p:txBody>
      </p:sp>
    </p:spTree>
    <p:extLst>
      <p:ext uri="{BB962C8B-B14F-4D97-AF65-F5344CB8AC3E}">
        <p14:creationId xmlns:p14="http://schemas.microsoft.com/office/powerpoint/2010/main" val="50782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pPr eaLnBrk="1" hangingPunct="1"/>
            <a:r>
              <a:rPr lang="en-US" dirty="0" smtClean="0"/>
              <a:t>Before estimating activity durations, you must have a good idea of the quantity and type of resources that will be assigned to each activity; </a:t>
            </a:r>
            <a:r>
              <a:rPr lang="en-US" b="1" dirty="0" smtClean="0"/>
              <a:t>resources</a:t>
            </a:r>
            <a:r>
              <a:rPr lang="en-US" dirty="0" smtClean="0"/>
              <a:t> are people, equipment, and materials</a:t>
            </a:r>
          </a:p>
          <a:p>
            <a:pPr eaLnBrk="1" hangingPunct="1">
              <a:lnSpc>
                <a:spcPct val="90000"/>
              </a:lnSpc>
            </a:pPr>
            <a:r>
              <a:rPr lang="en-US" dirty="0" smtClean="0"/>
              <a:t>Consider important issues in estimating resources</a:t>
            </a:r>
          </a:p>
          <a:p>
            <a:pPr lvl="1" eaLnBrk="1" hangingPunct="1">
              <a:lnSpc>
                <a:spcPct val="90000"/>
              </a:lnSpc>
            </a:pPr>
            <a:r>
              <a:rPr lang="en-US" dirty="0" smtClean="0"/>
              <a:t>How difficult will it be to do specific activities on this project?</a:t>
            </a:r>
          </a:p>
          <a:p>
            <a:pPr lvl="1" eaLnBrk="1" hangingPunct="1">
              <a:lnSpc>
                <a:spcPct val="90000"/>
              </a:lnSpc>
            </a:pPr>
            <a:r>
              <a:rPr lang="en-US" dirty="0" smtClean="0"/>
              <a:t>What is the organization’s history in doing similar activities?</a:t>
            </a:r>
          </a:p>
          <a:p>
            <a:pPr lvl="1" eaLnBrk="1" hangingPunct="1">
              <a:lnSpc>
                <a:spcPct val="90000"/>
              </a:lnSpc>
            </a:pPr>
            <a:r>
              <a:rPr lang="en-US" dirty="0" smtClean="0"/>
              <a:t>Are the required resources available?</a:t>
            </a:r>
          </a:p>
          <a:p>
            <a:pPr eaLnBrk="1" hangingPunct="1">
              <a:lnSpc>
                <a:spcPct val="90000"/>
              </a:lnSpc>
            </a:pPr>
            <a:r>
              <a:rPr lang="en-US" dirty="0" smtClean="0"/>
              <a:t>A </a:t>
            </a:r>
            <a:r>
              <a:rPr lang="en-US" b="1" dirty="0" smtClean="0"/>
              <a:t>resource breakdown structure </a:t>
            </a:r>
            <a:r>
              <a:rPr lang="en-US" dirty="0" smtClean="0"/>
              <a:t>is a hierarchical structure that identifies the project’s resources by category and type</a:t>
            </a:r>
          </a:p>
        </p:txBody>
      </p:sp>
      <p:sp>
        <p:nvSpPr>
          <p:cNvPr id="5" name="Rectangle 2"/>
          <p:cNvSpPr>
            <a:spLocks noGrp="1" noChangeArrowheads="1"/>
          </p:cNvSpPr>
          <p:nvPr>
            <p:ph type="title"/>
          </p:nvPr>
        </p:nvSpPr>
        <p:spPr/>
        <p:txBody>
          <a:bodyPr>
            <a:normAutofit/>
          </a:bodyPr>
          <a:lstStyle/>
          <a:p>
            <a:pPr eaLnBrk="1" hangingPunct="1">
              <a:defRPr/>
            </a:pPr>
            <a:r>
              <a:rPr lang="en-US" dirty="0" smtClean="0"/>
              <a:t>Estimating Activity Resources</a:t>
            </a:r>
          </a:p>
        </p:txBody>
      </p:sp>
    </p:spTree>
    <p:extLst>
      <p:ext uri="{BB962C8B-B14F-4D97-AF65-F5344CB8AC3E}">
        <p14:creationId xmlns:p14="http://schemas.microsoft.com/office/powerpoint/2010/main" val="153824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Breakdown Structure</a:t>
            </a:r>
            <a:endParaRPr lang="en-US" dirty="0"/>
          </a:p>
        </p:txBody>
      </p:sp>
      <p:sp>
        <p:nvSpPr>
          <p:cNvPr id="3" name="Content Placeholder 2"/>
          <p:cNvSpPr>
            <a:spLocks noGrp="1"/>
          </p:cNvSpPr>
          <p:nvPr>
            <p:ph idx="1"/>
          </p:nvPr>
        </p:nvSpPr>
        <p:spPr/>
        <p:txBody>
          <a:bodyPr>
            <a:normAutofit fontScale="92500"/>
          </a:bodyPr>
          <a:lstStyle/>
          <a:p>
            <a:r>
              <a:rPr lang="en-US" dirty="0"/>
              <a:t>The resource breakdown structure (RBS) is a tool within project management. </a:t>
            </a:r>
            <a:endParaRPr lang="en-US" dirty="0" smtClean="0"/>
          </a:p>
          <a:p>
            <a:r>
              <a:rPr lang="en-US" dirty="0" smtClean="0"/>
              <a:t>It </a:t>
            </a:r>
            <a:r>
              <a:rPr lang="en-US" dirty="0"/>
              <a:t>is hierarchical listing of resources necessary to complete a project and a resource is everything with a cost that is needed to complete the project.</a:t>
            </a:r>
          </a:p>
          <a:p>
            <a:r>
              <a:rPr lang="en-US" dirty="0"/>
              <a:t>The use of a resource breakdown structure can provide many advantages to a project, particularly when the project requires a complex array of different resources. </a:t>
            </a:r>
            <a:endParaRPr lang="en-US" dirty="0" smtClean="0"/>
          </a:p>
          <a:p>
            <a:r>
              <a:rPr lang="en-US" dirty="0" smtClean="0"/>
              <a:t>Resource </a:t>
            </a:r>
            <a:r>
              <a:rPr lang="en-US" dirty="0"/>
              <a:t>breakdown structures allow managers to keep track of which resources are needed for which phase of a project and which personnel are supposed to work with which resources. </a:t>
            </a:r>
            <a:endParaRPr lang="en-US" dirty="0" smtClean="0"/>
          </a:p>
          <a:p>
            <a:r>
              <a:rPr lang="en-US" dirty="0" smtClean="0"/>
              <a:t>Using </a:t>
            </a:r>
            <a:r>
              <a:rPr lang="en-US" dirty="0"/>
              <a:t>one can help ensure that resources are where they are supposed to be during the appropriate phases of a project and that redundant resources are not purchased or used.</a:t>
            </a:r>
          </a:p>
          <a:p>
            <a:endParaRPr lang="en-US" dirty="0"/>
          </a:p>
        </p:txBody>
      </p:sp>
    </p:spTree>
    <p:extLst>
      <p:ext uri="{BB962C8B-B14F-4D97-AF65-F5344CB8AC3E}">
        <p14:creationId xmlns:p14="http://schemas.microsoft.com/office/powerpoint/2010/main" val="298235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RBS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6225" y="2293937"/>
            <a:ext cx="8874975" cy="3457575"/>
          </a:xfrm>
        </p:spPr>
      </p:pic>
    </p:spTree>
    <p:extLst>
      <p:ext uri="{BB962C8B-B14F-4D97-AF65-F5344CB8AC3E}">
        <p14:creationId xmlns:p14="http://schemas.microsoft.com/office/powerpoint/2010/main" val="136947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WBS</a:t>
            </a:r>
            <a:endParaRPr lang="en-US" dirty="0"/>
          </a:p>
        </p:txBody>
      </p:sp>
      <p:pic>
        <p:nvPicPr>
          <p:cNvPr id="2050" name="Picture 2" descr="construction-w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3620" y="2133600"/>
            <a:ext cx="8791575" cy="430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69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 WBS &amp; RBS</a:t>
            </a:r>
            <a:endParaRPr lang="en-US" dirty="0"/>
          </a:p>
        </p:txBody>
      </p:sp>
      <p:sp>
        <p:nvSpPr>
          <p:cNvPr id="3" name="Content Placeholder 2"/>
          <p:cNvSpPr>
            <a:spLocks noGrp="1"/>
          </p:cNvSpPr>
          <p:nvPr>
            <p:ph idx="1"/>
          </p:nvPr>
        </p:nvSpPr>
        <p:spPr/>
        <p:txBody>
          <a:bodyPr/>
          <a:lstStyle/>
          <a:p>
            <a:r>
              <a:rPr lang="en-US" dirty="0"/>
              <a:t>Work breakdown structure is an important deliverable for any project. Through the WBS, the project </a:t>
            </a:r>
            <a:r>
              <a:rPr lang="en-US" dirty="0" smtClean="0"/>
              <a:t>manager is </a:t>
            </a:r>
            <a:r>
              <a:rPr lang="en-US" dirty="0"/>
              <a:t>in a good position to categorize the work that the team needs to accomplish into small sections that can be managed easily </a:t>
            </a:r>
            <a:endParaRPr lang="en-US" dirty="0" smtClean="0"/>
          </a:p>
          <a:p>
            <a:r>
              <a:rPr lang="en-US" dirty="0" smtClean="0"/>
              <a:t>RBS </a:t>
            </a:r>
            <a:r>
              <a:rPr lang="en-US" dirty="0"/>
              <a:t>is considered an important part of efficiency when it comes to project management. Through RBS, the project manager is able to compile a list of resources needed to accomplish a given task in hierarchical order.</a:t>
            </a:r>
            <a:br>
              <a:rPr lang="en-US" dirty="0"/>
            </a:br>
            <a:endParaRPr lang="en-US" dirty="0"/>
          </a:p>
        </p:txBody>
      </p:sp>
    </p:spTree>
    <p:extLst>
      <p:ext uri="{BB962C8B-B14F-4D97-AF65-F5344CB8AC3E}">
        <p14:creationId xmlns:p14="http://schemas.microsoft.com/office/powerpoint/2010/main" val="892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WBS is that it helps the project manager determine any potential risks that a project might have. </a:t>
            </a:r>
            <a:endParaRPr lang="en-US" dirty="0" smtClean="0"/>
          </a:p>
          <a:p>
            <a:r>
              <a:rPr lang="en-US" dirty="0" smtClean="0"/>
              <a:t>In </a:t>
            </a:r>
            <a:r>
              <a:rPr lang="en-US" dirty="0"/>
              <a:t>case there is any branch of the project that has not been clearly defined, it becomes a risk area that has to be addressed. </a:t>
            </a:r>
            <a:endParaRPr lang="en-US" dirty="0" smtClean="0"/>
          </a:p>
          <a:p>
            <a:r>
              <a:rPr lang="en-US" dirty="0" smtClean="0"/>
              <a:t>Such </a:t>
            </a:r>
            <a:r>
              <a:rPr lang="en-US" dirty="0"/>
              <a:t>risks are supposed to be tracked properly, and a careful review provided as the project goes on.</a:t>
            </a:r>
          </a:p>
          <a:p>
            <a:r>
              <a:rPr lang="en-US" dirty="0"/>
              <a:t>In case the project seems like it is falling behind schedule, it is easier for the project manager to refer to the WBS and identify the areas that are struggling, and make the appropriate decision to turn things around. </a:t>
            </a:r>
            <a:endParaRPr lang="en-US" dirty="0" smtClean="0"/>
          </a:p>
          <a:p>
            <a:r>
              <a:rPr lang="en-US" dirty="0" smtClean="0"/>
              <a:t>In </a:t>
            </a:r>
            <a:r>
              <a:rPr lang="en-US" dirty="0"/>
              <a:t>contrast, the immediate benefit of RBS, especially the breaking down of resources into sub-groups is to ease the work of management centers. Supervision becomes much easier and a lot of time is saved in the process.</a:t>
            </a:r>
          </a:p>
          <a:p>
            <a:pPr marL="0" indent="0">
              <a:buNone/>
            </a:pPr>
            <a:endParaRPr lang="en-US" dirty="0"/>
          </a:p>
        </p:txBody>
      </p:sp>
    </p:spTree>
    <p:extLst>
      <p:ext uri="{BB962C8B-B14F-4D97-AF65-F5344CB8AC3E}">
        <p14:creationId xmlns:p14="http://schemas.microsoft.com/office/powerpoint/2010/main" val="140180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used for RBS</a:t>
            </a:r>
            <a:endParaRPr lang="en-US" dirty="0"/>
          </a:p>
        </p:txBody>
      </p:sp>
      <p:sp>
        <p:nvSpPr>
          <p:cNvPr id="3" name="Content Placeholder 2"/>
          <p:cNvSpPr>
            <a:spLocks noGrp="1"/>
          </p:cNvSpPr>
          <p:nvPr>
            <p:ph idx="1"/>
          </p:nvPr>
        </p:nvSpPr>
        <p:spPr/>
        <p:txBody>
          <a:bodyPr>
            <a:normAutofit lnSpcReduction="10000"/>
          </a:bodyPr>
          <a:lstStyle/>
          <a:p>
            <a:pPr marL="0" lvl="0" indent="0" defTabSz="914400" eaLnBrk="0" fontAlgn="base" hangingPunct="0">
              <a:spcBef>
                <a:spcPct val="0"/>
              </a:spcBef>
              <a:spcAft>
                <a:spcPct val="0"/>
              </a:spcAft>
              <a:buClrTx/>
              <a:buNone/>
            </a:pPr>
            <a:r>
              <a:rPr lang="en-US" sz="2000" dirty="0">
                <a:solidFill>
                  <a:srgbClr val="000000"/>
                </a:solidFill>
                <a:latin typeface="+mj-lt"/>
              </a:rPr>
              <a:t>The project managers are instructed to employ or execute an efficient RBS by </a:t>
            </a:r>
            <a:r>
              <a:rPr lang="en-US" sz="2000" dirty="0" smtClean="0">
                <a:solidFill>
                  <a:srgbClr val="000000"/>
                </a:solidFill>
                <a:latin typeface="+mj-lt"/>
              </a:rPr>
              <a:t>using these tools</a:t>
            </a:r>
            <a:r>
              <a:rPr lang="en-US" sz="2000" dirty="0">
                <a:solidFill>
                  <a:srgbClr val="000000"/>
                </a:solidFill>
                <a:latin typeface="+mj-lt"/>
              </a:rPr>
              <a:t>. These are as follows:</a:t>
            </a:r>
            <a:endParaRPr lang="en-US" sz="2000" dirty="0">
              <a:solidFill>
                <a:schemeClr val="tx1"/>
              </a:solidFill>
              <a:latin typeface="+mj-lt"/>
            </a:endParaRPr>
          </a:p>
          <a:p>
            <a:pPr marL="0" lvl="0" indent="0" defTabSz="914400" eaLnBrk="0" fontAlgn="base" hangingPunct="0">
              <a:spcBef>
                <a:spcPct val="0"/>
              </a:spcBef>
              <a:spcAft>
                <a:spcPct val="0"/>
              </a:spcAft>
              <a:buClrTx/>
              <a:buFontTx/>
              <a:buChar char="•"/>
            </a:pPr>
            <a:endParaRPr lang="en-US" sz="2000" b="1" dirty="0" smtClean="0">
              <a:solidFill>
                <a:srgbClr val="000000"/>
              </a:solidFill>
              <a:latin typeface="+mj-lt"/>
            </a:endParaRPr>
          </a:p>
          <a:p>
            <a:pPr marL="0" lvl="0" indent="0" defTabSz="914400" eaLnBrk="0" fontAlgn="base" hangingPunct="0">
              <a:spcBef>
                <a:spcPct val="0"/>
              </a:spcBef>
              <a:spcAft>
                <a:spcPct val="0"/>
              </a:spcAft>
              <a:buClrTx/>
              <a:buFontTx/>
              <a:buChar char="•"/>
            </a:pPr>
            <a:r>
              <a:rPr lang="en-US" sz="2000" b="1" dirty="0" smtClean="0">
                <a:solidFill>
                  <a:srgbClr val="000000"/>
                </a:solidFill>
                <a:latin typeface="+mj-lt"/>
              </a:rPr>
              <a:t>Activity </a:t>
            </a:r>
            <a:r>
              <a:rPr lang="en-US" sz="2000" b="1" dirty="0">
                <a:solidFill>
                  <a:srgbClr val="000000"/>
                </a:solidFill>
                <a:latin typeface="+mj-lt"/>
              </a:rPr>
              <a:t>list</a:t>
            </a:r>
            <a:endParaRPr lang="en-US" sz="2000" dirty="0">
              <a:solidFill>
                <a:srgbClr val="000000"/>
              </a:solidFill>
              <a:latin typeface="+mj-lt"/>
            </a:endParaRP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This </a:t>
            </a:r>
            <a:r>
              <a:rPr lang="en-US" sz="2000" dirty="0">
                <a:solidFill>
                  <a:srgbClr val="000000"/>
                </a:solidFill>
                <a:latin typeface="+mj-lt"/>
              </a:rPr>
              <a:t>is a list of all the activities that are key to the completion of the project</a:t>
            </a:r>
            <a:r>
              <a:rPr lang="en-US" sz="2000" dirty="0" smtClean="0">
                <a:solidFill>
                  <a:srgbClr val="000000"/>
                </a:solidFill>
                <a:latin typeface="+mj-lt"/>
              </a:rPr>
              <a:t>.</a:t>
            </a:r>
          </a:p>
          <a:p>
            <a:pPr marL="0" lvl="0" indent="0" defTabSz="914400" eaLnBrk="0" fontAlgn="base" hangingPunct="0">
              <a:spcBef>
                <a:spcPct val="0"/>
              </a:spcBef>
              <a:spcAft>
                <a:spcPct val="0"/>
              </a:spcAft>
              <a:buClrTx/>
              <a:buNone/>
            </a:pPr>
            <a:endParaRPr lang="en-US" sz="2000" dirty="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The </a:t>
            </a:r>
            <a:r>
              <a:rPr lang="en-US" sz="2000" dirty="0">
                <a:solidFill>
                  <a:srgbClr val="000000"/>
                </a:solidFill>
                <a:latin typeface="+mj-lt"/>
              </a:rPr>
              <a:t>project manager does not just need a list, they need </a:t>
            </a:r>
            <a:r>
              <a:rPr lang="en-US" sz="2000" dirty="0" smtClean="0">
                <a:solidFill>
                  <a:srgbClr val="000000"/>
                </a:solidFill>
                <a:latin typeface="+mj-lt"/>
              </a:rPr>
              <a:t>to get as </a:t>
            </a:r>
            <a:r>
              <a:rPr lang="en-US" sz="2000" dirty="0">
                <a:solidFill>
                  <a:srgbClr val="000000"/>
                </a:solidFill>
                <a:latin typeface="+mj-lt"/>
              </a:rPr>
              <a:t>much information as conceivably possible about </a:t>
            </a:r>
            <a:r>
              <a:rPr lang="en-US" sz="2000" dirty="0" smtClean="0">
                <a:solidFill>
                  <a:srgbClr val="000000"/>
                </a:solidFill>
                <a:latin typeface="+mj-lt"/>
              </a:rPr>
              <a:t>lists </a:t>
            </a:r>
            <a:r>
              <a:rPr lang="en-US" sz="2000" dirty="0">
                <a:solidFill>
                  <a:srgbClr val="000000"/>
                </a:solidFill>
                <a:latin typeface="+mj-lt"/>
              </a:rPr>
              <a:t>too. </a:t>
            </a: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This </a:t>
            </a:r>
            <a:r>
              <a:rPr lang="en-US" sz="2000" dirty="0">
                <a:solidFill>
                  <a:srgbClr val="000000"/>
                </a:solidFill>
                <a:latin typeface="+mj-lt"/>
              </a:rPr>
              <a:t>information will also include the resources that the activities listed consume.</a:t>
            </a:r>
            <a:endParaRPr lang="en-US" sz="2000" dirty="0">
              <a:solidFill>
                <a:schemeClr val="tx1"/>
              </a:solidFill>
              <a:latin typeface="+mj-lt"/>
            </a:endParaRPr>
          </a:p>
          <a:p>
            <a:endParaRPr lang="en-US" dirty="0"/>
          </a:p>
        </p:txBody>
      </p:sp>
    </p:spTree>
    <p:extLst>
      <p:ext uri="{BB962C8B-B14F-4D97-AF65-F5344CB8AC3E}">
        <p14:creationId xmlns:p14="http://schemas.microsoft.com/office/powerpoint/2010/main" val="111090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used for </a:t>
            </a:r>
            <a:r>
              <a:rPr lang="en-US" dirty="0" smtClean="0"/>
              <a:t>RBS </a:t>
            </a:r>
            <a:r>
              <a:rPr lang="en-US" dirty="0"/>
              <a:t>(cont..)</a:t>
            </a:r>
          </a:p>
        </p:txBody>
      </p:sp>
      <p:sp>
        <p:nvSpPr>
          <p:cNvPr id="3" name="Content Placeholder 2"/>
          <p:cNvSpPr>
            <a:spLocks noGrp="1"/>
          </p:cNvSpPr>
          <p:nvPr>
            <p:ph idx="1"/>
          </p:nvPr>
        </p:nvSpPr>
        <p:spPr/>
        <p:txBody>
          <a:bodyPr/>
          <a:lstStyle/>
          <a:p>
            <a:pPr marL="0" lvl="0" indent="0" defTabSz="914400" eaLnBrk="0" fontAlgn="base" hangingPunct="0">
              <a:spcBef>
                <a:spcPct val="0"/>
              </a:spcBef>
              <a:spcAft>
                <a:spcPct val="0"/>
              </a:spcAft>
              <a:buClrTx/>
              <a:buFontTx/>
              <a:buChar char="•"/>
            </a:pPr>
            <a:r>
              <a:rPr lang="en-US" sz="2000" b="1" dirty="0">
                <a:solidFill>
                  <a:srgbClr val="000000"/>
                </a:solidFill>
                <a:latin typeface="+mj-lt"/>
              </a:rPr>
              <a:t>Resource estimation</a:t>
            </a:r>
            <a:endParaRPr lang="en-US" sz="2000" dirty="0">
              <a:solidFill>
                <a:srgbClr val="000000"/>
              </a:solidFill>
              <a:latin typeface="+mj-lt"/>
            </a:endParaRP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For </a:t>
            </a:r>
            <a:r>
              <a:rPr lang="en-US" sz="2000" dirty="0">
                <a:solidFill>
                  <a:srgbClr val="000000"/>
                </a:solidFill>
                <a:latin typeface="+mj-lt"/>
              </a:rPr>
              <a:t>each activity to be accomplished in a productive, efficient and more importantly, cost-effective </a:t>
            </a:r>
            <a:r>
              <a:rPr lang="en-US" sz="2000" dirty="0" smtClean="0">
                <a:solidFill>
                  <a:srgbClr val="000000"/>
                </a:solidFill>
                <a:latin typeface="+mj-lt"/>
              </a:rPr>
              <a:t>manner</a:t>
            </a: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The </a:t>
            </a:r>
            <a:r>
              <a:rPr lang="en-US" sz="2000" dirty="0">
                <a:solidFill>
                  <a:srgbClr val="000000"/>
                </a:solidFill>
                <a:latin typeface="+mj-lt"/>
              </a:rPr>
              <a:t>project manager must estimate the volume, type and variety of resources that are needed.</a:t>
            </a:r>
            <a:endParaRPr lang="en-US" sz="2000" dirty="0">
              <a:solidFill>
                <a:schemeClr val="tx1"/>
              </a:solidFill>
              <a:latin typeface="+mj-lt"/>
            </a:endParaRPr>
          </a:p>
          <a:p>
            <a:pPr marL="0" lvl="0" indent="0" defTabSz="914400" eaLnBrk="0" fontAlgn="base" hangingPunct="0">
              <a:spcBef>
                <a:spcPct val="0"/>
              </a:spcBef>
              <a:spcAft>
                <a:spcPct val="0"/>
              </a:spcAft>
              <a:buClrTx/>
              <a:buNone/>
            </a:pPr>
            <a:endParaRPr lang="en-US" sz="2000" dirty="0" smtClean="0">
              <a:solidFill>
                <a:srgbClr val="000000"/>
              </a:solidFill>
              <a:latin typeface="+mj-lt"/>
            </a:endParaRPr>
          </a:p>
          <a:p>
            <a:pPr marL="0" lvl="0" indent="0" defTabSz="914400" eaLnBrk="0" fontAlgn="base" hangingPunct="0">
              <a:spcBef>
                <a:spcPct val="0"/>
              </a:spcBef>
              <a:spcAft>
                <a:spcPct val="0"/>
              </a:spcAft>
              <a:buClrTx/>
              <a:buNone/>
            </a:pPr>
            <a:r>
              <a:rPr lang="en-US" sz="2000" dirty="0" smtClean="0">
                <a:solidFill>
                  <a:srgbClr val="000000"/>
                </a:solidFill>
                <a:latin typeface="+mj-lt"/>
              </a:rPr>
              <a:t>If</a:t>
            </a:r>
            <a:r>
              <a:rPr lang="en-US" sz="2000" dirty="0">
                <a:solidFill>
                  <a:srgbClr val="000000"/>
                </a:solidFill>
                <a:latin typeface="+mj-lt"/>
              </a:rPr>
              <a:t> </a:t>
            </a:r>
            <a:r>
              <a:rPr lang="en-US" sz="2000" dirty="0" smtClean="0">
                <a:solidFill>
                  <a:srgbClr val="83A7BA"/>
                </a:solidFill>
                <a:latin typeface="+mj-lt"/>
              </a:rPr>
              <a:t>these </a:t>
            </a:r>
            <a:r>
              <a:rPr lang="en-US" sz="2000" dirty="0" smtClean="0">
                <a:solidFill>
                  <a:srgbClr val="000000"/>
                </a:solidFill>
                <a:latin typeface="+mj-lt"/>
              </a:rPr>
              <a:t>estimates </a:t>
            </a:r>
            <a:r>
              <a:rPr lang="en-US" sz="2000" dirty="0">
                <a:solidFill>
                  <a:srgbClr val="000000"/>
                </a:solidFill>
                <a:latin typeface="+mj-lt"/>
              </a:rPr>
              <a:t>are skewed, it might be impossible to achieve the objectives of the project, or as a whole, the project could fail.</a:t>
            </a:r>
            <a:endParaRPr lang="en-US" sz="2000" dirty="0">
              <a:solidFill>
                <a:schemeClr val="tx1"/>
              </a:solidFill>
              <a:latin typeface="+mj-lt"/>
            </a:endParaRPr>
          </a:p>
          <a:p>
            <a:endParaRPr lang="en-US" dirty="0"/>
          </a:p>
        </p:txBody>
      </p:sp>
    </p:spTree>
    <p:extLst>
      <p:ext uri="{BB962C8B-B14F-4D97-AF65-F5344CB8AC3E}">
        <p14:creationId xmlns:p14="http://schemas.microsoft.com/office/powerpoint/2010/main" val="23998349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949</Words>
  <Application>Microsoft Office PowerPoint</Application>
  <PresentationFormat>Widescreen</PresentationFormat>
  <Paragraphs>103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Georgia</vt:lpstr>
      <vt:lpstr>Wingdings 3</vt:lpstr>
      <vt:lpstr>Wisp</vt:lpstr>
      <vt:lpstr>Lecture # 27</vt:lpstr>
      <vt:lpstr>Estimating Activity Resources</vt:lpstr>
      <vt:lpstr>Resource Breakdown Structure</vt:lpstr>
      <vt:lpstr>Example of RBS</vt:lpstr>
      <vt:lpstr>Example of WBS</vt:lpstr>
      <vt:lpstr>Difference between WBS &amp; RBS</vt:lpstr>
      <vt:lpstr>Cont….</vt:lpstr>
      <vt:lpstr>Tools used for RBS</vt:lpstr>
      <vt:lpstr>Tools used for RBS (cont..)</vt:lpstr>
      <vt:lpstr>Tools used for RBS (cont..)</vt:lpstr>
      <vt:lpstr>Tools used for RBS (cont..)</vt:lpstr>
      <vt:lpstr>Activity Duration Estimating</vt:lpstr>
      <vt:lpstr>Three-Point Estimates</vt:lpstr>
      <vt:lpstr>Three Point Estimating and Risk Analysis </vt:lpstr>
      <vt:lpstr>Three Point Estimating and Risk Analysis (contd..)</vt:lpstr>
      <vt:lpstr>Other Task Level Estimating Techniques </vt:lpstr>
      <vt:lpstr>Overall Project Level Estimating Techniques</vt:lpstr>
      <vt:lpstr>Developing the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27</dc:title>
  <dc:creator>Adeel Ahmed Ansari</dc:creator>
  <cp:lastModifiedBy>Owais Mehboob</cp:lastModifiedBy>
  <cp:revision>1</cp:revision>
  <dcterms:created xsi:type="dcterms:W3CDTF">2020-10-21T21:33:57Z</dcterms:created>
  <dcterms:modified xsi:type="dcterms:W3CDTF">2022-01-04T10:28:45Z</dcterms:modified>
</cp:coreProperties>
</file>