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13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3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73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27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3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7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5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5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9F41-E0CF-498D-A7AB-19C88A7E8AB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EFD001-2E99-411A-87F0-74CC0304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# 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Critical </a:t>
            </a:r>
            <a:r>
              <a:rPr lang="en-US" dirty="0" smtClean="0"/>
              <a:t>Path</a:t>
            </a:r>
          </a:p>
          <a:p>
            <a:r>
              <a:rPr lang="en-US" dirty="0" smtClean="0"/>
              <a:t>Growing </a:t>
            </a:r>
            <a:r>
              <a:rPr lang="en-US" dirty="0"/>
              <a:t>Grass Can Be on the Critical </a:t>
            </a:r>
            <a:r>
              <a:rPr lang="en-US" dirty="0" smtClean="0"/>
              <a:t>Path</a:t>
            </a:r>
          </a:p>
          <a:p>
            <a:r>
              <a:rPr lang="en-US" dirty="0" smtClean="0"/>
              <a:t>Using </a:t>
            </a:r>
            <a:r>
              <a:rPr lang="en-US" dirty="0"/>
              <a:t>Critical Path Analysis to Make Schedule </a:t>
            </a:r>
            <a:r>
              <a:rPr lang="en-US" dirty="0" smtClean="0"/>
              <a:t>Trade-Offs</a:t>
            </a:r>
          </a:p>
          <a:p>
            <a:r>
              <a:rPr lang="en-US" dirty="0" smtClean="0"/>
              <a:t>Using </a:t>
            </a:r>
            <a:r>
              <a:rPr lang="en-US" dirty="0"/>
              <a:t>the Critical Path to Shorten a Project </a:t>
            </a:r>
            <a:r>
              <a:rPr lang="en-US" dirty="0" smtClean="0"/>
              <a:t>Schedule</a:t>
            </a:r>
          </a:p>
          <a:p>
            <a:r>
              <a:rPr lang="en-US" dirty="0" smtClean="0"/>
              <a:t>Importance </a:t>
            </a:r>
            <a:r>
              <a:rPr lang="en-US" dirty="0"/>
              <a:t>of Updating Critical Path Data </a:t>
            </a:r>
          </a:p>
          <a:p>
            <a:r>
              <a:rPr lang="en-US" dirty="0" smtClean="0"/>
              <a:t>Critical </a:t>
            </a:r>
            <a:r>
              <a:rPr lang="en-US" dirty="0"/>
              <a:t>Chain Scheduling, Program Evaluation and Review Technique (PERT)</a:t>
            </a:r>
          </a:p>
        </p:txBody>
      </p:sp>
    </p:spTree>
    <p:extLst>
      <p:ext uri="{BB962C8B-B14F-4D97-AF65-F5344CB8AC3E}">
        <p14:creationId xmlns:p14="http://schemas.microsoft.com/office/powerpoint/2010/main" val="187286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Updating Critical Path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update project schedule information to meet time goals for a project</a:t>
            </a:r>
          </a:p>
          <a:p>
            <a:r>
              <a:rPr lang="en-US" dirty="0"/>
              <a:t>The critical path may change as you enter actual start and finish dates</a:t>
            </a:r>
          </a:p>
          <a:p>
            <a:r>
              <a:rPr lang="en-US" dirty="0"/>
              <a:t>If you know the project completion date will slip, negotiate with the project sponsor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8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Chain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Critical chain scheduling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method of scheduling that considers limited resources when creating a project schedule and includes buffers to protect the project completion date</a:t>
            </a:r>
          </a:p>
          <a:p>
            <a:pPr>
              <a:lnSpc>
                <a:spcPct val="90000"/>
              </a:lnSpc>
            </a:pPr>
            <a:r>
              <a:rPr lang="en-US" dirty="0"/>
              <a:t>Uses the </a:t>
            </a:r>
            <a:r>
              <a:rPr lang="en-US" b="1" dirty="0"/>
              <a:t>Theory of Constraints</a:t>
            </a:r>
            <a:r>
              <a:rPr lang="en-US" dirty="0"/>
              <a:t> </a:t>
            </a:r>
            <a:r>
              <a:rPr lang="en-US" b="1" dirty="0"/>
              <a:t>(TOC)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management philosophy developed by </a:t>
            </a:r>
            <a:r>
              <a:rPr lang="en-US" dirty="0" err="1"/>
              <a:t>Eliyahu</a:t>
            </a:r>
            <a:r>
              <a:rPr lang="en-US" dirty="0"/>
              <a:t> M. </a:t>
            </a:r>
            <a:r>
              <a:rPr lang="en-US" dirty="0" err="1"/>
              <a:t>Goldratt</a:t>
            </a:r>
            <a:r>
              <a:rPr lang="en-US" dirty="0"/>
              <a:t> and introduced in his book </a:t>
            </a:r>
            <a:r>
              <a:rPr lang="en-US" i="1" dirty="0"/>
              <a:t>The Goal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Attempts to minimize </a:t>
            </a:r>
            <a:r>
              <a:rPr lang="en-US" b="1" dirty="0"/>
              <a:t>multitasking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a resource works on more than one task at a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Multitasking Example</a:t>
            </a:r>
          </a:p>
        </p:txBody>
      </p:sp>
      <p:pic>
        <p:nvPicPr>
          <p:cNvPr id="4" name="Picture 5" descr="86921_06_F10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416676"/>
            <a:ext cx="8153399" cy="19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86921_06_F1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3873768"/>
            <a:ext cx="8153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0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Buffers and Critical Chain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b="1" dirty="0" smtClean="0"/>
              <a:t>buffer</a:t>
            </a:r>
            <a:r>
              <a:rPr lang="en-US" dirty="0" smtClean="0"/>
              <a:t> is additional time to complete a task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Murphy’s Law</a:t>
            </a:r>
            <a:r>
              <a:rPr lang="en-US" dirty="0" smtClean="0"/>
              <a:t> states that if something can go wrong, it will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Parkinson’s Law</a:t>
            </a:r>
            <a:r>
              <a:rPr lang="en-US" dirty="0" smtClean="0"/>
              <a:t> states that work expands to fill the time allowed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traditional estimates, people often add a buffer to each task and use it if it’s needed or not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Critical chain scheduling removes buffers from individual tasks and instead creates: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Project buffers</a:t>
            </a:r>
            <a:r>
              <a:rPr lang="en-US" dirty="0" smtClean="0"/>
              <a:t> or additional time added before the project’s due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Feeding buffers </a:t>
            </a:r>
            <a:r>
              <a:rPr lang="en-US" dirty="0" smtClean="0"/>
              <a:t>or additional time added before tasks on the critical path</a:t>
            </a:r>
          </a:p>
        </p:txBody>
      </p:sp>
    </p:spTree>
    <p:extLst>
      <p:ext uri="{BB962C8B-B14F-4D97-AF65-F5344CB8AC3E}">
        <p14:creationId xmlns:p14="http://schemas.microsoft.com/office/powerpoint/2010/main" val="120209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Critical Chain Scheduling</a:t>
            </a:r>
          </a:p>
        </p:txBody>
      </p:sp>
      <p:pic>
        <p:nvPicPr>
          <p:cNvPr id="4" name="Picture 4" descr="86921_06_F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45" y="1390918"/>
            <a:ext cx="8628845" cy="464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 and Review Technique (PERT)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PERT</a:t>
            </a:r>
            <a:r>
              <a:rPr lang="en-US" dirty="0"/>
              <a:t> is a network analysis technique used to estimate project duration when there is a high degree of uncertainty about the individual activity duration estimates</a:t>
            </a:r>
          </a:p>
          <a:p>
            <a:r>
              <a:rPr lang="en-US" dirty="0"/>
              <a:t>PERT uses </a:t>
            </a:r>
            <a:r>
              <a:rPr lang="en-US" b="1" dirty="0"/>
              <a:t>probabilistic time estimates</a:t>
            </a:r>
          </a:p>
          <a:p>
            <a:pPr lvl="1"/>
            <a:r>
              <a:rPr lang="en-US" dirty="0"/>
              <a:t>Duration estimates based on using optimistic, most likely, and pessimistic estimates of activity durations, or a three-point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4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 Formula and Example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PERT weighted average</a:t>
            </a:r>
            <a:r>
              <a:rPr lang="en-US" b="1" dirty="0" smtClean="0"/>
              <a:t> =</a:t>
            </a:r>
            <a:r>
              <a:rPr lang="en-US" b="1" u="sng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u="sng" dirty="0" smtClean="0"/>
              <a:t>optimistic time + 4X most likely time + pessimistic time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		</a:t>
            </a:r>
            <a:r>
              <a:rPr lang="en-US" sz="2400" dirty="0" smtClean="0"/>
              <a:t>6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PERT weighted average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 </a:t>
            </a:r>
            <a:r>
              <a:rPr lang="en-US" sz="2400" u="sng" dirty="0" smtClean="0"/>
              <a:t>8 workdays + 4 X 10 workdays + 24 workdays</a:t>
            </a:r>
            <a:r>
              <a:rPr lang="en-US" sz="2400" dirty="0" smtClean="0"/>
              <a:t>	= </a:t>
            </a:r>
            <a:r>
              <a:rPr lang="en-US" sz="2400" b="1" dirty="0" smtClean="0"/>
              <a:t>12 days</a:t>
            </a:r>
            <a:r>
              <a:rPr lang="en-US" dirty="0" smtClean="0"/>
              <a:t>					</a:t>
            </a:r>
            <a:r>
              <a:rPr lang="en-US" sz="2400" dirty="0" smtClean="0"/>
              <a:t>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where optimistic time = 8 days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most likely time = </a:t>
            </a:r>
            <a:r>
              <a:rPr lang="en-US" sz="2400" b="1" dirty="0" smtClean="0"/>
              <a:t>10 days</a:t>
            </a:r>
            <a:r>
              <a:rPr lang="en-US" sz="2400" dirty="0" smtClean="0"/>
              <a:t>,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pessimistic time = 24 days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</a:t>
            </a:r>
            <a:br>
              <a:rPr lang="en-US" sz="2400" dirty="0" smtClean="0"/>
            </a:br>
            <a:r>
              <a:rPr lang="en-US" sz="2400" dirty="0" smtClean="0"/>
              <a:t>Therefore, you’d use </a:t>
            </a:r>
            <a:r>
              <a:rPr lang="en-US" sz="2400" b="1" dirty="0" smtClean="0"/>
              <a:t>12 days</a:t>
            </a:r>
            <a:r>
              <a:rPr lang="en-US" sz="2400" dirty="0" smtClean="0"/>
              <a:t> on the network diagram instead of 10 when using PERT for the above example</a:t>
            </a:r>
          </a:p>
        </p:txBody>
      </p:sp>
    </p:spTree>
    <p:extLst>
      <p:ext uri="{BB962C8B-B14F-4D97-AF65-F5344CB8AC3E}">
        <p14:creationId xmlns:p14="http://schemas.microsoft.com/office/powerpoint/2010/main" val="170587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#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Controlling the </a:t>
            </a:r>
            <a:r>
              <a:rPr lang="en-US" dirty="0" smtClean="0"/>
              <a:t>Schedule</a:t>
            </a:r>
          </a:p>
          <a:p>
            <a:r>
              <a:rPr lang="en-US" dirty="0" smtClean="0"/>
              <a:t>Reality </a:t>
            </a:r>
            <a:r>
              <a:rPr lang="en-US" dirty="0"/>
              <a:t>Checks on Scheduling and the Need for </a:t>
            </a:r>
            <a:r>
              <a:rPr lang="en-US" dirty="0" smtClean="0"/>
              <a:t>Discipline</a:t>
            </a:r>
          </a:p>
          <a:p>
            <a:r>
              <a:rPr lang="en-US" dirty="0" smtClean="0"/>
              <a:t>Using </a:t>
            </a:r>
            <a:r>
              <a:rPr lang="en-US" dirty="0"/>
              <a:t>Software to Assist in Project 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270214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Control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reality checks on schedules</a:t>
            </a:r>
          </a:p>
          <a:p>
            <a:r>
              <a:rPr lang="en-US" dirty="0"/>
              <a:t>Allow for contingencies</a:t>
            </a:r>
          </a:p>
          <a:p>
            <a:r>
              <a:rPr lang="en-US" dirty="0"/>
              <a:t>Don’t plan for everyone to work at 100% capacity all the time</a:t>
            </a:r>
          </a:p>
          <a:p>
            <a:r>
              <a:rPr lang="en-US" dirty="0"/>
              <a:t>Hold progress meetings with stakeholders and be clear and honest in communicating schedule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9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Goals are to know the status of the schedule, influence factors that cause schedule changes, determine that the schedule has changed, and manage changes when they occur</a:t>
            </a:r>
          </a:p>
          <a:p>
            <a:pPr>
              <a:lnSpc>
                <a:spcPct val="90000"/>
              </a:lnSpc>
            </a:pPr>
            <a:r>
              <a:rPr lang="en-US" dirty="0"/>
              <a:t>Tools and techniques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Progress reports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schedule change control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Project management software, including schedule comparison charts like the tracking Gantt chart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Variance analysis, such as analyzing float or slack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 management, such as earned </a:t>
            </a:r>
            <a:r>
              <a:rPr lang="en-US" dirty="0" smtClean="0"/>
              <a:t>value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 Method (CPM)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CPM</a:t>
            </a:r>
            <a:r>
              <a:rPr lang="en-US" dirty="0"/>
              <a:t> is a network diagramming technique used to predict total project duration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critical path</a:t>
            </a:r>
            <a:r>
              <a:rPr lang="en-US" dirty="0"/>
              <a:t> for a project is the series of activities that determines the </a:t>
            </a:r>
            <a:r>
              <a:rPr lang="en-US" i="1" dirty="0"/>
              <a:t>earliest time</a:t>
            </a:r>
            <a:r>
              <a:rPr lang="en-US" dirty="0"/>
              <a:t> by which the project can be completed</a:t>
            </a:r>
          </a:p>
          <a:p>
            <a:pPr>
              <a:lnSpc>
                <a:spcPct val="90000"/>
              </a:lnSpc>
            </a:pPr>
            <a:r>
              <a:rPr lang="en-US" dirty="0"/>
              <a:t>The critical path is the </a:t>
            </a:r>
            <a:r>
              <a:rPr lang="en-US" i="1" dirty="0"/>
              <a:t>longest path</a:t>
            </a:r>
            <a:r>
              <a:rPr lang="en-US" dirty="0"/>
              <a:t> through the network diagram and has the least amount of</a:t>
            </a:r>
            <a:r>
              <a:rPr lang="en-US" b="1" dirty="0"/>
              <a:t> </a:t>
            </a:r>
            <a:r>
              <a:rPr lang="en-US" dirty="0"/>
              <a:t>slack or float</a:t>
            </a:r>
          </a:p>
          <a:p>
            <a:pPr>
              <a:lnSpc>
                <a:spcPct val="90000"/>
              </a:lnSpc>
            </a:pPr>
            <a:r>
              <a:rPr lang="en-US" b="1" dirty="0"/>
              <a:t>Slack </a:t>
            </a:r>
            <a:r>
              <a:rPr lang="en-US" dirty="0"/>
              <a:t>or</a:t>
            </a:r>
            <a:r>
              <a:rPr lang="en-US" b="1" dirty="0"/>
              <a:t> float</a:t>
            </a:r>
            <a:r>
              <a:rPr lang="en-US" dirty="0"/>
              <a:t> is</a:t>
            </a:r>
            <a:r>
              <a:rPr lang="en-US" b="1" dirty="0"/>
              <a:t> </a:t>
            </a:r>
            <a:r>
              <a:rPr lang="en-US" dirty="0"/>
              <a:t>the amount of time an activity may be delayed without delaying a succeeding activity or the project finish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5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Checks on Scheduling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review the draft schedule or estimated completion date in the project charter</a:t>
            </a:r>
          </a:p>
          <a:p>
            <a:pPr eaLnBrk="1" hangingPunct="1"/>
            <a:r>
              <a:rPr lang="en-US" dirty="0" smtClean="0"/>
              <a:t>Prepare a more detailed schedule with the project team</a:t>
            </a:r>
          </a:p>
          <a:p>
            <a:pPr eaLnBrk="1" hangingPunct="1"/>
            <a:r>
              <a:rPr lang="en-US" dirty="0" smtClean="0"/>
              <a:t>Make sure the schedule is realistic and followed</a:t>
            </a:r>
          </a:p>
          <a:p>
            <a:pPr eaLnBrk="1" hangingPunct="1"/>
            <a:r>
              <a:rPr lang="en-US" dirty="0" smtClean="0"/>
              <a:t>Alert top management well in advance if there are schedule problems</a:t>
            </a:r>
          </a:p>
        </p:txBody>
      </p:sp>
    </p:spTree>
    <p:extLst>
      <p:ext uri="{BB962C8B-B14F-4D97-AF65-F5344CB8AC3E}">
        <p14:creationId xmlns:p14="http://schemas.microsoft.com/office/powerpoint/2010/main" val="227487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People Issues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Strong leadership helps projects succeed more than good PERT charts</a:t>
            </a:r>
          </a:p>
          <a:p>
            <a:pPr eaLnBrk="1" hangingPunct="1"/>
            <a:r>
              <a:rPr lang="en-US" dirty="0" smtClean="0"/>
              <a:t>Project managers should use:</a:t>
            </a:r>
          </a:p>
          <a:p>
            <a:pPr lvl="1" eaLnBrk="1" hangingPunct="1"/>
            <a:r>
              <a:rPr lang="en-US" dirty="0" smtClean="0"/>
              <a:t>Empowerment</a:t>
            </a:r>
          </a:p>
          <a:p>
            <a:pPr lvl="1" eaLnBrk="1" hangingPunct="1"/>
            <a:r>
              <a:rPr lang="en-US" dirty="0" smtClean="0"/>
              <a:t>Incentives</a:t>
            </a:r>
          </a:p>
          <a:p>
            <a:pPr lvl="1" eaLnBrk="1" hangingPunct="1"/>
            <a:r>
              <a:rPr lang="en-US" dirty="0" smtClean="0"/>
              <a:t>Discipline</a:t>
            </a:r>
          </a:p>
          <a:p>
            <a:pPr lvl="1" eaLnBrk="1" hangingPunct="1"/>
            <a:r>
              <a:rPr lang="en-US" dirty="0" smtClean="0"/>
              <a:t>Negotiation</a:t>
            </a:r>
          </a:p>
        </p:txBody>
      </p:sp>
    </p:spTree>
    <p:extLst>
      <p:ext uri="{BB962C8B-B14F-4D97-AF65-F5344CB8AC3E}">
        <p14:creationId xmlns:p14="http://schemas.microsoft.com/office/powerpoint/2010/main" val="96140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Right?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Mittal Steel Poland earned Poland’s Project Excellence Award in 2007 for implementing a SAP system</a:t>
            </a:r>
          </a:p>
          <a:p>
            <a:pPr eaLnBrk="1" hangingPunct="1"/>
            <a:r>
              <a:rPr lang="en-US" sz="2400" dirty="0" smtClean="0"/>
              <a:t>Derek Prior, research director at AMR Research, identified three things the most successful SAP implementation projects do to deliver business benefits:</a:t>
            </a:r>
          </a:p>
          <a:p>
            <a:pPr lvl="1" eaLnBrk="1" hangingPunct="1"/>
            <a:r>
              <a:rPr lang="en-US" sz="2400" dirty="0" smtClean="0"/>
              <a:t>Form a global competence </a:t>
            </a:r>
            <a:r>
              <a:rPr lang="en-US" sz="2400" dirty="0" err="1" smtClean="0"/>
              <a:t>centre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Identify super-users for each location</a:t>
            </a:r>
          </a:p>
          <a:p>
            <a:pPr lvl="1" eaLnBrk="1" hangingPunct="1"/>
            <a:r>
              <a:rPr lang="en-US" sz="2400" dirty="0" smtClean="0"/>
              <a:t>Provide ongoing involvement of managers in business processes so they feel they own these processes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07718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Software to Assist in 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for facilitating communications helps people exchange schedule-related information</a:t>
            </a:r>
          </a:p>
          <a:p>
            <a:r>
              <a:rPr lang="en-US" dirty="0"/>
              <a:t>Decision support models help analyze trade-offs that can be made</a:t>
            </a:r>
          </a:p>
          <a:p>
            <a:r>
              <a:rPr lang="en-US" dirty="0"/>
              <a:t>Project management software can help in various time management areas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5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Caution on Using Project Management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misuse project management software because they don’t understand important concepts and have not had training</a:t>
            </a:r>
          </a:p>
          <a:p>
            <a:r>
              <a:rPr lang="en-US" dirty="0"/>
              <a:t>You must enter dependencies to have dates adjust automatically and to determine the critical path</a:t>
            </a:r>
          </a:p>
          <a:p>
            <a:r>
              <a:rPr lang="en-US" dirty="0"/>
              <a:t>You must enter actual schedule information to compare planned and actual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9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Project time management is often cited as the main source of conflict on projects, and most IT projects exceed time estimates</a:t>
            </a:r>
          </a:p>
          <a:p>
            <a:pPr>
              <a:lnSpc>
                <a:spcPct val="90000"/>
              </a:lnSpc>
            </a:pPr>
            <a:r>
              <a:rPr lang="en-US" dirty="0"/>
              <a:t>Main processes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 activities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Sequence activities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Estimate activity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Estimate activity durations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Develop schedule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6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Calculating the Critical Path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develop a good network diagram</a:t>
            </a:r>
          </a:p>
          <a:p>
            <a:pPr eaLnBrk="1" hangingPunct="1"/>
            <a:r>
              <a:rPr lang="en-US" dirty="0" smtClean="0"/>
              <a:t>Add the duration estimates for all activities on each path through the network diagram</a:t>
            </a:r>
          </a:p>
          <a:p>
            <a:pPr eaLnBrk="1" hangingPunct="1"/>
            <a:r>
              <a:rPr lang="en-US" dirty="0" smtClean="0"/>
              <a:t>The longest path is the critical path</a:t>
            </a:r>
          </a:p>
          <a:p>
            <a:pPr eaLnBrk="1" hangingPunct="1"/>
            <a:r>
              <a:rPr lang="en-US" dirty="0" smtClean="0"/>
              <a:t>If one or more of the activities on the critical path takes longer than planned, the whole project schedule will slip </a:t>
            </a:r>
            <a:r>
              <a:rPr lang="en-US" i="1" dirty="0" smtClean="0"/>
              <a:t>unless</a:t>
            </a:r>
            <a:r>
              <a:rPr lang="en-US" dirty="0" smtClean="0"/>
              <a:t> the project manager takes corrective action</a:t>
            </a:r>
          </a:p>
        </p:txBody>
      </p:sp>
    </p:spTree>
    <p:extLst>
      <p:ext uri="{BB962C8B-B14F-4D97-AF65-F5344CB8AC3E}">
        <p14:creationId xmlns:p14="http://schemas.microsoft.com/office/powerpoint/2010/main" val="116738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Critical Path for Project X</a:t>
            </a:r>
            <a:endParaRPr lang="en-US" dirty="0"/>
          </a:p>
        </p:txBody>
      </p:sp>
      <p:pic>
        <p:nvPicPr>
          <p:cNvPr id="4" name="Picture 4" descr="86921_06_F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1790163"/>
            <a:ext cx="9942490" cy="47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5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project team at Apple computer put a stuffed gorilla on the top of the cubicle of the person currently managing critical task</a:t>
            </a:r>
          </a:p>
          <a:p>
            <a:pPr>
              <a:lnSpc>
                <a:spcPct val="90000"/>
              </a:lnSpc>
            </a:pPr>
            <a:r>
              <a:rPr lang="en-US" dirty="0"/>
              <a:t>The critical path is </a:t>
            </a:r>
            <a:r>
              <a:rPr lang="en-US" i="1" dirty="0"/>
              <a:t>not</a:t>
            </a:r>
            <a:r>
              <a:rPr lang="en-US" dirty="0"/>
              <a:t> the one with all the critical activities; it only accounts for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the example of </a:t>
            </a:r>
            <a:r>
              <a:rPr lang="en-US" b="1" i="1" dirty="0"/>
              <a:t>growing grass</a:t>
            </a:r>
            <a:r>
              <a:rPr lang="en-US" dirty="0"/>
              <a:t> being on the critical path for Disney’s Animal Kingdom</a:t>
            </a:r>
          </a:p>
          <a:p>
            <a:pPr>
              <a:lnSpc>
                <a:spcPct val="90000"/>
              </a:lnSpc>
            </a:pPr>
            <a:r>
              <a:rPr lang="en-US" dirty="0"/>
              <a:t>There can be more than one critical path if the lengths of two or more paths are the same</a:t>
            </a:r>
          </a:p>
          <a:p>
            <a:pPr>
              <a:lnSpc>
                <a:spcPct val="90000"/>
              </a:lnSpc>
            </a:pPr>
            <a:r>
              <a:rPr lang="en-US" dirty="0"/>
              <a:t>The critical path can change as the project progresses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2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Critical Path Analysis to Make Schedule Trade-offs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Free slack </a:t>
            </a:r>
            <a:r>
              <a:rPr lang="en-US" dirty="0" smtClean="0"/>
              <a:t>or</a:t>
            </a:r>
            <a:r>
              <a:rPr lang="en-US" b="1" dirty="0" smtClean="0"/>
              <a:t> free float</a:t>
            </a:r>
            <a:r>
              <a:rPr lang="en-US" dirty="0" smtClean="0"/>
              <a:t> is the amount of time an activity can be delayed without delaying the early start of any immediately following activities</a:t>
            </a:r>
          </a:p>
          <a:p>
            <a:pPr eaLnBrk="1" hangingPunct="1"/>
            <a:r>
              <a:rPr lang="en-US" b="1" dirty="0" smtClean="0"/>
              <a:t>Total slack </a:t>
            </a:r>
            <a:r>
              <a:rPr lang="en-US" dirty="0" smtClean="0"/>
              <a:t>or</a:t>
            </a:r>
            <a:r>
              <a:rPr lang="en-US" b="1" dirty="0" smtClean="0"/>
              <a:t> total float</a:t>
            </a:r>
            <a:r>
              <a:rPr lang="en-US" dirty="0" smtClean="0"/>
              <a:t> is the amount of time an activity may be delayed from its early start without delaying the planned project finish date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forward pass</a:t>
            </a:r>
            <a:r>
              <a:rPr lang="en-US" dirty="0" smtClean="0"/>
              <a:t> through the network diagram determines the early start and finish dates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backward pass</a:t>
            </a:r>
            <a:r>
              <a:rPr lang="en-US" dirty="0" smtClean="0"/>
              <a:t> determines the late start and finish dates</a:t>
            </a:r>
          </a:p>
        </p:txBody>
      </p:sp>
    </p:spTree>
    <p:extLst>
      <p:ext uri="{BB962C8B-B14F-4D97-AF65-F5344CB8AC3E}">
        <p14:creationId xmlns:p14="http://schemas.microsoft.com/office/powerpoint/2010/main" val="267605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Early and Late Start and Finish Dates</a:t>
            </a:r>
          </a:p>
        </p:txBody>
      </p:sp>
      <p:pic>
        <p:nvPicPr>
          <p:cNvPr id="4" name="Picture 4" descr="86921_06_F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636085"/>
            <a:ext cx="4343400" cy="277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5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/>
              <a:t>and Total Float or Slack for Project X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27000" r="16875" b="17000"/>
          <a:stretch>
            <a:fillRect/>
          </a:stretch>
        </p:blipFill>
        <p:spPr bwMode="auto">
          <a:xfrm>
            <a:off x="3808413" y="2133600"/>
            <a:ext cx="6477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0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Critical Path to Shorten a 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main techniques for shortening schedules</a:t>
            </a:r>
          </a:p>
          <a:p>
            <a:pPr lvl="1"/>
            <a:r>
              <a:rPr lang="en-US" dirty="0"/>
              <a:t>Shortening durations of critical activities/tasks by adding more resources or changing their scope</a:t>
            </a:r>
          </a:p>
          <a:p>
            <a:pPr lvl="1"/>
            <a:r>
              <a:rPr lang="en-US" b="1" dirty="0"/>
              <a:t>Crashing</a:t>
            </a:r>
            <a:r>
              <a:rPr lang="en-US" i="1" dirty="0"/>
              <a:t> </a:t>
            </a:r>
            <a:r>
              <a:rPr lang="en-US" dirty="0"/>
              <a:t>activities by obtaining the greatest amount of schedule compression for the least incremental cost</a:t>
            </a:r>
          </a:p>
          <a:p>
            <a:pPr lvl="1"/>
            <a:r>
              <a:rPr lang="en-US" b="1" dirty="0"/>
              <a:t>Fast tracking</a:t>
            </a:r>
            <a:r>
              <a:rPr lang="en-US" dirty="0"/>
              <a:t> activities by doing them in parallel or overlapping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788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1137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 2</vt:lpstr>
      <vt:lpstr>Wingdings 3</vt:lpstr>
      <vt:lpstr>Wisp</vt:lpstr>
      <vt:lpstr>Lecture # 29</vt:lpstr>
      <vt:lpstr>Critical Path Method (CPM)</vt:lpstr>
      <vt:lpstr>Calculating the Critical Path</vt:lpstr>
      <vt:lpstr>Determining the Critical Path for Project X</vt:lpstr>
      <vt:lpstr>More on the Critical Path</vt:lpstr>
      <vt:lpstr>Using Critical Path Analysis to Make Schedule Trade-offs</vt:lpstr>
      <vt:lpstr>Calculating Early and Late Start and Finish Dates</vt:lpstr>
      <vt:lpstr>Free and Total Float or Slack for Project X</vt:lpstr>
      <vt:lpstr>Using the Critical Path to Shorten a Project Schedule</vt:lpstr>
      <vt:lpstr>Importance of Updating Critical Path Data</vt:lpstr>
      <vt:lpstr>Critical Chain Scheduling</vt:lpstr>
      <vt:lpstr>Multitasking Example</vt:lpstr>
      <vt:lpstr>Buffers and Critical Chain</vt:lpstr>
      <vt:lpstr>Example of Critical Chain Scheduling</vt:lpstr>
      <vt:lpstr>Program Evaluation and Review Technique (PERT)</vt:lpstr>
      <vt:lpstr>PERT Formula and Example</vt:lpstr>
      <vt:lpstr>Lecture # 30</vt:lpstr>
      <vt:lpstr>Schedule Control Suggestions</vt:lpstr>
      <vt:lpstr>Controlling the Schedule</vt:lpstr>
      <vt:lpstr>Reality Checks on Scheduling</vt:lpstr>
      <vt:lpstr>Working with People Issues</vt:lpstr>
      <vt:lpstr>What Went Right?</vt:lpstr>
      <vt:lpstr>Using Software to Assist in Time Management</vt:lpstr>
      <vt:lpstr>Words of Caution on Using Project Management Software</vt:lpstr>
      <vt:lpstr>Chapter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Adeel Ahmed Ansari</dc:creator>
  <cp:lastModifiedBy>Adeel Ahmed Ansari</cp:lastModifiedBy>
  <cp:revision>38</cp:revision>
  <dcterms:created xsi:type="dcterms:W3CDTF">2020-10-12T20:48:19Z</dcterms:created>
  <dcterms:modified xsi:type="dcterms:W3CDTF">2020-10-28T12:01:01Z</dcterms:modified>
</cp:coreProperties>
</file>