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24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89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22472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76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602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771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167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9918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437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46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13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96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87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265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76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295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63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814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35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8230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2631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86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626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841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804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8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10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51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55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62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0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37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41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A216-264F-4FE3-BE1A-535822C7017E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2423FD-4083-420E-AAB4-B851DF616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21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9 &amp;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</a:t>
            </a:r>
            <a:r>
              <a:rPr lang="en-US" dirty="0" smtClean="0"/>
              <a:t>Structures</a:t>
            </a:r>
          </a:p>
          <a:p>
            <a:r>
              <a:rPr lang="en-US" dirty="0" smtClean="0"/>
              <a:t> </a:t>
            </a:r>
            <a:r>
              <a:rPr lang="en-US" dirty="0"/>
              <a:t>Organizational Culture, </a:t>
            </a:r>
            <a:endParaRPr lang="en-US" dirty="0" smtClean="0"/>
          </a:p>
          <a:p>
            <a:r>
              <a:rPr lang="en-US" dirty="0" smtClean="0"/>
              <a:t>Stakeholder Management</a:t>
            </a:r>
          </a:p>
          <a:p>
            <a:r>
              <a:rPr lang="en-US" dirty="0"/>
              <a:t>The Importance of Top Management Commitment,</a:t>
            </a:r>
          </a:p>
          <a:p>
            <a:r>
              <a:rPr lang="en-US" dirty="0"/>
              <a:t>The Need for Organizational Commitment to Information </a:t>
            </a:r>
            <a:r>
              <a:rPr lang="en-US" dirty="0" smtClean="0"/>
              <a:t>Technology</a:t>
            </a:r>
          </a:p>
          <a:p>
            <a:r>
              <a:rPr lang="en-US" dirty="0" smtClean="0"/>
              <a:t> </a:t>
            </a:r>
            <a:r>
              <a:rPr lang="en-US" dirty="0"/>
              <a:t>The Need for Organizational Standards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0051" y="5035639"/>
            <a:ext cx="376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Material: </a:t>
            </a:r>
            <a:r>
              <a:rPr lang="en-US" dirty="0" err="1"/>
              <a:t>Sch</a:t>
            </a:r>
            <a:r>
              <a:rPr lang="en-US" dirty="0"/>
              <a:t>-chap 2: </a:t>
            </a:r>
            <a:r>
              <a:rPr lang="en-US" dirty="0" smtClean="0"/>
              <a:t>pg.49-56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509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Top Management Can Help Project Managers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adequate resources</a:t>
            </a:r>
          </a:p>
          <a:p>
            <a:r>
              <a:rPr lang="en-US" dirty="0" smtClean="0"/>
              <a:t>Approving unique project needs in a timely manner</a:t>
            </a:r>
          </a:p>
          <a:p>
            <a:r>
              <a:rPr lang="en-US" dirty="0" smtClean="0"/>
              <a:t>Getting cooperation from other parts of the organization</a:t>
            </a:r>
          </a:p>
          <a:p>
            <a:r>
              <a:rPr lang="en-US" dirty="0" smtClean="0"/>
              <a:t>Mentoring and coaching on leadership issues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082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286" y="714261"/>
            <a:ext cx="9162787" cy="1751847"/>
          </a:xfrm>
        </p:spPr>
        <p:txBody>
          <a:bodyPr>
            <a:normAutofit fontScale="90000"/>
          </a:bodyPr>
          <a:lstStyle/>
          <a:p>
            <a:r>
              <a:rPr lang="en-US" dirty="0"/>
              <a:t>The Need for Organizational Commitment to Information </a:t>
            </a:r>
            <a:r>
              <a:rPr lang="en-US" dirty="0" smtClean="0"/>
              <a:t>Technology</a:t>
            </a:r>
            <a:br>
              <a:rPr lang="en-US" dirty="0" smtClean="0"/>
            </a:br>
            <a:r>
              <a:rPr lang="en-US" dirty="0" smtClean="0"/>
              <a:t>The Need for Organizational Standards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654" y="2881744"/>
            <a:ext cx="8899957" cy="3029477"/>
          </a:xfrm>
        </p:spPr>
        <p:txBody>
          <a:bodyPr/>
          <a:lstStyle/>
          <a:p>
            <a:r>
              <a:rPr lang="en-US" dirty="0" smtClean="0"/>
              <a:t>IT is integral to business &amp; have created many positions.</a:t>
            </a:r>
          </a:p>
          <a:p>
            <a:endParaRPr lang="en-US" dirty="0" smtClean="0"/>
          </a:p>
          <a:p>
            <a:r>
              <a:rPr lang="en-US" dirty="0" smtClean="0"/>
              <a:t>Lack of standards &amp;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922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2292439" y="1545465"/>
            <a:ext cx="9212173" cy="4365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basic organization structures: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1800" b="1" dirty="0"/>
              <a:t>Functional:</a:t>
            </a:r>
            <a:r>
              <a:rPr lang="en-US" sz="1800" dirty="0"/>
              <a:t> functional managers report to the </a:t>
            </a:r>
            <a:r>
              <a:rPr lang="en-US" sz="1800" dirty="0" smtClean="0"/>
              <a:t>CEO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b="1" dirty="0"/>
              <a:t>Project:</a:t>
            </a:r>
            <a:r>
              <a:rPr lang="en-US" sz="1800" dirty="0"/>
              <a:t> program managers report to the </a:t>
            </a:r>
            <a:r>
              <a:rPr lang="en-US" sz="1800" dirty="0" smtClean="0"/>
              <a:t>CEO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b="1" dirty="0"/>
              <a:t>Matrix:</a:t>
            </a:r>
            <a:r>
              <a:rPr lang="en-US" sz="1800" dirty="0"/>
              <a:t> middle ground between functional and project structures; personnel often report to two or more bosses; structure can be weak, balanced, or strong matrix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23D0A-DC20-4FDC-880A-596289672AA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341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1" y="3988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Functional</a:t>
            </a:r>
            <a:r>
              <a:rPr lang="en-US" sz="3600" dirty="0"/>
              <a:t>, Project, and Matrix Organizational Structures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buFontTx/>
              <a:buNone/>
            </a:pPr>
            <a:r>
              <a:rPr lang="en-US" smtClean="0"/>
              <a:t>Information Technology Project Management, Seventh Edition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84499-56DB-4FF3-8D99-174F9EB9754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6676" y="1541844"/>
            <a:ext cx="10637949" cy="480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012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411" y="39884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Organizational </a:t>
            </a:r>
            <a:r>
              <a:rPr lang="en-US" sz="3600" dirty="0"/>
              <a:t>Structure Influences on Projects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1097B-8DCA-4F4B-82F9-5CA08C941AA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2101" y="1566930"/>
            <a:ext cx="7357110" cy="507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868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Culture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Organizational culture</a:t>
            </a:r>
            <a:r>
              <a:rPr lang="en-US" dirty="0" smtClean="0"/>
              <a:t> is a set of shared assumptions, values, and behaviors that characterize the functioning of an organization</a:t>
            </a:r>
          </a:p>
          <a:p>
            <a:r>
              <a:rPr lang="en-US" dirty="0" smtClean="0"/>
              <a:t>Many experts believe the underlying causes of many companies’ problems are not the structure or staff, but the culture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CAC95-EB76-4381-B468-1459D202A00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98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2309590" y="643174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Ten Characteristics of Organizational Culture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identity*</a:t>
            </a:r>
          </a:p>
          <a:p>
            <a:r>
              <a:rPr lang="en-US" dirty="0" smtClean="0"/>
              <a:t>Group emphasis*</a:t>
            </a:r>
          </a:p>
          <a:p>
            <a:r>
              <a:rPr lang="en-US" dirty="0" smtClean="0"/>
              <a:t>People focus</a:t>
            </a:r>
          </a:p>
          <a:p>
            <a:r>
              <a:rPr lang="en-US" dirty="0" smtClean="0"/>
              <a:t>Unit integration*</a:t>
            </a:r>
          </a:p>
          <a:p>
            <a:r>
              <a:rPr lang="en-US" dirty="0" smtClean="0"/>
              <a:t>Control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23679D00-0FE1-4DFA-BD83-BBDAA061D085}" type="slidenum">
              <a:rPr lang="en-US" smtClean="0"/>
              <a:pPr>
                <a:buFontTx/>
                <a:buNone/>
                <a:defRPr/>
              </a:pPr>
              <a:t>6</a:t>
            </a:fld>
            <a:endParaRPr lang="en-US" dirty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8226424" y="2133600"/>
            <a:ext cx="4038600" cy="4525962"/>
          </a:xfrm>
        </p:spPr>
        <p:txBody>
          <a:bodyPr/>
          <a:lstStyle/>
          <a:p>
            <a:r>
              <a:rPr lang="en-US" dirty="0" smtClean="0"/>
              <a:t>Risk tolerance*</a:t>
            </a:r>
          </a:p>
          <a:p>
            <a:r>
              <a:rPr lang="en-US" dirty="0" smtClean="0"/>
              <a:t>Reward criteria*</a:t>
            </a:r>
          </a:p>
          <a:p>
            <a:r>
              <a:rPr lang="en-US" dirty="0" smtClean="0"/>
              <a:t>Conflict tolerance*</a:t>
            </a:r>
          </a:p>
          <a:p>
            <a:r>
              <a:rPr lang="en-US" dirty="0" smtClean="0"/>
              <a:t>Means-ends orientation</a:t>
            </a:r>
          </a:p>
          <a:p>
            <a:r>
              <a:rPr lang="en-US" dirty="0" smtClean="0"/>
              <a:t>Open-systems focus*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536333" y="4617349"/>
            <a:ext cx="8458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dirty="0"/>
              <a:t>*Project work is most successful in an organizational culture where these items are strong/high and other items are balanced. </a:t>
            </a:r>
          </a:p>
        </p:txBody>
      </p:sp>
    </p:spTree>
    <p:extLst>
      <p:ext uri="{BB962C8B-B14F-4D97-AF65-F5344CB8AC3E}">
        <p14:creationId xmlns:p14="http://schemas.microsoft.com/office/powerpoint/2010/main" xmlns="" val="68242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4538" y="536163"/>
            <a:ext cx="8305800" cy="868362"/>
          </a:xfrm>
        </p:spPr>
        <p:txBody>
          <a:bodyPr/>
          <a:lstStyle/>
          <a:p>
            <a:r>
              <a:rPr lang="en-US" dirty="0" smtClean="0"/>
              <a:t>Stakeholder Management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709858"/>
            <a:ext cx="8186738" cy="4791075"/>
          </a:xfrm>
        </p:spPr>
        <p:txBody>
          <a:bodyPr/>
          <a:lstStyle/>
          <a:p>
            <a:r>
              <a:rPr lang="en-US" dirty="0" smtClean="0"/>
              <a:t>Project managers must take time to identify, understand, and manage relationships with all project stakeholders</a:t>
            </a:r>
          </a:p>
          <a:p>
            <a:r>
              <a:rPr lang="en-US" dirty="0" smtClean="0"/>
              <a:t>Using the four frames of organizations can help meet stakeholder needs and expectations</a:t>
            </a:r>
          </a:p>
          <a:p>
            <a:r>
              <a:rPr lang="en-US" dirty="0" smtClean="0"/>
              <a:t>Senior executives/top management are very important stakeholders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C56F-5C73-4B50-B727-45D4BBD1A5B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023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Snapshot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09989" y="1609846"/>
            <a:ext cx="8229600" cy="4525962"/>
          </a:xfrm>
        </p:spPr>
        <p:txBody>
          <a:bodyPr/>
          <a:lstStyle/>
          <a:p>
            <a:r>
              <a:rPr lang="en-US" dirty="0"/>
              <a:t>The media have often reported on mismanaged IT projects. A classic example and </a:t>
            </a:r>
            <a:r>
              <a:rPr lang="en-US" dirty="0" smtClean="0"/>
              <a:t>popular case </a:t>
            </a:r>
            <a:r>
              <a:rPr lang="en-US" dirty="0"/>
              <a:t>study is the baggage handling system at Denver International Airport (DIA). </a:t>
            </a:r>
            <a:endParaRPr lang="en-US" dirty="0" smtClean="0"/>
          </a:p>
          <a:p>
            <a:r>
              <a:rPr lang="en-US" dirty="0" smtClean="0"/>
              <a:t>The system </a:t>
            </a:r>
            <a:r>
              <a:rPr lang="en-US" dirty="0"/>
              <a:t>was supposed to reduce flight delays, shorten waiting times at luggage </a:t>
            </a:r>
            <a:r>
              <a:rPr lang="en-US" dirty="0" smtClean="0"/>
              <a:t>carousels, and </a:t>
            </a:r>
            <a:r>
              <a:rPr lang="en-US" dirty="0"/>
              <a:t>save money, but instead it caused huge problems.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important reason for this famous project disaster </a:t>
            </a:r>
            <a:r>
              <a:rPr lang="en-US" dirty="0" smtClean="0"/>
              <a:t>was the </a:t>
            </a:r>
            <a:r>
              <a:rPr lang="en-US" dirty="0"/>
              <a:t>failure to recognize the project’s complexity.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56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0793" y="512462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The Importance of Top Management Commitment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3237" y="2091743"/>
            <a:ext cx="8686800" cy="4525962"/>
          </a:xfrm>
        </p:spPr>
        <p:txBody>
          <a:bodyPr/>
          <a:lstStyle/>
          <a:p>
            <a:r>
              <a:rPr lang="en-US" dirty="0" smtClean="0"/>
              <a:t>People in top management positions are key stakeholders in projects</a:t>
            </a:r>
          </a:p>
          <a:p>
            <a:r>
              <a:rPr lang="en-US" dirty="0" smtClean="0"/>
              <a:t> A very important factor in helping project managers successfully lead projects is the level of commitment and support they receive from top management</a:t>
            </a:r>
          </a:p>
          <a:p>
            <a:r>
              <a:rPr lang="en-US" dirty="0" smtClean="0"/>
              <a:t>Without top management commitment, many projects will fail.</a:t>
            </a:r>
          </a:p>
          <a:p>
            <a:r>
              <a:rPr lang="en-US" dirty="0" smtClean="0"/>
              <a:t>Some projects have a senior manager called a </a:t>
            </a:r>
            <a:r>
              <a:rPr lang="en-US" b="1" dirty="0" smtClean="0"/>
              <a:t>champion</a:t>
            </a:r>
            <a:r>
              <a:rPr lang="en-US" dirty="0" smtClean="0"/>
              <a:t> who acts as a key proponent for a project.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D9659-824B-46C0-8A9A-C90F38C1F82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9126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455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Wisp</vt:lpstr>
      <vt:lpstr>1_Wisp</vt:lpstr>
      <vt:lpstr>Lecture 9 &amp; 10</vt:lpstr>
      <vt:lpstr>Organizational Structures</vt:lpstr>
      <vt:lpstr>Functional, Project, and Matrix Organizational Structures</vt:lpstr>
      <vt:lpstr>Organizational Structure Influences on Projects</vt:lpstr>
      <vt:lpstr>Organizational Culture</vt:lpstr>
      <vt:lpstr>Ten Characteristics of Organizational Culture</vt:lpstr>
      <vt:lpstr>Stakeholder Management</vt:lpstr>
      <vt:lpstr>Media Snapshot</vt:lpstr>
      <vt:lpstr>The Importance of Top Management Commitment</vt:lpstr>
      <vt:lpstr>How Top Management Can Help Project Managers</vt:lpstr>
      <vt:lpstr>The Need for Organizational Commitment to Information Technology The Need for Organizational Standards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Adeel Ahmed Ansari</dc:creator>
  <cp:lastModifiedBy>nahmedx2@hotmail.com</cp:lastModifiedBy>
  <cp:revision>7</cp:revision>
  <dcterms:created xsi:type="dcterms:W3CDTF">2020-08-19T09:44:06Z</dcterms:created>
  <dcterms:modified xsi:type="dcterms:W3CDTF">2020-09-01T11:04:18Z</dcterms:modified>
</cp:coreProperties>
</file>