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vml" ContentType="application/vnd.openxmlformats-officedocument.vmlDrawi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embeddings/oleObject1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39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9" d="100"/>
          <a:sy n="79" d="100"/>
        </p:scale>
        <p:origin x="-184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notesMaster" Target="notesMasters/notesMaster1.xml"/><Relationship Id="rId40" Type="http://schemas.openxmlformats.org/officeDocument/2006/relationships/printerSettings" Target="printerSettings/printerSettings1.bin"/><Relationship Id="rId41" Type="http://schemas.openxmlformats.org/officeDocument/2006/relationships/presProps" Target="presProps.xml"/><Relationship Id="rId42" Type="http://schemas.openxmlformats.org/officeDocument/2006/relationships/viewProps" Target="viewProps.xml"/><Relationship Id="rId43" Type="http://schemas.openxmlformats.org/officeDocument/2006/relationships/theme" Target="theme/theme1.xml"/><Relationship Id="rId4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76BA6C-50A3-8F44-9603-EF39B4202F3B}" type="datetimeFigureOut">
              <a:rPr lang="en-US" smtClean="0"/>
              <a:t>27/06/15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806448-89B4-6E46-9509-B72F293B5B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4277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991480-5B46-0841-8AF3-73BBABFC7730}" type="slidenum">
              <a:rPr lang="en-US"/>
              <a:pPr/>
              <a:t>6</a:t>
            </a:fld>
            <a:endParaRPr lang="en-US"/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rcRect t="50000"/>
          <a:stretch>
            <a:fillRect/>
          </a:stretch>
        </p:blipFill>
        <p:spPr>
          <a:xfrm>
            <a:off x="0" y="3429000"/>
            <a:ext cx="9144000" cy="3429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9463" y="1918447"/>
            <a:ext cx="7583488" cy="1470025"/>
          </a:xfrm>
        </p:spPr>
        <p:txBody>
          <a:bodyPr anchor="b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9463" y="3478306"/>
            <a:ext cx="7583487" cy="1752600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16071-A1AB-2840-8A89-63DA12D027B6}" type="datetimeFigureOut">
              <a:rPr lang="en-US" smtClean="0"/>
              <a:t>27/06/15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31F2C-8A2A-4C43-953B-C2F008D2CD74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overlay-ruleShadow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303984"/>
            <a:ext cx="9144000" cy="12501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rcRect l="50000"/>
          <a:stretch>
            <a:fillRect/>
          </a:stretch>
        </p:blipFill>
        <p:spPr>
          <a:xfrm>
            <a:off x="4572000" y="4482"/>
            <a:ext cx="4572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 descr="overlay-ruleShadow.png"/>
          <p:cNvPicPr>
            <a:picLocks noChangeAspect="1"/>
          </p:cNvPicPr>
          <p:nvPr/>
        </p:nvPicPr>
        <p:blipFill>
          <a:blip r:embed="rId3"/>
          <a:srcRect r="25031"/>
          <a:stretch>
            <a:fillRect/>
          </a:stretch>
        </p:blipFill>
        <p:spPr>
          <a:xfrm rot="16200000">
            <a:off x="1086391" y="3365075"/>
            <a:ext cx="6855164" cy="12501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74320"/>
            <a:ext cx="3959352" cy="1691640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algn="ctr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864608" y="264907"/>
            <a:ext cx="3959352" cy="6328186"/>
          </a:xfrm>
          <a:solidFill>
            <a:schemeClr val="tx1">
              <a:lumMod val="50000"/>
            </a:schemeClr>
          </a:solidFill>
          <a:effectLst>
            <a:outerShdw blurRad="50800" dir="2700000" algn="tl" rotWithShape="0">
              <a:schemeClr val="tx1">
                <a:alpha val="40000"/>
              </a:scheme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1970801"/>
            <a:ext cx="3959352" cy="32004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 anchorCtr="0">
            <a:normAutofit/>
          </a:bodyPr>
          <a:lstStyle>
            <a:lvl1pPr marL="0" indent="0" algn="ctr">
              <a:lnSpc>
                <a:spcPct val="110000"/>
              </a:lnSpc>
              <a:spcBef>
                <a:spcPts val="600"/>
              </a:spcBef>
              <a:buNone/>
              <a:defRPr sz="18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lnSpc>
                <a:spcPct val="110000"/>
              </a:lnSpc>
              <a:spcBef>
                <a:spcPts val="2000"/>
              </a:spcBef>
              <a:buFont typeface="Calisto MT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670048" y="6356350"/>
            <a:ext cx="1627632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fld id="{A5416071-A1AB-2840-8A89-63DA12D027B6}" type="datetimeFigureOut">
              <a:rPr lang="en-US" smtClean="0"/>
              <a:t>27/06/15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2047" y="6356350"/>
            <a:ext cx="1892808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892808" y="5738129"/>
            <a:ext cx="758952" cy="576072"/>
          </a:xfrm>
        </p:spPr>
        <p:txBody>
          <a:bodyPr vert="horz" lIns="91440" tIns="45720" rIns="91440" bIns="45720" rtlCol="0" anchor="ctr">
            <a:noAutofit/>
          </a:bodyPr>
          <a:lstStyle>
            <a:lvl1pPr marL="0" algn="ctr" defTabSz="914400" rtl="0" eaLnBrk="1" latinLnBrk="0" hangingPunct="1">
              <a:spcBef>
                <a:spcPct val="0"/>
              </a:spcBef>
              <a:defRPr sz="36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fld id="{72431F2C-8A2A-4C43-953B-C2F008D2CD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482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038600"/>
            <a:ext cx="7620000" cy="990600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ctr">
              <a:defRPr sz="36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j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Font typeface="Calisto MT" pitchFamily="18" charset="0"/>
              <a:buNone/>
            </a:pPr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42900" y="265176"/>
            <a:ext cx="8458200" cy="3697224"/>
          </a:xfrm>
          <a:solidFill>
            <a:schemeClr val="tx1">
              <a:lumMod val="50000"/>
            </a:schemeClr>
          </a:solidFill>
          <a:effectLst>
            <a:outerShdw blurRad="50800" dir="2700000" algn="tl" rotWithShape="0">
              <a:schemeClr val="tx1">
                <a:alpha val="40000"/>
              </a:scheme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2000"/>
              </a:spcBef>
              <a:buFont typeface="Calisto MT" pitchFamily="18" charset="0"/>
              <a:buNone/>
              <a:defRPr sz="24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0" y="5042647"/>
            <a:ext cx="7620000" cy="1129553"/>
          </a:xfrm>
        </p:spPr>
        <p:txBody>
          <a:bodyPr>
            <a:normAutofit/>
          </a:bodyPr>
          <a:lstStyle>
            <a:lvl1pPr marL="0" indent="0" algn="ctr">
              <a:lnSpc>
                <a:spcPct val="110000"/>
              </a:lnSpc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16071-A1AB-2840-8A89-63DA12D027B6}" type="datetimeFigureOut">
              <a:rPr lang="en-US" smtClean="0"/>
              <a:t>27/06/15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31F2C-8A2A-4C43-953B-C2F008D2CD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fld id="{A5416071-A1AB-2840-8A89-63DA12D027B6}" type="datetimeFigureOut">
              <a:rPr lang="en-US" smtClean="0"/>
              <a:t>27/06/15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fld id="{72431F2C-8A2A-4C43-953B-C2F008D2CD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3"/>
          <a:srcRect t="23333"/>
          <a:stretch>
            <a:fillRect/>
          </a:stretch>
        </p:blipFill>
        <p:spPr>
          <a:xfrm>
            <a:off x="0" y="1425388"/>
            <a:ext cx="9144000" cy="54326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16071-A1AB-2840-8A89-63DA12D027B6}" type="datetimeFigureOut">
              <a:rPr lang="en-US" smtClean="0"/>
              <a:t>27/06/15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31F2C-8A2A-4C43-953B-C2F008D2CD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verlay-FullBackground.jpg"/>
          <p:cNvPicPr>
            <a:picLocks noChangeAspect="1"/>
          </p:cNvPicPr>
          <p:nvPr/>
        </p:nvPicPr>
        <p:blipFill>
          <a:blip r:embed="rId2"/>
          <a:srcRect r="14719"/>
          <a:stretch>
            <a:fillRect/>
          </a:stretch>
        </p:blipFill>
        <p:spPr>
          <a:xfrm>
            <a:off x="0" y="4482"/>
            <a:ext cx="7798112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48600" y="457200"/>
            <a:ext cx="1219200" cy="5668963"/>
          </a:xfrm>
        </p:spPr>
        <p:txBody>
          <a:bodyPr vert="eaVert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9462" y="457200"/>
            <a:ext cx="6383337" cy="5668963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24800" y="6356350"/>
            <a:ext cx="1066800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fld id="{A5416071-A1AB-2840-8A89-63DA12D027B6}" type="datetimeFigureOut">
              <a:rPr lang="en-US" smtClean="0"/>
              <a:t>27/06/15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31F2C-8A2A-4C43-953B-C2F008D2CD74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 descr="overlay-ruleShadow.png"/>
          <p:cNvPicPr>
            <a:picLocks noChangeAspect="1"/>
          </p:cNvPicPr>
          <p:nvPr/>
        </p:nvPicPr>
        <p:blipFill>
          <a:blip r:embed="rId3"/>
          <a:srcRect r="25031"/>
          <a:stretch>
            <a:fillRect/>
          </a:stretch>
        </p:blipFill>
        <p:spPr>
          <a:xfrm rot="5400000" flipH="1">
            <a:off x="4421262" y="3365075"/>
            <a:ext cx="6855164" cy="12501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pic>
        <p:nvPicPr>
          <p:cNvPr id="7" name="Picture 6" descr="Overlay-FullBackground.jpg"/>
          <p:cNvPicPr>
            <a:picLocks noChangeAspect="1"/>
          </p:cNvPicPr>
          <p:nvPr/>
        </p:nvPicPr>
        <p:blipFill>
          <a:blip r:embed="rId3"/>
          <a:srcRect t="23333"/>
          <a:stretch>
            <a:fillRect/>
          </a:stretch>
        </p:blipFill>
        <p:spPr>
          <a:xfrm>
            <a:off x="0" y="1425388"/>
            <a:ext cx="9144000" cy="54326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16071-A1AB-2840-8A89-63DA12D027B6}" type="datetimeFigureOut">
              <a:rPr lang="en-US" smtClean="0"/>
              <a:t>27/06/15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31F2C-8A2A-4C43-953B-C2F008D2CD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rcRect t="50000"/>
          <a:stretch>
            <a:fillRect/>
          </a:stretch>
        </p:blipFill>
        <p:spPr>
          <a:xfrm>
            <a:off x="0" y="3429000"/>
            <a:ext cx="9144000" cy="3429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9463" y="789081"/>
            <a:ext cx="7583488" cy="1470025"/>
          </a:xfrm>
        </p:spPr>
        <p:txBody>
          <a:bodyPr anchor="ctr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9463" y="4724400"/>
            <a:ext cx="7583487" cy="1385047"/>
          </a:xfrm>
        </p:spPr>
        <p:txBody>
          <a:bodyPr anchor="ctr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16071-A1AB-2840-8A89-63DA12D027B6}" type="datetimeFigureOut">
              <a:rPr lang="en-US" smtClean="0"/>
              <a:t>27/06/15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31F2C-8A2A-4C43-953B-C2F008D2CD74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overlay-ruleShadow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303984"/>
            <a:ext cx="9144000" cy="125016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3677371" y="2564085"/>
            <a:ext cx="1789259" cy="1729830"/>
          </a:xfrm>
          <a:prstGeom prst="ellipse">
            <a:avLst/>
          </a:prstGeom>
          <a:noFill/>
          <a:ln w="127000">
            <a:solidFill>
              <a:schemeClr val="tx2"/>
            </a:solidFill>
          </a:ln>
          <a:effectLst>
            <a:innerShdw blurRad="101600" dist="76200" dir="13500000">
              <a:prstClr val="black">
                <a:alpha val="57000"/>
              </a:prstClr>
            </a:innerShdw>
          </a:effectLst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446984"/>
            <a:ext cx="9144000" cy="125016"/>
          </a:xfrm>
          <a:prstGeom prst="rect">
            <a:avLst/>
          </a:prstGeom>
        </p:spPr>
      </p:pic>
      <p:pic>
        <p:nvPicPr>
          <p:cNvPr id="7" name="Picture 6" descr="Overlay-FullBackground.jpg"/>
          <p:cNvPicPr>
            <a:picLocks noChangeAspect="1"/>
          </p:cNvPicPr>
          <p:nvPr/>
        </p:nvPicPr>
        <p:blipFill>
          <a:blip r:embed="rId3"/>
          <a:srcRect t="66667"/>
          <a:stretch>
            <a:fillRect/>
          </a:stretch>
        </p:blipFill>
        <p:spPr>
          <a:xfrm>
            <a:off x="0" y="4572000"/>
            <a:ext cx="9144000" cy="2286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971800"/>
            <a:ext cx="7583487" cy="136207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4724400"/>
            <a:ext cx="7583487" cy="1398494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Font typeface="Calisto MT" pitchFamily="18" charset="0"/>
              <a:buNone/>
              <a:defRPr sz="18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16071-A1AB-2840-8A89-63DA12D027B6}" type="datetimeFigureOut">
              <a:rPr lang="en-US" smtClean="0"/>
              <a:t>27/06/15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31F2C-8A2A-4C43-953B-C2F008D2CD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pic>
        <p:nvPicPr>
          <p:cNvPr id="11" name="Picture 10" descr="Overlay-FullBackground.jpg"/>
          <p:cNvPicPr>
            <a:picLocks noChangeAspect="1"/>
          </p:cNvPicPr>
          <p:nvPr/>
        </p:nvPicPr>
        <p:blipFill>
          <a:blip r:embed="rId3"/>
          <a:srcRect t="23333"/>
          <a:stretch>
            <a:fillRect/>
          </a:stretch>
        </p:blipFill>
        <p:spPr>
          <a:xfrm>
            <a:off x="0" y="1425388"/>
            <a:ext cx="9144000" cy="54326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62753"/>
            <a:ext cx="7583488" cy="12831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3" y="1828800"/>
            <a:ext cx="3566160" cy="42973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6791" y="1828800"/>
            <a:ext cx="3566160" cy="42973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16071-A1AB-2840-8A89-63DA12D027B6}" type="datetimeFigureOut">
              <a:rPr lang="en-US" smtClean="0"/>
              <a:t>27/06/15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31F2C-8A2A-4C43-953B-C2F008D2CD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pic>
        <p:nvPicPr>
          <p:cNvPr id="13" name="Picture 12" descr="Overlay-FullBackground.jpg"/>
          <p:cNvPicPr>
            <a:picLocks noChangeAspect="1"/>
          </p:cNvPicPr>
          <p:nvPr/>
        </p:nvPicPr>
        <p:blipFill>
          <a:blip r:embed="rId3"/>
          <a:srcRect t="23333"/>
          <a:stretch>
            <a:fillRect/>
          </a:stretch>
        </p:blipFill>
        <p:spPr>
          <a:xfrm>
            <a:off x="0" y="1425388"/>
            <a:ext cx="9144000" cy="54326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62753"/>
            <a:ext cx="7583488" cy="128316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524000"/>
            <a:ext cx="3566160" cy="838200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ct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3" y="2393576"/>
            <a:ext cx="3566160" cy="373258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96791" y="1524000"/>
            <a:ext cx="3566160" cy="838200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ct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96791" y="2393576"/>
            <a:ext cx="3566160" cy="373258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16071-A1AB-2840-8A89-63DA12D027B6}" type="datetimeFigureOut">
              <a:rPr lang="en-US" smtClean="0"/>
              <a:t>27/06/15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31F2C-8A2A-4C43-953B-C2F008D2CD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16071-A1AB-2840-8A89-63DA12D027B6}" type="datetimeFigureOut">
              <a:rPr lang="en-US" smtClean="0"/>
              <a:t>27/06/15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31F2C-8A2A-4C43-953B-C2F008D2CD74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 descr="Overlay-FullBackground.jpg"/>
          <p:cNvPicPr>
            <a:picLocks noChangeAspect="1"/>
          </p:cNvPicPr>
          <p:nvPr/>
        </p:nvPicPr>
        <p:blipFill>
          <a:blip r:embed="rId3"/>
          <a:srcRect t="21046"/>
          <a:stretch>
            <a:fillRect/>
          </a:stretch>
        </p:blipFill>
        <p:spPr>
          <a:xfrm>
            <a:off x="0" y="1447800"/>
            <a:ext cx="9144000" cy="541468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verlay-FullBackgroun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482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16071-A1AB-2840-8A89-63DA12D027B6}" type="datetimeFigureOut">
              <a:rPr lang="en-US" smtClean="0"/>
              <a:t>27/06/15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31F2C-8A2A-4C43-953B-C2F008D2CD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rcRect l="50000"/>
          <a:stretch>
            <a:fillRect/>
          </a:stretch>
        </p:blipFill>
        <p:spPr>
          <a:xfrm>
            <a:off x="4572000" y="4482"/>
            <a:ext cx="457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73049"/>
            <a:ext cx="3962400" cy="1690221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algn="ctr" defTabSz="914400" rtl="0" eaLnBrk="1" latinLnBrk="0" hangingPunct="1">
              <a:spcBef>
                <a:spcPct val="0"/>
              </a:spcBef>
              <a:defRPr sz="36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66401" y="273050"/>
            <a:ext cx="3959352" cy="585311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1975104"/>
            <a:ext cx="3962400" cy="3200401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 anchorCtr="0">
            <a:normAutofit/>
          </a:bodyPr>
          <a:lstStyle>
            <a:lvl1pPr marL="0" indent="0" algn="ctr" defTabSz="914400" rtl="0" eaLnBrk="1" latinLnBrk="0" hangingPunct="1">
              <a:lnSpc>
                <a:spcPct val="110000"/>
              </a:lnSpc>
              <a:spcBef>
                <a:spcPts val="600"/>
              </a:spcBef>
              <a:buNone/>
              <a:defRPr sz="18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667000" y="6356350"/>
            <a:ext cx="1622612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fld id="{A5416071-A1AB-2840-8A89-63DA12D027B6}" type="datetimeFigureOut">
              <a:rPr lang="en-US" smtClean="0"/>
              <a:t>27/06/15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2047" y="6356350"/>
            <a:ext cx="1891553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892808" y="5748338"/>
            <a:ext cx="762000" cy="576262"/>
          </a:xfrm>
        </p:spPr>
        <p:txBody>
          <a:bodyPr vert="horz" lIns="91440" tIns="45720" rIns="91440" bIns="45720" rtlCol="0" anchor="ctr">
            <a:noAutofit/>
          </a:bodyPr>
          <a:lstStyle>
            <a:lvl1pPr marL="0" algn="ctr" defTabSz="914400" rtl="0" eaLnBrk="1" latinLnBrk="0" hangingPunct="1">
              <a:spcBef>
                <a:spcPct val="0"/>
              </a:spcBef>
              <a:defRPr sz="36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fld id="{72431F2C-8A2A-4C43-953B-C2F008D2CD74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 descr="overlay-ruleShadow.png"/>
          <p:cNvPicPr>
            <a:picLocks noChangeAspect="1"/>
          </p:cNvPicPr>
          <p:nvPr/>
        </p:nvPicPr>
        <p:blipFill>
          <a:blip r:embed="rId3"/>
          <a:srcRect r="25031"/>
          <a:stretch>
            <a:fillRect/>
          </a:stretch>
        </p:blipFill>
        <p:spPr>
          <a:xfrm rot="16200000">
            <a:off x="1086391" y="3365075"/>
            <a:ext cx="6855164" cy="125016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3" y="62753"/>
            <a:ext cx="7583488" cy="128316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828800"/>
            <a:ext cx="7583488" cy="4297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32494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fld id="{A5416071-A1AB-2840-8A89-63DA12D027B6}" type="datetimeFigureOut">
              <a:rPr lang="en-US" smtClean="0"/>
              <a:t>27/06/15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2047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67200" y="6356350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fld id="{72431F2C-8A2A-4C43-953B-C2F008D2CD74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effectLst>
            <a:outerShdw blurRad="50800" dist="12700" dir="2700000" sx="100500" sy="100500" algn="tl" rotWithShape="0">
              <a:prstClr val="black">
                <a:alpha val="6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282575" indent="-282575" algn="l" defTabSz="914400" rtl="0" eaLnBrk="1" latinLnBrk="0" hangingPunct="1">
        <a:spcBef>
          <a:spcPts val="2000"/>
        </a:spcBef>
        <a:buFont typeface="Calisto MT" pitchFamily="18" charset="0"/>
        <a:buChar char="•"/>
        <a:defRPr sz="24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1pPr>
      <a:lvl2pPr marL="577850" indent="-295275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Calisto MT" pitchFamily="18" charset="0"/>
        <a:buChar char="•"/>
        <a:defRPr sz="22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2pPr>
      <a:lvl3pPr marL="860425" indent="-282575" algn="l" defTabSz="914400" rtl="0" eaLnBrk="1" latinLnBrk="0" hangingPunct="1">
        <a:spcBef>
          <a:spcPts val="600"/>
        </a:spcBef>
        <a:buFont typeface="Calisto MT" pitchFamily="18" charset="0"/>
        <a:buChar char="•"/>
        <a:defRPr sz="20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3pPr>
      <a:lvl4pPr marL="1143000" indent="-282575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Calisto MT" pitchFamily="18" charset="0"/>
        <a:buChar char="•"/>
        <a:defRPr sz="18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4pPr>
      <a:lvl5pPr marL="1425575" indent="-282575" algn="l" defTabSz="914400" rtl="0" eaLnBrk="1" latinLnBrk="0" hangingPunct="1">
        <a:spcBef>
          <a:spcPts val="600"/>
        </a:spcBef>
        <a:buFont typeface="Calisto MT" pitchFamily="18" charset="0"/>
        <a:buChar char="•"/>
        <a:defRPr sz="18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5pPr>
      <a:lvl6pPr marL="1711325" indent="-280988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6pPr>
      <a:lvl7pPr marL="2000250" indent="-280988" algn="l" defTabSz="914400" rtl="0" eaLnBrk="1" latinLnBrk="0" hangingPunct="1">
        <a:spcBef>
          <a:spcPct val="20000"/>
        </a:spcBef>
        <a:buFont typeface="Arial" pitchFamily="34" charset="0"/>
        <a:buChar char="•"/>
        <a:defRPr lang="en-US" sz="1800" kern="1200" dirty="0" smtClean="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7pPr>
      <a:lvl8pPr marL="2290763" indent="-280988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8pPr>
      <a:lvl9pPr marL="2571750" indent="-280988" algn="l" defTabSz="914400" rtl="0" eaLnBrk="1" latinLnBrk="0" hangingPunct="1">
        <a:spcBef>
          <a:spcPct val="20000"/>
        </a:spcBef>
        <a:buFont typeface="Arial" pitchFamily="34" charset="0"/>
        <a:buChar char="•"/>
        <a:defRPr lang="en-US" sz="1800" kern="1200" dirty="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Relationship Id="rId3" Type="http://schemas.openxmlformats.org/officeDocument/2006/relationships/image" Target="../media/image7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12.png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0" y="2667000"/>
            <a:ext cx="8077200" cy="1143000"/>
          </a:xfrm>
        </p:spPr>
        <p:txBody>
          <a:bodyPr/>
          <a:lstStyle/>
          <a:p>
            <a:pPr algn="ctr"/>
            <a:r>
              <a:rPr lang="en-US" b="1" dirty="0">
                <a:latin typeface="Snell Roundhand"/>
                <a:cs typeface="Snell Roundhand"/>
              </a:rPr>
              <a:t>Project Management	</a:t>
            </a:r>
            <a:endParaRPr lang="en-US" dirty="0">
              <a:latin typeface="Snell Roundhand"/>
              <a:cs typeface="Snell Roundhand"/>
            </a:endParaRPr>
          </a:p>
        </p:txBody>
      </p:sp>
    </p:spTree>
    <p:extLst>
      <p:ext uri="{BB962C8B-B14F-4D97-AF65-F5344CB8AC3E}">
        <p14:creationId xmlns:p14="http://schemas.microsoft.com/office/powerpoint/2010/main" val="19120528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8458200" cy="1295400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>
                <a:latin typeface="Snell Roundhand"/>
                <a:cs typeface="Snell Roundhand"/>
              </a:rPr>
              <a:t>Why is Project Management Important?</a:t>
            </a:r>
            <a:endParaRPr lang="en-US" sz="3600" dirty="0">
              <a:latin typeface="Snell Roundhand"/>
              <a:cs typeface="Snell Roundhand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077200" cy="4495800"/>
          </a:xfrm>
        </p:spPr>
        <p:txBody>
          <a:bodyPr>
            <a:normAutofit fontScale="92500"/>
          </a:bodyPr>
          <a:lstStyle/>
          <a:p>
            <a:pPr>
              <a:lnSpc>
                <a:spcPct val="120000"/>
              </a:lnSpc>
            </a:pPr>
            <a:r>
              <a:rPr lang="en-US" sz="2800" i="1" dirty="0">
                <a:solidFill>
                  <a:srgbClr val="333333"/>
                </a:solidFill>
                <a:latin typeface="Times New Roman" charset="0"/>
              </a:rPr>
              <a:t>Enables us to map out a course of action or work plan</a:t>
            </a:r>
          </a:p>
          <a:p>
            <a:pPr>
              <a:lnSpc>
                <a:spcPct val="120000"/>
              </a:lnSpc>
            </a:pPr>
            <a:r>
              <a:rPr lang="en-US" sz="2800" i="1" dirty="0">
                <a:solidFill>
                  <a:srgbClr val="333333"/>
                </a:solidFill>
                <a:latin typeface="Times New Roman" charset="0"/>
              </a:rPr>
              <a:t>Helps us to think  systematically and thoroughly</a:t>
            </a:r>
          </a:p>
          <a:p>
            <a:pPr>
              <a:lnSpc>
                <a:spcPct val="120000"/>
              </a:lnSpc>
            </a:pPr>
            <a:r>
              <a:rPr lang="en-US" sz="2800" i="1" dirty="0">
                <a:solidFill>
                  <a:srgbClr val="333333"/>
                </a:solidFill>
                <a:latin typeface="Times New Roman" charset="0"/>
              </a:rPr>
              <a:t>Unique Task</a:t>
            </a:r>
          </a:p>
          <a:p>
            <a:pPr>
              <a:lnSpc>
                <a:spcPct val="120000"/>
              </a:lnSpc>
            </a:pPr>
            <a:r>
              <a:rPr lang="en-US" sz="2800" i="1" dirty="0">
                <a:solidFill>
                  <a:srgbClr val="333333"/>
                </a:solidFill>
                <a:latin typeface="Times New Roman" charset="0"/>
              </a:rPr>
              <a:t>Specific Objective</a:t>
            </a:r>
          </a:p>
          <a:p>
            <a:pPr>
              <a:lnSpc>
                <a:spcPct val="120000"/>
              </a:lnSpc>
            </a:pPr>
            <a:r>
              <a:rPr lang="en-US" sz="2800" i="1" dirty="0">
                <a:solidFill>
                  <a:srgbClr val="333333"/>
                </a:solidFill>
                <a:latin typeface="Times New Roman" charset="0"/>
              </a:rPr>
              <a:t>Variety of Resources</a:t>
            </a:r>
          </a:p>
          <a:p>
            <a:pPr>
              <a:lnSpc>
                <a:spcPct val="120000"/>
              </a:lnSpc>
            </a:pPr>
            <a:r>
              <a:rPr lang="en-US" sz="2800" i="1" dirty="0">
                <a:solidFill>
                  <a:srgbClr val="333333"/>
                </a:solidFill>
                <a:latin typeface="Times New Roman" charset="0"/>
              </a:rPr>
              <a:t>Time bound</a:t>
            </a:r>
          </a:p>
        </p:txBody>
      </p:sp>
    </p:spTree>
    <p:extLst>
      <p:ext uri="{BB962C8B-B14F-4D97-AF65-F5344CB8AC3E}">
        <p14:creationId xmlns:p14="http://schemas.microsoft.com/office/powerpoint/2010/main" val="2690172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4038600" cy="838200"/>
          </a:xfrm>
        </p:spPr>
        <p:txBody>
          <a:bodyPr/>
          <a:lstStyle/>
          <a:p>
            <a:pPr algn="ctr"/>
            <a:r>
              <a:rPr lang="en-US" b="1" dirty="0">
                <a:latin typeface="Snell Roundhand"/>
                <a:cs typeface="Snell Roundhand"/>
              </a:rPr>
              <a:t>Advantages</a:t>
            </a:r>
            <a:endParaRPr lang="en-US" dirty="0">
              <a:latin typeface="Snell Roundhand"/>
              <a:cs typeface="Snell Roundhand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333880"/>
            <a:ext cx="8610600" cy="55626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20000"/>
              </a:lnSpc>
            </a:pPr>
            <a:r>
              <a:rPr lang="en-US" sz="2800" i="1" dirty="0">
                <a:solidFill>
                  <a:srgbClr val="333333"/>
                </a:solidFill>
                <a:latin typeface="Times New Roman" charset="0"/>
              </a:rPr>
              <a:t>In built Monitoring/ Sequencing</a:t>
            </a:r>
          </a:p>
          <a:p>
            <a:pPr>
              <a:lnSpc>
                <a:spcPct val="120000"/>
              </a:lnSpc>
            </a:pPr>
            <a:r>
              <a:rPr lang="en-US" sz="2800" i="1" dirty="0">
                <a:solidFill>
                  <a:srgbClr val="333333"/>
                </a:solidFill>
                <a:latin typeface="Times New Roman" charset="0"/>
              </a:rPr>
              <a:t>Easy and Early identification of Bottlenecks</a:t>
            </a:r>
          </a:p>
          <a:p>
            <a:pPr>
              <a:lnSpc>
                <a:spcPct val="120000"/>
              </a:lnSpc>
            </a:pPr>
            <a:r>
              <a:rPr lang="en-US" sz="2800" i="1" dirty="0">
                <a:solidFill>
                  <a:srgbClr val="333333"/>
                </a:solidFill>
                <a:latin typeface="Times New Roman" charset="0"/>
              </a:rPr>
              <a:t>Activity based costing</a:t>
            </a:r>
          </a:p>
          <a:p>
            <a:pPr>
              <a:lnSpc>
                <a:spcPct val="120000"/>
              </a:lnSpc>
            </a:pPr>
            <a:r>
              <a:rPr lang="en-US" sz="2800" i="1" dirty="0">
                <a:solidFill>
                  <a:srgbClr val="333333"/>
                </a:solidFill>
                <a:latin typeface="Times New Roman" charset="0"/>
              </a:rPr>
              <a:t>Identification and Addition of missing and new activities</a:t>
            </a:r>
          </a:p>
          <a:p>
            <a:pPr>
              <a:lnSpc>
                <a:spcPct val="120000"/>
              </a:lnSpc>
            </a:pPr>
            <a:r>
              <a:rPr lang="en-US" sz="2800" i="1" dirty="0">
                <a:solidFill>
                  <a:srgbClr val="333333"/>
                </a:solidFill>
                <a:latin typeface="Times New Roman" charset="0"/>
              </a:rPr>
              <a:t>Preempting unnecessary activity/expenditure</a:t>
            </a:r>
          </a:p>
          <a:p>
            <a:pPr>
              <a:lnSpc>
                <a:spcPct val="120000"/>
              </a:lnSpc>
            </a:pPr>
            <a:r>
              <a:rPr lang="en-US" sz="2800" i="1" dirty="0">
                <a:solidFill>
                  <a:srgbClr val="333333"/>
                </a:solidFill>
                <a:latin typeface="Times New Roman" charset="0"/>
              </a:rPr>
              <a:t>Timely Completion</a:t>
            </a:r>
          </a:p>
          <a:p>
            <a:pPr>
              <a:lnSpc>
                <a:spcPct val="120000"/>
              </a:lnSpc>
            </a:pPr>
            <a:r>
              <a:rPr lang="en-US" sz="2800" i="1" dirty="0">
                <a:solidFill>
                  <a:srgbClr val="333333"/>
                </a:solidFill>
                <a:latin typeface="Times New Roman" charset="0"/>
              </a:rPr>
              <a:t>Assigning tasks</a:t>
            </a:r>
          </a:p>
          <a:p>
            <a:pPr>
              <a:lnSpc>
                <a:spcPct val="120000"/>
              </a:lnSpc>
            </a:pPr>
            <a:r>
              <a:rPr lang="en-US" sz="2800" i="1" dirty="0">
                <a:solidFill>
                  <a:srgbClr val="333333"/>
                </a:solidFill>
                <a:latin typeface="Times New Roman" charset="0"/>
              </a:rPr>
              <a:t>Reporting</a:t>
            </a:r>
          </a:p>
        </p:txBody>
      </p:sp>
    </p:spTree>
    <p:extLst>
      <p:ext uri="{BB962C8B-B14F-4D97-AF65-F5344CB8AC3E}">
        <p14:creationId xmlns:p14="http://schemas.microsoft.com/office/powerpoint/2010/main" val="195048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-76200" y="457200"/>
            <a:ext cx="9144000" cy="6096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b="1" dirty="0">
                <a:latin typeface="Snell Roundhand"/>
                <a:cs typeface="Snell Roundhand"/>
              </a:rPr>
              <a:t>Road to Better Project Management</a:t>
            </a:r>
            <a:endParaRPr lang="en-US" dirty="0">
              <a:latin typeface="Snell Roundhand"/>
              <a:cs typeface="Snell Roundhand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361110"/>
            <a:ext cx="8001000" cy="51816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20000"/>
              </a:lnSpc>
            </a:pPr>
            <a:r>
              <a:rPr lang="en-US" sz="2800" i="1" dirty="0">
                <a:solidFill>
                  <a:srgbClr val="333333"/>
                </a:solidFill>
                <a:latin typeface="Times New Roman" charset="0"/>
              </a:rPr>
              <a:t>Find a Project plan that fits your style of project management needs</a:t>
            </a:r>
          </a:p>
          <a:p>
            <a:pPr>
              <a:lnSpc>
                <a:spcPct val="120000"/>
              </a:lnSpc>
            </a:pPr>
            <a:r>
              <a:rPr lang="en-US" sz="2800" i="1" dirty="0">
                <a:solidFill>
                  <a:srgbClr val="333333"/>
                </a:solidFill>
                <a:latin typeface="Times New Roman" charset="0"/>
              </a:rPr>
              <a:t>It may be as simple as creating templates, forms and spreadsheets to track tasks</a:t>
            </a:r>
          </a:p>
          <a:p>
            <a:pPr>
              <a:lnSpc>
                <a:spcPct val="120000"/>
              </a:lnSpc>
            </a:pPr>
            <a:r>
              <a:rPr lang="en-US" sz="2800" i="1" dirty="0">
                <a:solidFill>
                  <a:srgbClr val="333333"/>
                </a:solidFill>
                <a:latin typeface="Times New Roman" charset="0"/>
              </a:rPr>
              <a:t>Formation of a Project Management committee</a:t>
            </a:r>
          </a:p>
          <a:p>
            <a:pPr>
              <a:lnSpc>
                <a:spcPct val="120000"/>
              </a:lnSpc>
            </a:pPr>
            <a:r>
              <a:rPr lang="en-US" sz="2800" i="1" dirty="0">
                <a:solidFill>
                  <a:srgbClr val="333333"/>
                </a:solidFill>
                <a:latin typeface="Times New Roman" charset="0"/>
              </a:rPr>
              <a:t>Listing out all the tasks and sub-tasks to accomplish a goal</a:t>
            </a:r>
          </a:p>
          <a:p>
            <a:pPr>
              <a:lnSpc>
                <a:spcPct val="120000"/>
              </a:lnSpc>
            </a:pPr>
            <a:r>
              <a:rPr lang="en-US" sz="2800" i="1" dirty="0">
                <a:solidFill>
                  <a:srgbClr val="333333"/>
                </a:solidFill>
                <a:latin typeface="Times New Roman" charset="0"/>
              </a:rPr>
              <a:t>Jot down the time period and person responsible against each task/sub-task</a:t>
            </a:r>
          </a:p>
        </p:txBody>
      </p:sp>
    </p:spTree>
    <p:extLst>
      <p:ext uri="{BB962C8B-B14F-4D97-AF65-F5344CB8AC3E}">
        <p14:creationId xmlns:p14="http://schemas.microsoft.com/office/powerpoint/2010/main" val="6178647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381000"/>
            <a:ext cx="9144000" cy="838200"/>
          </a:xfrm>
          <a:noFill/>
          <a:ln/>
        </p:spPr>
        <p:txBody>
          <a:bodyPr anchor="ctr"/>
          <a:lstStyle/>
          <a:p>
            <a:pPr algn="ctr"/>
            <a:r>
              <a:rPr lang="en-US" sz="3600" b="1" dirty="0">
                <a:latin typeface="Snell Roundhand"/>
                <a:cs typeface="Snell Roundhand"/>
              </a:rPr>
              <a:t>Road to Better Project Management</a:t>
            </a:r>
            <a:endParaRPr lang="en-US" dirty="0">
              <a:latin typeface="Snell Roundhand"/>
              <a:cs typeface="Snell Roundhand"/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4419600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n-US" sz="2800" i="1" dirty="0">
                <a:solidFill>
                  <a:srgbClr val="333333"/>
                </a:solidFill>
                <a:latin typeface="Times New Roman" charset="0"/>
              </a:rPr>
              <a:t>Identify a Project Manager</a:t>
            </a:r>
          </a:p>
          <a:p>
            <a:pPr>
              <a:lnSpc>
                <a:spcPct val="120000"/>
              </a:lnSpc>
            </a:pPr>
            <a:r>
              <a:rPr lang="en-US" sz="2800" i="1" dirty="0">
                <a:solidFill>
                  <a:srgbClr val="333333"/>
                </a:solidFill>
                <a:latin typeface="Times New Roman" charset="0"/>
              </a:rPr>
              <a:t>Identify Task Managers</a:t>
            </a:r>
          </a:p>
          <a:p>
            <a:pPr>
              <a:lnSpc>
                <a:spcPct val="120000"/>
              </a:lnSpc>
            </a:pPr>
            <a:r>
              <a:rPr lang="en-US" sz="2800" i="1" dirty="0">
                <a:solidFill>
                  <a:srgbClr val="333333"/>
                </a:solidFill>
                <a:latin typeface="Times New Roman" charset="0"/>
              </a:rPr>
              <a:t>Sequence the activities in relation to time period</a:t>
            </a:r>
          </a:p>
          <a:p>
            <a:pPr>
              <a:lnSpc>
                <a:spcPct val="120000"/>
              </a:lnSpc>
            </a:pPr>
            <a:r>
              <a:rPr lang="en-US" sz="2800" i="1" dirty="0">
                <a:solidFill>
                  <a:srgbClr val="333333"/>
                </a:solidFill>
                <a:latin typeface="Times New Roman" charset="0"/>
              </a:rPr>
              <a:t>Present to the PMC</a:t>
            </a:r>
          </a:p>
          <a:p>
            <a:pPr>
              <a:lnSpc>
                <a:spcPct val="120000"/>
              </a:lnSpc>
            </a:pPr>
            <a:r>
              <a:rPr lang="en-US" sz="2800" i="1" dirty="0">
                <a:solidFill>
                  <a:srgbClr val="333333"/>
                </a:solidFill>
                <a:latin typeface="Times New Roman" charset="0"/>
              </a:rPr>
              <a:t>Finalize by reaching an agreement and start work…...</a:t>
            </a:r>
          </a:p>
        </p:txBody>
      </p:sp>
    </p:spTree>
    <p:extLst>
      <p:ext uri="{BB962C8B-B14F-4D97-AF65-F5344CB8AC3E}">
        <p14:creationId xmlns:p14="http://schemas.microsoft.com/office/powerpoint/2010/main" val="24071267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609600"/>
            <a:ext cx="5105400" cy="762000"/>
          </a:xfrm>
        </p:spPr>
        <p:txBody>
          <a:bodyPr/>
          <a:lstStyle/>
          <a:p>
            <a:pPr algn="ctr"/>
            <a:r>
              <a:rPr lang="en-US" sz="3200" b="1" dirty="0">
                <a:latin typeface="Snell Roundhand"/>
                <a:cs typeface="Snell Roundhand"/>
              </a:rPr>
              <a:t>Implementation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76400"/>
            <a:ext cx="8458200" cy="4114800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20000"/>
              </a:lnSpc>
            </a:pPr>
            <a:r>
              <a:rPr lang="en-US" sz="2800" i="1" dirty="0">
                <a:solidFill>
                  <a:srgbClr val="333333"/>
                </a:solidFill>
                <a:latin typeface="Times New Roman" charset="0"/>
              </a:rPr>
              <a:t>Regular Monitoring</a:t>
            </a:r>
          </a:p>
          <a:p>
            <a:pPr>
              <a:lnSpc>
                <a:spcPct val="120000"/>
              </a:lnSpc>
            </a:pPr>
            <a:r>
              <a:rPr lang="en-US" sz="2800" i="1" dirty="0">
                <a:solidFill>
                  <a:srgbClr val="333333"/>
                </a:solidFill>
                <a:latin typeface="Times New Roman" charset="0"/>
              </a:rPr>
              <a:t>Resource Support</a:t>
            </a:r>
          </a:p>
          <a:p>
            <a:pPr>
              <a:lnSpc>
                <a:spcPct val="120000"/>
              </a:lnSpc>
            </a:pPr>
            <a:r>
              <a:rPr lang="en-US" sz="2800" i="1" dirty="0">
                <a:solidFill>
                  <a:srgbClr val="333333"/>
                </a:solidFill>
                <a:latin typeface="Times New Roman" charset="0"/>
              </a:rPr>
              <a:t>Critical issues discussed and solution</a:t>
            </a:r>
          </a:p>
          <a:p>
            <a:pPr>
              <a:lnSpc>
                <a:spcPct val="120000"/>
              </a:lnSpc>
            </a:pPr>
            <a:r>
              <a:rPr lang="en-US" sz="2800" i="1" dirty="0">
                <a:solidFill>
                  <a:srgbClr val="333333"/>
                </a:solidFill>
                <a:latin typeface="Times New Roman" charset="0"/>
              </a:rPr>
              <a:t>Meeting with the team on completion of each major milestone</a:t>
            </a:r>
          </a:p>
          <a:p>
            <a:pPr>
              <a:lnSpc>
                <a:spcPct val="120000"/>
              </a:lnSpc>
            </a:pPr>
            <a:r>
              <a:rPr lang="en-US" sz="2800" i="1" dirty="0">
                <a:solidFill>
                  <a:srgbClr val="333333"/>
                </a:solidFill>
                <a:latin typeface="Times New Roman" charset="0"/>
              </a:rPr>
              <a:t>Track the progress against the plan</a:t>
            </a:r>
          </a:p>
          <a:p>
            <a:pPr>
              <a:lnSpc>
                <a:spcPct val="120000"/>
              </a:lnSpc>
            </a:pPr>
            <a:r>
              <a:rPr lang="en-US" sz="2800" i="1" dirty="0">
                <a:solidFill>
                  <a:srgbClr val="333333"/>
                </a:solidFill>
                <a:latin typeface="Times New Roman" charset="0"/>
              </a:rPr>
              <a:t>System to add/delete tasks in the PMT</a:t>
            </a:r>
          </a:p>
        </p:txBody>
      </p:sp>
    </p:spTree>
    <p:extLst>
      <p:ext uri="{BB962C8B-B14F-4D97-AF65-F5344CB8AC3E}">
        <p14:creationId xmlns:p14="http://schemas.microsoft.com/office/powerpoint/2010/main" val="553259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-152400" y="152400"/>
            <a:ext cx="9372600" cy="1524000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>
                <a:latin typeface="Snell Roundhand"/>
                <a:cs typeface="Snell Roundhand"/>
              </a:rPr>
              <a:t>       Consequences </a:t>
            </a:r>
            <a:r>
              <a:rPr lang="en-US" sz="3200" b="1" dirty="0">
                <a:latin typeface="Snell Roundhand"/>
                <a:cs typeface="Snell Roundhand"/>
              </a:rPr>
              <a:t>of </a:t>
            </a:r>
            <a:r>
              <a:rPr lang="en-US" sz="3200" b="1" dirty="0" smtClean="0">
                <a:latin typeface="Snell Roundhand"/>
                <a:cs typeface="Snell Roundhand"/>
              </a:rPr>
              <a:t> not </a:t>
            </a:r>
            <a:r>
              <a:rPr lang="en-US" sz="3200" b="1" dirty="0">
                <a:latin typeface="Snell Roundhand"/>
                <a:cs typeface="Snell Roundhand"/>
              </a:rPr>
              <a:t>using PMT</a:t>
            </a:r>
            <a:endParaRPr lang="en-US" sz="3200" dirty="0">
              <a:latin typeface="Snell Roundhand"/>
              <a:cs typeface="Snell Roundhand"/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91000"/>
          </a:xfrm>
        </p:spPr>
        <p:txBody>
          <a:bodyPr>
            <a:normAutofit/>
          </a:bodyPr>
          <a:lstStyle/>
          <a:p>
            <a:pPr marL="342900" lvl="2" indent="-342900">
              <a:lnSpc>
                <a:spcPct val="120000"/>
              </a:lnSpc>
            </a:pPr>
            <a:r>
              <a:rPr lang="en-US" sz="2800" i="1" dirty="0">
                <a:solidFill>
                  <a:srgbClr val="333333"/>
                </a:solidFill>
                <a:latin typeface="Times New Roman" charset="0"/>
              </a:rPr>
              <a:t>DELAY</a:t>
            </a:r>
          </a:p>
          <a:p>
            <a:pPr marL="342900" lvl="2" indent="-342900">
              <a:lnSpc>
                <a:spcPct val="120000"/>
              </a:lnSpc>
            </a:pPr>
            <a:r>
              <a:rPr lang="en-US" sz="2800" i="1" dirty="0">
                <a:solidFill>
                  <a:srgbClr val="333333"/>
                </a:solidFill>
                <a:latin typeface="Times New Roman" charset="0"/>
              </a:rPr>
              <a:t>COST</a:t>
            </a:r>
          </a:p>
          <a:p>
            <a:pPr marL="342900" lvl="2" indent="-342900">
              <a:lnSpc>
                <a:spcPct val="120000"/>
              </a:lnSpc>
            </a:pPr>
            <a:r>
              <a:rPr lang="en-US" sz="2800" i="1" dirty="0">
                <a:solidFill>
                  <a:srgbClr val="333333"/>
                </a:solidFill>
                <a:latin typeface="Times New Roman" charset="0"/>
              </a:rPr>
              <a:t>WASTE OF RESOURCES</a:t>
            </a:r>
          </a:p>
          <a:p>
            <a:pPr marL="342900" lvl="2" indent="-342900">
              <a:lnSpc>
                <a:spcPct val="120000"/>
              </a:lnSpc>
            </a:pPr>
            <a:r>
              <a:rPr lang="en-US" sz="2800" i="1" dirty="0">
                <a:solidFill>
                  <a:srgbClr val="333333"/>
                </a:solidFill>
                <a:latin typeface="Times New Roman" charset="0"/>
              </a:rPr>
              <a:t>QUALITY</a:t>
            </a:r>
          </a:p>
          <a:p>
            <a:pPr marL="342900" lvl="2" indent="-342900">
              <a:lnSpc>
                <a:spcPct val="120000"/>
              </a:lnSpc>
            </a:pPr>
            <a:r>
              <a:rPr lang="en-US" sz="2800" i="1" dirty="0">
                <a:solidFill>
                  <a:srgbClr val="333333"/>
                </a:solidFill>
                <a:latin typeface="Times New Roman" charset="0"/>
              </a:rPr>
              <a:t>DISSATISFACTION</a:t>
            </a:r>
          </a:p>
          <a:p>
            <a:pPr marL="342900" lvl="2" indent="-342900">
              <a:lnSpc>
                <a:spcPct val="120000"/>
              </a:lnSpc>
            </a:pPr>
            <a:r>
              <a:rPr lang="en-US" sz="2800" i="1" dirty="0">
                <a:solidFill>
                  <a:srgbClr val="333333"/>
                </a:solidFill>
                <a:latin typeface="Times New Roman" charset="0"/>
              </a:rPr>
              <a:t>REPUTATION</a:t>
            </a:r>
          </a:p>
        </p:txBody>
      </p:sp>
    </p:spTree>
    <p:extLst>
      <p:ext uri="{BB962C8B-B14F-4D97-AF65-F5344CB8AC3E}">
        <p14:creationId xmlns:p14="http://schemas.microsoft.com/office/powerpoint/2010/main" val="23396355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743200"/>
            <a:ext cx="80772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latin typeface="Snell Roundhand"/>
                <a:cs typeface="Snell Roundhand"/>
              </a:rPr>
              <a:t>Business Process Management</a:t>
            </a:r>
            <a:br>
              <a:rPr lang="en-US" b="1" dirty="0">
                <a:latin typeface="Snell Roundhand"/>
                <a:cs typeface="Snell Roundhand"/>
              </a:rPr>
            </a:b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007303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pPr algn="ctr"/>
            <a:r>
              <a:rPr lang="en-GB" sz="3200" dirty="0">
                <a:latin typeface="Snell Roundhand"/>
                <a:cs typeface="Snell Roundhand"/>
              </a:rPr>
              <a:t>What is BPM</a:t>
            </a:r>
            <a:endParaRPr lang="en-US" sz="3200" dirty="0">
              <a:latin typeface="Snell Roundhand"/>
              <a:cs typeface="Snell Roundhand"/>
            </a:endParaRP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458200" cy="4114800"/>
          </a:xfrm>
        </p:spPr>
        <p:txBody>
          <a:bodyPr>
            <a:normAutofit/>
          </a:bodyPr>
          <a:lstStyle/>
          <a:p>
            <a:pPr marL="461963" indent="-403225">
              <a:buFontTx/>
              <a:buNone/>
            </a:pPr>
            <a:endParaRPr lang="en-US" sz="1800" dirty="0">
              <a:latin typeface="Arial" charset="0"/>
              <a:cs typeface="Arial" charset="0"/>
            </a:endParaRPr>
          </a:p>
          <a:p>
            <a:pPr>
              <a:lnSpc>
                <a:spcPct val="120000"/>
              </a:lnSpc>
            </a:pPr>
            <a:r>
              <a:rPr lang="en-US" sz="2800" i="1" dirty="0">
                <a:latin typeface="Times New Roman" charset="0"/>
              </a:rPr>
              <a:t>Business Process Management is a generic term, that encompasses the techniques, structured methods, and means to streamline operations and increase efficiency.</a:t>
            </a:r>
          </a:p>
          <a:p>
            <a:pPr>
              <a:lnSpc>
                <a:spcPct val="120000"/>
              </a:lnSpc>
            </a:pPr>
            <a:r>
              <a:rPr lang="en-US" sz="2800" i="1" dirty="0">
                <a:latin typeface="Times New Roman" charset="0"/>
              </a:rPr>
              <a:t>BPM techniques and methods enable you to identify and modify existing processes to align them with a desired (improved) future state.</a:t>
            </a:r>
            <a:endParaRPr lang="ar-JO" sz="2800" i="1" dirty="0">
              <a:latin typeface="Times New Roman" charset="0"/>
            </a:endParaRPr>
          </a:p>
          <a:p>
            <a:pPr marL="58738" indent="0">
              <a:lnSpc>
                <a:spcPct val="90000"/>
              </a:lnSpc>
              <a:buNone/>
            </a:pPr>
            <a:endParaRPr lang="ar-JO" sz="1800" dirty="0">
              <a:latin typeface="Arial" charset="0"/>
              <a:cs typeface="Arial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46218" y="4347150"/>
            <a:ext cx="3263525" cy="2290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</p:pic>
    </p:spTree>
    <p:extLst>
      <p:ext uri="{BB962C8B-B14F-4D97-AF65-F5344CB8AC3E}">
        <p14:creationId xmlns:p14="http://schemas.microsoft.com/office/powerpoint/2010/main" val="527710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pPr algn="ctr"/>
            <a:r>
              <a:rPr lang="en-US" sz="3200" dirty="0">
                <a:latin typeface="Snell Roundhand"/>
                <a:cs typeface="Snell Roundhand"/>
              </a:rPr>
              <a:t>Business Process Management (BPM)</a:t>
            </a:r>
          </a:p>
        </p:txBody>
      </p:sp>
      <p:sp>
        <p:nvSpPr>
          <p:cNvPr id="10243" name="Rectangle 4"/>
          <p:cNvSpPr>
            <a:spLocks noChangeArrowheads="1"/>
          </p:cNvSpPr>
          <p:nvPr/>
        </p:nvSpPr>
        <p:spPr bwMode="auto">
          <a:xfrm>
            <a:off x="457200" y="1295400"/>
            <a:ext cx="8153400" cy="20220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>
              <a:lnSpc>
                <a:spcPct val="12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800" i="1" dirty="0">
                <a:solidFill>
                  <a:schemeClr val="bg2"/>
                </a:solidFill>
                <a:latin typeface="Times New Roman" charset="0"/>
              </a:rPr>
              <a:t>Software and strategy  for modeling, automating, managing and optimizing business processes across organizational divisions, systems and applications</a:t>
            </a:r>
            <a:r>
              <a:rPr lang="ar-JO" sz="2800" i="1" dirty="0">
                <a:solidFill>
                  <a:schemeClr val="bg2"/>
                </a:solidFill>
                <a:latin typeface="Times New Roman" charset="0"/>
              </a:rPr>
              <a:t>.</a:t>
            </a:r>
          </a:p>
          <a:p>
            <a:pPr>
              <a:spcBef>
                <a:spcPts val="600"/>
              </a:spcBef>
            </a:pPr>
            <a:endParaRPr lang="en-US" sz="1800" dirty="0"/>
          </a:p>
        </p:txBody>
      </p:sp>
      <p:sp>
        <p:nvSpPr>
          <p:cNvPr id="8" name="Rectangle 7"/>
          <p:cNvSpPr/>
          <p:nvPr/>
        </p:nvSpPr>
        <p:spPr bwMode="auto">
          <a:xfrm>
            <a:off x="1981200" y="3054250"/>
            <a:ext cx="5638800" cy="35814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ea typeface="+mn-ea"/>
            </a:endParaRPr>
          </a:p>
        </p:txBody>
      </p:sp>
      <p:grpSp>
        <p:nvGrpSpPr>
          <p:cNvPr id="10245" name="Group 107"/>
          <p:cNvGrpSpPr>
            <a:grpSpLocks/>
          </p:cNvGrpSpPr>
          <p:nvPr/>
        </p:nvGrpSpPr>
        <p:grpSpPr bwMode="auto">
          <a:xfrm>
            <a:off x="2503488" y="4349650"/>
            <a:ext cx="4419600" cy="866775"/>
            <a:chOff x="792" y="2563"/>
            <a:chExt cx="3356" cy="653"/>
          </a:xfrm>
        </p:grpSpPr>
        <p:sp>
          <p:nvSpPr>
            <p:cNvPr id="10" name="AutoShape 6"/>
            <p:cNvSpPr>
              <a:spLocks noChangeArrowheads="1"/>
            </p:cNvSpPr>
            <p:nvPr/>
          </p:nvSpPr>
          <p:spPr bwMode="auto">
            <a:xfrm>
              <a:off x="792" y="2563"/>
              <a:ext cx="3356" cy="653"/>
            </a:xfrm>
            <a:prstGeom prst="roundRect">
              <a:avLst>
                <a:gd name="adj" fmla="val 153"/>
              </a:avLst>
            </a:prstGeom>
            <a:solidFill>
              <a:srgbClr val="CCCCFF"/>
            </a:solidFill>
            <a:ln w="9525">
              <a:noFill/>
              <a:round/>
              <a:headEnd/>
              <a:tailEnd/>
            </a:ln>
            <a:effectLst>
              <a:outerShdw dist="17819" dir="2700000" algn="ctr" rotWithShape="0">
                <a:srgbClr val="777777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>
                <a:ea typeface="+mn-ea"/>
              </a:endParaRPr>
            </a:p>
          </p:txBody>
        </p:sp>
        <p:grpSp>
          <p:nvGrpSpPr>
            <p:cNvPr id="10281" name="Group 87"/>
            <p:cNvGrpSpPr>
              <a:grpSpLocks/>
            </p:cNvGrpSpPr>
            <p:nvPr/>
          </p:nvGrpSpPr>
          <p:grpSpPr bwMode="auto">
            <a:xfrm>
              <a:off x="1353" y="2668"/>
              <a:ext cx="2059" cy="519"/>
              <a:chOff x="1353" y="2457"/>
              <a:chExt cx="2059" cy="519"/>
            </a:xfrm>
          </p:grpSpPr>
          <p:sp>
            <p:nvSpPr>
              <p:cNvPr id="10282" name="Freeform 42"/>
              <p:cNvSpPr>
                <a:spLocks noChangeArrowheads="1"/>
              </p:cNvSpPr>
              <p:nvPr/>
            </p:nvSpPr>
            <p:spPr bwMode="auto">
              <a:xfrm>
                <a:off x="1353" y="2530"/>
                <a:ext cx="92" cy="90"/>
              </a:xfrm>
              <a:custGeom>
                <a:avLst/>
                <a:gdLst>
                  <a:gd name="T0" fmla="*/ 0 w 404"/>
                  <a:gd name="T1" fmla="*/ 0 h 399"/>
                  <a:gd name="T2" fmla="*/ 0 w 404"/>
                  <a:gd name="T3" fmla="*/ 0 h 399"/>
                  <a:gd name="T4" fmla="*/ 0 w 404"/>
                  <a:gd name="T5" fmla="*/ 0 h 399"/>
                  <a:gd name="T6" fmla="*/ 0 w 404"/>
                  <a:gd name="T7" fmla="*/ 0 h 399"/>
                  <a:gd name="T8" fmla="*/ 0 w 404"/>
                  <a:gd name="T9" fmla="*/ 0 h 399"/>
                  <a:gd name="T10" fmla="*/ 0 w 404"/>
                  <a:gd name="T11" fmla="*/ 0 h 39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404"/>
                  <a:gd name="T19" fmla="*/ 0 h 399"/>
                  <a:gd name="T20" fmla="*/ 404 w 404"/>
                  <a:gd name="T21" fmla="*/ 399 h 399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404" h="399">
                    <a:moveTo>
                      <a:pt x="201" y="0"/>
                    </a:moveTo>
                    <a:cubicBezTo>
                      <a:pt x="315" y="0"/>
                      <a:pt x="403" y="86"/>
                      <a:pt x="403" y="199"/>
                    </a:cubicBezTo>
                    <a:cubicBezTo>
                      <a:pt x="403" y="312"/>
                      <a:pt x="315" y="398"/>
                      <a:pt x="201" y="398"/>
                    </a:cubicBezTo>
                    <a:cubicBezTo>
                      <a:pt x="87" y="398"/>
                      <a:pt x="0" y="312"/>
                      <a:pt x="0" y="199"/>
                    </a:cubicBezTo>
                    <a:cubicBezTo>
                      <a:pt x="0" y="86"/>
                      <a:pt x="87" y="0"/>
                      <a:pt x="201" y="0"/>
                    </a:cubicBezTo>
                  </a:path>
                </a:pathLst>
              </a:custGeom>
              <a:noFill/>
              <a:ln w="936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cs typeface="Times New Roman" charset="0"/>
                </a:endParaRPr>
              </a:p>
            </p:txBody>
          </p:sp>
          <p:sp>
            <p:nvSpPr>
              <p:cNvPr id="10283" name="Freeform 43"/>
              <p:cNvSpPr>
                <a:spLocks noChangeArrowheads="1"/>
              </p:cNvSpPr>
              <p:nvPr/>
            </p:nvSpPr>
            <p:spPr bwMode="auto">
              <a:xfrm>
                <a:off x="1559" y="2505"/>
                <a:ext cx="181" cy="137"/>
              </a:xfrm>
              <a:custGeom>
                <a:avLst/>
                <a:gdLst>
                  <a:gd name="T0" fmla="*/ 0 w 800"/>
                  <a:gd name="T1" fmla="*/ 0 h 602"/>
                  <a:gd name="T2" fmla="*/ 0 w 800"/>
                  <a:gd name="T3" fmla="*/ 0 h 602"/>
                  <a:gd name="T4" fmla="*/ 0 w 800"/>
                  <a:gd name="T5" fmla="*/ 0 h 602"/>
                  <a:gd name="T6" fmla="*/ 0 w 800"/>
                  <a:gd name="T7" fmla="*/ 0 h 602"/>
                  <a:gd name="T8" fmla="*/ 0 w 800"/>
                  <a:gd name="T9" fmla="*/ 0 h 60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00"/>
                  <a:gd name="T16" fmla="*/ 0 h 602"/>
                  <a:gd name="T17" fmla="*/ 800 w 800"/>
                  <a:gd name="T18" fmla="*/ 602 h 60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00" h="602">
                    <a:moveTo>
                      <a:pt x="0" y="300"/>
                    </a:moveTo>
                    <a:lnTo>
                      <a:pt x="399" y="0"/>
                    </a:lnTo>
                    <a:lnTo>
                      <a:pt x="799" y="300"/>
                    </a:lnTo>
                    <a:lnTo>
                      <a:pt x="399" y="601"/>
                    </a:lnTo>
                    <a:lnTo>
                      <a:pt x="0" y="300"/>
                    </a:lnTo>
                  </a:path>
                </a:pathLst>
              </a:custGeom>
              <a:noFill/>
              <a:ln w="936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cs typeface="Times New Roman" charset="0"/>
                </a:endParaRPr>
              </a:p>
            </p:txBody>
          </p:sp>
          <p:sp>
            <p:nvSpPr>
              <p:cNvPr id="10284" name="Freeform 44"/>
              <p:cNvSpPr>
                <a:spLocks noChangeArrowheads="1"/>
              </p:cNvSpPr>
              <p:nvPr/>
            </p:nvSpPr>
            <p:spPr bwMode="auto">
              <a:xfrm>
                <a:off x="2103" y="2527"/>
                <a:ext cx="181" cy="90"/>
              </a:xfrm>
              <a:custGeom>
                <a:avLst/>
                <a:gdLst>
                  <a:gd name="T0" fmla="*/ 0 w 800"/>
                  <a:gd name="T1" fmla="*/ 0 h 399"/>
                  <a:gd name="T2" fmla="*/ 0 w 800"/>
                  <a:gd name="T3" fmla="*/ 0 h 399"/>
                  <a:gd name="T4" fmla="*/ 0 w 800"/>
                  <a:gd name="T5" fmla="*/ 0 h 399"/>
                  <a:gd name="T6" fmla="*/ 0 w 800"/>
                  <a:gd name="T7" fmla="*/ 0 h 399"/>
                  <a:gd name="T8" fmla="*/ 0 w 800"/>
                  <a:gd name="T9" fmla="*/ 0 h 39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00"/>
                  <a:gd name="T16" fmla="*/ 0 h 399"/>
                  <a:gd name="T17" fmla="*/ 800 w 800"/>
                  <a:gd name="T18" fmla="*/ 399 h 39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00" h="399">
                    <a:moveTo>
                      <a:pt x="0" y="0"/>
                    </a:moveTo>
                    <a:lnTo>
                      <a:pt x="799" y="0"/>
                    </a:lnTo>
                    <a:lnTo>
                      <a:pt x="799" y="398"/>
                    </a:lnTo>
                    <a:lnTo>
                      <a:pt x="0" y="398"/>
                    </a:lnTo>
                    <a:lnTo>
                      <a:pt x="0" y="0"/>
                    </a:lnTo>
                  </a:path>
                </a:pathLst>
              </a:custGeom>
              <a:noFill/>
              <a:ln w="936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cs typeface="Times New Roman" charset="0"/>
                </a:endParaRPr>
              </a:p>
            </p:txBody>
          </p:sp>
          <p:sp>
            <p:nvSpPr>
              <p:cNvPr id="10285" name="Freeform 45"/>
              <p:cNvSpPr>
                <a:spLocks noChangeArrowheads="1"/>
              </p:cNvSpPr>
              <p:nvPr/>
            </p:nvSpPr>
            <p:spPr bwMode="auto">
              <a:xfrm>
                <a:off x="1846" y="2744"/>
                <a:ext cx="182" cy="90"/>
              </a:xfrm>
              <a:custGeom>
                <a:avLst/>
                <a:gdLst>
                  <a:gd name="T0" fmla="*/ 0 w 801"/>
                  <a:gd name="T1" fmla="*/ 0 h 399"/>
                  <a:gd name="T2" fmla="*/ 0 w 801"/>
                  <a:gd name="T3" fmla="*/ 0 h 399"/>
                  <a:gd name="T4" fmla="*/ 0 w 801"/>
                  <a:gd name="T5" fmla="*/ 0 h 399"/>
                  <a:gd name="T6" fmla="*/ 0 w 801"/>
                  <a:gd name="T7" fmla="*/ 0 h 399"/>
                  <a:gd name="T8" fmla="*/ 0 w 801"/>
                  <a:gd name="T9" fmla="*/ 0 h 39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01"/>
                  <a:gd name="T16" fmla="*/ 0 h 399"/>
                  <a:gd name="T17" fmla="*/ 801 w 801"/>
                  <a:gd name="T18" fmla="*/ 399 h 39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01" h="399">
                    <a:moveTo>
                      <a:pt x="0" y="0"/>
                    </a:moveTo>
                    <a:lnTo>
                      <a:pt x="800" y="0"/>
                    </a:lnTo>
                    <a:lnTo>
                      <a:pt x="800" y="398"/>
                    </a:lnTo>
                    <a:lnTo>
                      <a:pt x="0" y="398"/>
                    </a:lnTo>
                    <a:lnTo>
                      <a:pt x="0" y="0"/>
                    </a:lnTo>
                  </a:path>
                </a:pathLst>
              </a:custGeom>
              <a:noFill/>
              <a:ln w="936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cs typeface="Times New Roman" charset="0"/>
                </a:endParaRPr>
              </a:p>
            </p:txBody>
          </p:sp>
          <p:sp>
            <p:nvSpPr>
              <p:cNvPr id="10286" name="Freeform 46"/>
              <p:cNvSpPr>
                <a:spLocks noChangeArrowheads="1"/>
              </p:cNvSpPr>
              <p:nvPr/>
            </p:nvSpPr>
            <p:spPr bwMode="auto">
              <a:xfrm>
                <a:off x="2255" y="2722"/>
                <a:ext cx="181" cy="137"/>
              </a:xfrm>
              <a:custGeom>
                <a:avLst/>
                <a:gdLst>
                  <a:gd name="T0" fmla="*/ 0 w 800"/>
                  <a:gd name="T1" fmla="*/ 0 h 602"/>
                  <a:gd name="T2" fmla="*/ 0 w 800"/>
                  <a:gd name="T3" fmla="*/ 0 h 602"/>
                  <a:gd name="T4" fmla="*/ 0 w 800"/>
                  <a:gd name="T5" fmla="*/ 0 h 602"/>
                  <a:gd name="T6" fmla="*/ 0 w 800"/>
                  <a:gd name="T7" fmla="*/ 0 h 602"/>
                  <a:gd name="T8" fmla="*/ 0 w 800"/>
                  <a:gd name="T9" fmla="*/ 0 h 60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00"/>
                  <a:gd name="T16" fmla="*/ 0 h 602"/>
                  <a:gd name="T17" fmla="*/ 800 w 800"/>
                  <a:gd name="T18" fmla="*/ 602 h 60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00" h="602">
                    <a:moveTo>
                      <a:pt x="0" y="300"/>
                    </a:moveTo>
                    <a:lnTo>
                      <a:pt x="399" y="0"/>
                    </a:lnTo>
                    <a:lnTo>
                      <a:pt x="799" y="300"/>
                    </a:lnTo>
                    <a:lnTo>
                      <a:pt x="399" y="601"/>
                    </a:lnTo>
                    <a:lnTo>
                      <a:pt x="0" y="300"/>
                    </a:lnTo>
                  </a:path>
                </a:pathLst>
              </a:custGeom>
              <a:noFill/>
              <a:ln w="936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cs typeface="Times New Roman" charset="0"/>
                </a:endParaRPr>
              </a:p>
            </p:txBody>
          </p:sp>
          <p:sp>
            <p:nvSpPr>
              <p:cNvPr id="10287" name="Freeform 47"/>
              <p:cNvSpPr>
                <a:spLocks noChangeArrowheads="1"/>
              </p:cNvSpPr>
              <p:nvPr/>
            </p:nvSpPr>
            <p:spPr bwMode="auto">
              <a:xfrm>
                <a:off x="3037" y="2641"/>
                <a:ext cx="181" cy="137"/>
              </a:xfrm>
              <a:custGeom>
                <a:avLst/>
                <a:gdLst>
                  <a:gd name="T0" fmla="*/ 0 w 800"/>
                  <a:gd name="T1" fmla="*/ 0 h 602"/>
                  <a:gd name="T2" fmla="*/ 0 w 800"/>
                  <a:gd name="T3" fmla="*/ 0 h 602"/>
                  <a:gd name="T4" fmla="*/ 0 w 800"/>
                  <a:gd name="T5" fmla="*/ 0 h 602"/>
                  <a:gd name="T6" fmla="*/ 0 w 800"/>
                  <a:gd name="T7" fmla="*/ 0 h 602"/>
                  <a:gd name="T8" fmla="*/ 0 w 800"/>
                  <a:gd name="T9" fmla="*/ 0 h 60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00"/>
                  <a:gd name="T16" fmla="*/ 0 h 602"/>
                  <a:gd name="T17" fmla="*/ 800 w 800"/>
                  <a:gd name="T18" fmla="*/ 602 h 60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00" h="602">
                    <a:moveTo>
                      <a:pt x="0" y="300"/>
                    </a:moveTo>
                    <a:lnTo>
                      <a:pt x="399" y="0"/>
                    </a:lnTo>
                    <a:lnTo>
                      <a:pt x="799" y="300"/>
                    </a:lnTo>
                    <a:lnTo>
                      <a:pt x="399" y="601"/>
                    </a:lnTo>
                    <a:lnTo>
                      <a:pt x="0" y="300"/>
                    </a:lnTo>
                  </a:path>
                </a:pathLst>
              </a:custGeom>
              <a:noFill/>
              <a:ln w="936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cs typeface="Times New Roman" charset="0"/>
                </a:endParaRPr>
              </a:p>
            </p:txBody>
          </p:sp>
          <p:sp>
            <p:nvSpPr>
              <p:cNvPr id="10288" name="Freeform 48"/>
              <p:cNvSpPr>
                <a:spLocks noChangeArrowheads="1"/>
              </p:cNvSpPr>
              <p:nvPr/>
            </p:nvSpPr>
            <p:spPr bwMode="auto">
              <a:xfrm>
                <a:off x="3312" y="2662"/>
                <a:ext cx="100" cy="90"/>
              </a:xfrm>
              <a:custGeom>
                <a:avLst/>
                <a:gdLst>
                  <a:gd name="T0" fmla="*/ 0 w 439"/>
                  <a:gd name="T1" fmla="*/ 0 h 398"/>
                  <a:gd name="T2" fmla="*/ 0 w 439"/>
                  <a:gd name="T3" fmla="*/ 0 h 398"/>
                  <a:gd name="T4" fmla="*/ 0 w 439"/>
                  <a:gd name="T5" fmla="*/ 0 h 398"/>
                  <a:gd name="T6" fmla="*/ 0 w 439"/>
                  <a:gd name="T7" fmla="*/ 0 h 398"/>
                  <a:gd name="T8" fmla="*/ 0 w 439"/>
                  <a:gd name="T9" fmla="*/ 0 h 398"/>
                  <a:gd name="T10" fmla="*/ 0 w 439"/>
                  <a:gd name="T11" fmla="*/ 0 h 39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439"/>
                  <a:gd name="T19" fmla="*/ 0 h 398"/>
                  <a:gd name="T20" fmla="*/ 439 w 439"/>
                  <a:gd name="T21" fmla="*/ 398 h 39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439" h="398">
                    <a:moveTo>
                      <a:pt x="219" y="0"/>
                    </a:moveTo>
                    <a:cubicBezTo>
                      <a:pt x="343" y="0"/>
                      <a:pt x="438" y="86"/>
                      <a:pt x="438" y="198"/>
                    </a:cubicBezTo>
                    <a:cubicBezTo>
                      <a:pt x="438" y="310"/>
                      <a:pt x="343" y="397"/>
                      <a:pt x="219" y="397"/>
                    </a:cubicBezTo>
                    <a:cubicBezTo>
                      <a:pt x="95" y="397"/>
                      <a:pt x="0" y="310"/>
                      <a:pt x="0" y="198"/>
                    </a:cubicBezTo>
                    <a:cubicBezTo>
                      <a:pt x="0" y="86"/>
                      <a:pt x="95" y="0"/>
                      <a:pt x="219" y="0"/>
                    </a:cubicBezTo>
                  </a:path>
                </a:pathLst>
              </a:custGeom>
              <a:noFill/>
              <a:ln w="936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cs typeface="Times New Roman" charset="0"/>
                </a:endParaRPr>
              </a:p>
            </p:txBody>
          </p:sp>
          <p:sp>
            <p:nvSpPr>
              <p:cNvPr id="10289" name="Freeform 49"/>
              <p:cNvSpPr>
                <a:spLocks noChangeArrowheads="1"/>
              </p:cNvSpPr>
              <p:nvPr/>
            </p:nvSpPr>
            <p:spPr bwMode="auto">
              <a:xfrm>
                <a:off x="2872" y="2457"/>
                <a:ext cx="181" cy="90"/>
              </a:xfrm>
              <a:custGeom>
                <a:avLst/>
                <a:gdLst>
                  <a:gd name="T0" fmla="*/ 0 w 800"/>
                  <a:gd name="T1" fmla="*/ 0 h 398"/>
                  <a:gd name="T2" fmla="*/ 0 w 800"/>
                  <a:gd name="T3" fmla="*/ 0 h 398"/>
                  <a:gd name="T4" fmla="*/ 0 w 800"/>
                  <a:gd name="T5" fmla="*/ 0 h 398"/>
                  <a:gd name="T6" fmla="*/ 0 w 800"/>
                  <a:gd name="T7" fmla="*/ 0 h 398"/>
                  <a:gd name="T8" fmla="*/ 0 w 800"/>
                  <a:gd name="T9" fmla="*/ 0 h 39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00"/>
                  <a:gd name="T16" fmla="*/ 0 h 398"/>
                  <a:gd name="T17" fmla="*/ 800 w 800"/>
                  <a:gd name="T18" fmla="*/ 398 h 39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00" h="398">
                    <a:moveTo>
                      <a:pt x="0" y="0"/>
                    </a:moveTo>
                    <a:lnTo>
                      <a:pt x="799" y="0"/>
                    </a:lnTo>
                    <a:lnTo>
                      <a:pt x="799" y="397"/>
                    </a:lnTo>
                    <a:lnTo>
                      <a:pt x="0" y="397"/>
                    </a:lnTo>
                    <a:lnTo>
                      <a:pt x="0" y="0"/>
                    </a:lnTo>
                  </a:path>
                </a:pathLst>
              </a:custGeom>
              <a:noFill/>
              <a:ln w="936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cs typeface="Times New Roman" charset="0"/>
                </a:endParaRPr>
              </a:p>
            </p:txBody>
          </p:sp>
          <p:sp>
            <p:nvSpPr>
              <p:cNvPr id="10290" name="Freeform 50"/>
              <p:cNvSpPr>
                <a:spLocks noChangeArrowheads="1"/>
              </p:cNvSpPr>
              <p:nvPr/>
            </p:nvSpPr>
            <p:spPr bwMode="auto">
              <a:xfrm>
                <a:off x="2712" y="2885"/>
                <a:ext cx="181" cy="90"/>
              </a:xfrm>
              <a:custGeom>
                <a:avLst/>
                <a:gdLst>
                  <a:gd name="T0" fmla="*/ 0 w 800"/>
                  <a:gd name="T1" fmla="*/ 0 h 399"/>
                  <a:gd name="T2" fmla="*/ 0 w 800"/>
                  <a:gd name="T3" fmla="*/ 0 h 399"/>
                  <a:gd name="T4" fmla="*/ 0 w 800"/>
                  <a:gd name="T5" fmla="*/ 0 h 399"/>
                  <a:gd name="T6" fmla="*/ 0 w 800"/>
                  <a:gd name="T7" fmla="*/ 0 h 399"/>
                  <a:gd name="T8" fmla="*/ 0 w 800"/>
                  <a:gd name="T9" fmla="*/ 0 h 39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00"/>
                  <a:gd name="T16" fmla="*/ 0 h 399"/>
                  <a:gd name="T17" fmla="*/ 800 w 800"/>
                  <a:gd name="T18" fmla="*/ 399 h 39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00" h="399">
                    <a:moveTo>
                      <a:pt x="0" y="0"/>
                    </a:moveTo>
                    <a:lnTo>
                      <a:pt x="799" y="0"/>
                    </a:lnTo>
                    <a:lnTo>
                      <a:pt x="799" y="398"/>
                    </a:lnTo>
                    <a:lnTo>
                      <a:pt x="0" y="398"/>
                    </a:lnTo>
                    <a:lnTo>
                      <a:pt x="0" y="0"/>
                    </a:lnTo>
                  </a:path>
                </a:pathLst>
              </a:custGeom>
              <a:noFill/>
              <a:ln w="936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cs typeface="Times New Roman" charset="0"/>
                </a:endParaRPr>
              </a:p>
            </p:txBody>
          </p:sp>
          <p:cxnSp>
            <p:nvCxnSpPr>
              <p:cNvPr id="10291" name="AutoShape 51"/>
              <p:cNvCxnSpPr>
                <a:cxnSpLocks noChangeShapeType="1"/>
                <a:stCxn id="10282" idx="3"/>
                <a:endCxn id="10283" idx="1"/>
              </p:cNvCxnSpPr>
              <p:nvPr/>
            </p:nvCxnSpPr>
            <p:spPr bwMode="auto">
              <a:xfrm flipV="1">
                <a:off x="1444" y="2573"/>
                <a:ext cx="115" cy="2"/>
              </a:xfrm>
              <a:prstGeom prst="bentConnector3">
                <a:avLst>
                  <a:gd name="adj1" fmla="val 50000"/>
                </a:avLst>
              </a:prstGeom>
              <a:noFill/>
              <a:ln w="9360">
                <a:solidFill>
                  <a:srgbClr val="FF0000"/>
                </a:solidFill>
                <a:miter lim="800000"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0292" name="AutoShape 52"/>
              <p:cNvCxnSpPr>
                <a:cxnSpLocks noChangeShapeType="1"/>
                <a:stCxn id="10284" idx="3"/>
                <a:endCxn id="10286" idx="0"/>
              </p:cNvCxnSpPr>
              <p:nvPr/>
            </p:nvCxnSpPr>
            <p:spPr bwMode="auto">
              <a:xfrm>
                <a:off x="2284" y="2572"/>
                <a:ext cx="62" cy="150"/>
              </a:xfrm>
              <a:prstGeom prst="bentConnector3">
                <a:avLst>
                  <a:gd name="adj1" fmla="val 50000"/>
                </a:avLst>
              </a:prstGeom>
              <a:noFill/>
              <a:ln w="9360">
                <a:solidFill>
                  <a:srgbClr val="FF0000"/>
                </a:solidFill>
                <a:miter lim="800000"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0293" name="AutoShape 53"/>
              <p:cNvCxnSpPr>
                <a:cxnSpLocks noChangeShapeType="1"/>
                <a:stCxn id="10286" idx="3"/>
                <a:endCxn id="10289" idx="1"/>
              </p:cNvCxnSpPr>
              <p:nvPr/>
            </p:nvCxnSpPr>
            <p:spPr bwMode="auto">
              <a:xfrm flipV="1">
                <a:off x="2436" y="2502"/>
                <a:ext cx="437" cy="288"/>
              </a:xfrm>
              <a:prstGeom prst="bentConnector3">
                <a:avLst>
                  <a:gd name="adj1" fmla="val 50000"/>
                </a:avLst>
              </a:prstGeom>
              <a:noFill/>
              <a:ln w="9360">
                <a:solidFill>
                  <a:srgbClr val="FF0000"/>
                </a:solidFill>
                <a:miter lim="800000"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0294" name="AutoShape 54"/>
              <p:cNvCxnSpPr>
                <a:cxnSpLocks noChangeShapeType="1"/>
                <a:stCxn id="10289" idx="3"/>
                <a:endCxn id="10287" idx="0"/>
              </p:cNvCxnSpPr>
              <p:nvPr/>
            </p:nvCxnSpPr>
            <p:spPr bwMode="auto">
              <a:xfrm>
                <a:off x="3053" y="2502"/>
                <a:ext cx="75" cy="139"/>
              </a:xfrm>
              <a:prstGeom prst="bentConnector3">
                <a:avLst>
                  <a:gd name="adj1" fmla="val 50000"/>
                </a:avLst>
              </a:prstGeom>
              <a:noFill/>
              <a:ln w="9360">
                <a:solidFill>
                  <a:srgbClr val="FF0000"/>
                </a:solidFill>
                <a:miter lim="800000"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0295" name="AutoShape 55"/>
              <p:cNvCxnSpPr>
                <a:cxnSpLocks noChangeShapeType="1"/>
                <a:stCxn id="10287" idx="3"/>
                <a:endCxn id="10288" idx="1"/>
              </p:cNvCxnSpPr>
              <p:nvPr/>
            </p:nvCxnSpPr>
            <p:spPr bwMode="auto">
              <a:xfrm flipV="1">
                <a:off x="3218" y="2707"/>
                <a:ext cx="95" cy="2"/>
              </a:xfrm>
              <a:prstGeom prst="bentConnector3">
                <a:avLst>
                  <a:gd name="adj1" fmla="val 50000"/>
                </a:avLst>
              </a:prstGeom>
              <a:noFill/>
              <a:ln w="9360">
                <a:solidFill>
                  <a:srgbClr val="FF0000"/>
                </a:solidFill>
                <a:miter lim="800000"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0296" name="AutoShape 56"/>
              <p:cNvCxnSpPr>
                <a:cxnSpLocks noChangeShapeType="1"/>
                <a:stCxn id="10283" idx="2"/>
                <a:endCxn id="10285" idx="1"/>
              </p:cNvCxnSpPr>
              <p:nvPr/>
            </p:nvCxnSpPr>
            <p:spPr bwMode="auto">
              <a:xfrm>
                <a:off x="1649" y="2641"/>
                <a:ext cx="197" cy="148"/>
              </a:xfrm>
              <a:prstGeom prst="bentConnector3">
                <a:avLst>
                  <a:gd name="adj1" fmla="val 50000"/>
                </a:avLst>
              </a:prstGeom>
              <a:noFill/>
              <a:ln w="9360">
                <a:solidFill>
                  <a:srgbClr val="FF0000"/>
                </a:solidFill>
                <a:miter lim="800000"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0297" name="AutoShape 57"/>
              <p:cNvCxnSpPr>
                <a:cxnSpLocks noChangeShapeType="1"/>
                <a:stCxn id="10285" idx="3"/>
                <a:endCxn id="10286" idx="1"/>
              </p:cNvCxnSpPr>
              <p:nvPr/>
            </p:nvCxnSpPr>
            <p:spPr bwMode="auto">
              <a:xfrm>
                <a:off x="2027" y="2789"/>
                <a:ext cx="228" cy="1"/>
              </a:xfrm>
              <a:prstGeom prst="bentConnector3">
                <a:avLst>
                  <a:gd name="adj1" fmla="val 50000"/>
                </a:avLst>
              </a:prstGeom>
              <a:noFill/>
              <a:ln w="9360">
                <a:solidFill>
                  <a:srgbClr val="FF0000"/>
                </a:solidFill>
                <a:miter lim="800000"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0298" name="AutoShape 58"/>
              <p:cNvCxnSpPr>
                <a:cxnSpLocks noChangeShapeType="1"/>
                <a:stCxn id="10286" idx="2"/>
                <a:endCxn id="10290" idx="1"/>
              </p:cNvCxnSpPr>
              <p:nvPr/>
            </p:nvCxnSpPr>
            <p:spPr bwMode="auto">
              <a:xfrm>
                <a:off x="2345" y="2858"/>
                <a:ext cx="367" cy="72"/>
              </a:xfrm>
              <a:prstGeom prst="bentConnector3">
                <a:avLst>
                  <a:gd name="adj1" fmla="val 50000"/>
                </a:avLst>
              </a:prstGeom>
              <a:noFill/>
              <a:ln w="9360">
                <a:solidFill>
                  <a:srgbClr val="FF0000"/>
                </a:solidFill>
                <a:miter lim="800000"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0299" name="AutoShape 59"/>
              <p:cNvCxnSpPr>
                <a:cxnSpLocks noChangeShapeType="1"/>
                <a:stCxn id="10290" idx="3"/>
                <a:endCxn id="10287" idx="1"/>
              </p:cNvCxnSpPr>
              <p:nvPr/>
            </p:nvCxnSpPr>
            <p:spPr bwMode="auto">
              <a:xfrm flipV="1">
                <a:off x="2893" y="2709"/>
                <a:ext cx="144" cy="221"/>
              </a:xfrm>
              <a:prstGeom prst="bentConnector3">
                <a:avLst>
                  <a:gd name="adj1" fmla="val 50000"/>
                </a:avLst>
              </a:prstGeom>
              <a:noFill/>
              <a:ln w="9360">
                <a:solidFill>
                  <a:srgbClr val="FF0000"/>
                </a:solidFill>
                <a:miter lim="800000"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10300" name="AutoShape 60"/>
              <p:cNvSpPr>
                <a:spLocks noChangeArrowheads="1"/>
              </p:cNvSpPr>
              <p:nvPr/>
            </p:nvSpPr>
            <p:spPr bwMode="auto">
              <a:xfrm>
                <a:off x="2008" y="2744"/>
                <a:ext cx="45" cy="91"/>
              </a:xfrm>
              <a:prstGeom prst="roundRect">
                <a:avLst>
                  <a:gd name="adj" fmla="val 2269"/>
                </a:avLst>
              </a:prstGeom>
              <a:solidFill>
                <a:srgbClr val="CC0000"/>
              </a:solidFill>
              <a:ln w="936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cs typeface="Times New Roman" charset="0"/>
                </a:endParaRPr>
              </a:p>
            </p:txBody>
          </p:sp>
          <p:sp>
            <p:nvSpPr>
              <p:cNvPr id="10301" name="AutoShape 61"/>
              <p:cNvSpPr>
                <a:spLocks noChangeArrowheads="1"/>
              </p:cNvSpPr>
              <p:nvPr/>
            </p:nvSpPr>
            <p:spPr bwMode="auto">
              <a:xfrm>
                <a:off x="2239" y="2526"/>
                <a:ext cx="45" cy="91"/>
              </a:xfrm>
              <a:prstGeom prst="roundRect">
                <a:avLst>
                  <a:gd name="adj" fmla="val 2269"/>
                </a:avLst>
              </a:prstGeom>
              <a:solidFill>
                <a:srgbClr val="CC0000"/>
              </a:solidFill>
              <a:ln w="936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cs typeface="Times New Roman" charset="0"/>
                </a:endParaRPr>
              </a:p>
            </p:txBody>
          </p:sp>
          <p:sp>
            <p:nvSpPr>
              <p:cNvPr id="10302" name="AutoShape 62"/>
              <p:cNvSpPr>
                <a:spLocks noChangeArrowheads="1"/>
              </p:cNvSpPr>
              <p:nvPr/>
            </p:nvSpPr>
            <p:spPr bwMode="auto">
              <a:xfrm>
                <a:off x="3009" y="2457"/>
                <a:ext cx="45" cy="91"/>
              </a:xfrm>
              <a:prstGeom prst="roundRect">
                <a:avLst>
                  <a:gd name="adj" fmla="val 2269"/>
                </a:avLst>
              </a:prstGeom>
              <a:solidFill>
                <a:srgbClr val="CC0000"/>
              </a:solidFill>
              <a:ln w="936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cs typeface="Times New Roman" charset="0"/>
                </a:endParaRPr>
              </a:p>
            </p:txBody>
          </p:sp>
          <p:sp>
            <p:nvSpPr>
              <p:cNvPr id="10303" name="AutoShape 63"/>
              <p:cNvSpPr>
                <a:spLocks noChangeArrowheads="1"/>
              </p:cNvSpPr>
              <p:nvPr/>
            </p:nvSpPr>
            <p:spPr bwMode="auto">
              <a:xfrm>
                <a:off x="2851" y="2885"/>
                <a:ext cx="45" cy="91"/>
              </a:xfrm>
              <a:prstGeom prst="roundRect">
                <a:avLst>
                  <a:gd name="adj" fmla="val 2269"/>
                </a:avLst>
              </a:prstGeom>
              <a:solidFill>
                <a:srgbClr val="CC0000"/>
              </a:solidFill>
              <a:ln w="936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cs typeface="Times New Roman" charset="0"/>
                </a:endParaRPr>
              </a:p>
            </p:txBody>
          </p:sp>
          <p:cxnSp>
            <p:nvCxnSpPr>
              <p:cNvPr id="10304" name="AutoShape 64"/>
              <p:cNvCxnSpPr>
                <a:cxnSpLocks noChangeShapeType="1"/>
                <a:stCxn id="10283" idx="3"/>
                <a:endCxn id="10284" idx="1"/>
              </p:cNvCxnSpPr>
              <p:nvPr/>
            </p:nvCxnSpPr>
            <p:spPr bwMode="auto">
              <a:xfrm flipV="1">
                <a:off x="1740" y="2572"/>
                <a:ext cx="364" cy="1"/>
              </a:xfrm>
              <a:prstGeom prst="bentConnector3">
                <a:avLst>
                  <a:gd name="adj1" fmla="val 50000"/>
                </a:avLst>
              </a:prstGeom>
              <a:noFill/>
              <a:ln w="9360">
                <a:solidFill>
                  <a:srgbClr val="FF0000"/>
                </a:solidFill>
                <a:miter lim="800000"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</p:grpSp>
      <p:grpSp>
        <p:nvGrpSpPr>
          <p:cNvPr id="10246" name="Group 17"/>
          <p:cNvGrpSpPr>
            <a:grpSpLocks/>
          </p:cNvGrpSpPr>
          <p:nvPr/>
        </p:nvGrpSpPr>
        <p:grpSpPr bwMode="auto">
          <a:xfrm>
            <a:off x="5856288" y="5372000"/>
            <a:ext cx="1219200" cy="1143000"/>
            <a:chOff x="2606" y="2837"/>
            <a:chExt cx="673" cy="485"/>
          </a:xfrm>
        </p:grpSpPr>
        <p:sp>
          <p:nvSpPr>
            <p:cNvPr id="36" name="AutoShape 18"/>
            <p:cNvSpPr>
              <a:spLocks noChangeArrowheads="1"/>
            </p:cNvSpPr>
            <p:nvPr/>
          </p:nvSpPr>
          <p:spPr bwMode="auto">
            <a:xfrm>
              <a:off x="2606" y="2837"/>
              <a:ext cx="674" cy="486"/>
            </a:xfrm>
            <a:prstGeom prst="roundRect">
              <a:avLst>
                <a:gd name="adj" fmla="val 204"/>
              </a:avLst>
            </a:prstGeom>
            <a:solidFill>
              <a:srgbClr val="8DABCA"/>
            </a:solidFill>
            <a:ln w="9525">
              <a:noFill/>
              <a:round/>
              <a:headEnd/>
              <a:tailEnd/>
            </a:ln>
            <a:effectLst>
              <a:outerShdw dist="17819" dir="2700000" algn="ctr" rotWithShape="0">
                <a:srgbClr val="777777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>
                <a:ea typeface="+mn-ea"/>
              </a:endParaRPr>
            </a:p>
          </p:txBody>
        </p:sp>
        <p:sp>
          <p:nvSpPr>
            <p:cNvPr id="10279" name="AutoShape 19"/>
            <p:cNvSpPr>
              <a:spLocks noChangeArrowheads="1"/>
            </p:cNvSpPr>
            <p:nvPr/>
          </p:nvSpPr>
          <p:spPr bwMode="auto">
            <a:xfrm>
              <a:off x="2606" y="2837"/>
              <a:ext cx="674" cy="486"/>
            </a:xfrm>
            <a:prstGeom prst="roundRect">
              <a:avLst>
                <a:gd name="adj" fmla="val 204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>
                <a:cs typeface="Times New Roman" charset="0"/>
              </a:endParaRPr>
            </a:p>
          </p:txBody>
        </p:sp>
      </p:grpSp>
      <p:grpSp>
        <p:nvGrpSpPr>
          <p:cNvPr id="10247" name="Group 102"/>
          <p:cNvGrpSpPr>
            <a:grpSpLocks/>
          </p:cNvGrpSpPr>
          <p:nvPr/>
        </p:nvGrpSpPr>
        <p:grpSpPr bwMode="auto">
          <a:xfrm>
            <a:off x="2503488" y="5340250"/>
            <a:ext cx="1371600" cy="1219200"/>
            <a:chOff x="777" y="3314"/>
            <a:chExt cx="633" cy="499"/>
          </a:xfrm>
        </p:grpSpPr>
        <p:grpSp>
          <p:nvGrpSpPr>
            <p:cNvPr id="10271" name="Group 11"/>
            <p:cNvGrpSpPr>
              <a:grpSpLocks/>
            </p:cNvGrpSpPr>
            <p:nvPr/>
          </p:nvGrpSpPr>
          <p:grpSpPr bwMode="auto">
            <a:xfrm>
              <a:off x="777" y="3314"/>
              <a:ext cx="634" cy="478"/>
              <a:chOff x="786" y="2853"/>
              <a:chExt cx="634" cy="478"/>
            </a:xfrm>
          </p:grpSpPr>
          <p:sp>
            <p:nvSpPr>
              <p:cNvPr id="44" name="AutoShape 12"/>
              <p:cNvSpPr>
                <a:spLocks noChangeArrowheads="1"/>
              </p:cNvSpPr>
              <p:nvPr/>
            </p:nvSpPr>
            <p:spPr bwMode="auto">
              <a:xfrm>
                <a:off x="786" y="2853"/>
                <a:ext cx="634" cy="478"/>
              </a:xfrm>
              <a:prstGeom prst="roundRect">
                <a:avLst>
                  <a:gd name="adj" fmla="val 208"/>
                </a:avLst>
              </a:prstGeom>
              <a:solidFill>
                <a:srgbClr val="8DABCA"/>
              </a:solidFill>
              <a:ln w="9525">
                <a:noFill/>
                <a:round/>
                <a:headEnd/>
                <a:tailEnd/>
              </a:ln>
              <a:effectLst>
                <a:outerShdw dist="17819" dir="2700000" algn="ctr" rotWithShape="0">
                  <a:srgbClr val="777777"/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+mn-ea"/>
                </a:endParaRPr>
              </a:p>
            </p:txBody>
          </p:sp>
          <p:sp>
            <p:nvSpPr>
              <p:cNvPr id="10277" name="AutoShape 13"/>
              <p:cNvSpPr>
                <a:spLocks noChangeArrowheads="1"/>
              </p:cNvSpPr>
              <p:nvPr/>
            </p:nvSpPr>
            <p:spPr bwMode="auto">
              <a:xfrm>
                <a:off x="786" y="2853"/>
                <a:ext cx="634" cy="478"/>
              </a:xfrm>
              <a:prstGeom prst="roundRect">
                <a:avLst>
                  <a:gd name="adj" fmla="val 208"/>
                </a:avLst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>
                  <a:cs typeface="Times New Roman" charset="0"/>
                </a:endParaRPr>
              </a:p>
            </p:txBody>
          </p:sp>
        </p:grpSp>
        <p:pic>
          <p:nvPicPr>
            <p:cNvPr id="10272" name="Picture 2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19" y="3347"/>
              <a:ext cx="349" cy="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10273" name="Group 24"/>
            <p:cNvGrpSpPr>
              <a:grpSpLocks/>
            </p:cNvGrpSpPr>
            <p:nvPr/>
          </p:nvGrpSpPr>
          <p:grpSpPr bwMode="auto">
            <a:xfrm>
              <a:off x="922" y="3647"/>
              <a:ext cx="380" cy="166"/>
              <a:chOff x="1122" y="3186"/>
              <a:chExt cx="380" cy="166"/>
            </a:xfrm>
          </p:grpSpPr>
          <p:sp>
            <p:nvSpPr>
              <p:cNvPr id="10274" name="AutoShape 25"/>
              <p:cNvSpPr>
                <a:spLocks noChangeArrowheads="1"/>
              </p:cNvSpPr>
              <p:nvPr/>
            </p:nvSpPr>
            <p:spPr bwMode="auto">
              <a:xfrm>
                <a:off x="1122" y="3186"/>
                <a:ext cx="333" cy="166"/>
              </a:xfrm>
              <a:prstGeom prst="roundRect">
                <a:avLst>
                  <a:gd name="adj" fmla="val 602"/>
                </a:avLst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>
                  <a:cs typeface="Times New Roman" charset="0"/>
                </a:endParaRPr>
              </a:p>
            </p:txBody>
          </p:sp>
          <p:sp>
            <p:nvSpPr>
              <p:cNvPr id="10275" name="AutoShape 26"/>
              <p:cNvSpPr>
                <a:spLocks noChangeArrowheads="1"/>
              </p:cNvSpPr>
              <p:nvPr/>
            </p:nvSpPr>
            <p:spPr bwMode="auto">
              <a:xfrm>
                <a:off x="1149" y="3186"/>
                <a:ext cx="353" cy="107"/>
              </a:xfrm>
              <a:prstGeom prst="roundRect">
                <a:avLst>
                  <a:gd name="adj" fmla="val 606"/>
                </a:avLst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lIns="90000" tIns="46800" rIns="90000" bIns="46800">
                <a:spAutoFit/>
              </a:bodyPr>
              <a:lstStyle/>
              <a:p>
                <a:pPr>
                  <a:lnSpc>
                    <a:spcPct val="93000"/>
                  </a:lnSpc>
                  <a:buClr>
                    <a:srgbClr val="FFFFFF"/>
                  </a:buClr>
                  <a:buSzPct val="100000"/>
                  <a:buFont typeface="Arial" charset="0"/>
                  <a:buNone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</a:pPr>
                <a:r>
                  <a:rPr lang="en-GB" sz="1200">
                    <a:cs typeface="Times New Roman" charset="0"/>
                  </a:rPr>
                  <a:t>Systems</a:t>
                </a:r>
              </a:p>
            </p:txBody>
          </p:sp>
        </p:grpSp>
      </p:grpSp>
      <p:grpSp>
        <p:nvGrpSpPr>
          <p:cNvPr id="10248" name="Group 39"/>
          <p:cNvGrpSpPr>
            <a:grpSpLocks/>
          </p:cNvGrpSpPr>
          <p:nvPr/>
        </p:nvGrpSpPr>
        <p:grpSpPr bwMode="auto">
          <a:xfrm>
            <a:off x="3646488" y="3130450"/>
            <a:ext cx="1120775" cy="320675"/>
            <a:chOff x="2598" y="3170"/>
            <a:chExt cx="706" cy="202"/>
          </a:xfrm>
        </p:grpSpPr>
        <p:sp>
          <p:nvSpPr>
            <p:cNvPr id="10269" name="AutoShape 40"/>
            <p:cNvSpPr>
              <a:spLocks noChangeArrowheads="1"/>
            </p:cNvSpPr>
            <p:nvPr/>
          </p:nvSpPr>
          <p:spPr bwMode="auto">
            <a:xfrm>
              <a:off x="2598" y="3170"/>
              <a:ext cx="706" cy="166"/>
            </a:xfrm>
            <a:prstGeom prst="roundRect">
              <a:avLst>
                <a:gd name="adj" fmla="val 602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>
                <a:cs typeface="Times New Roman" charset="0"/>
              </a:endParaRPr>
            </a:p>
          </p:txBody>
        </p:sp>
        <p:sp>
          <p:nvSpPr>
            <p:cNvPr id="10270" name="AutoShape 41"/>
            <p:cNvSpPr>
              <a:spLocks noChangeArrowheads="1"/>
            </p:cNvSpPr>
            <p:nvPr/>
          </p:nvSpPr>
          <p:spPr bwMode="auto">
            <a:xfrm>
              <a:off x="2718" y="3170"/>
              <a:ext cx="449" cy="202"/>
            </a:xfrm>
            <a:prstGeom prst="roundRect">
              <a:avLst>
                <a:gd name="adj" fmla="val 606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93000"/>
                </a:lnSpc>
                <a:buClr>
                  <a:srgbClr val="FFFFFF"/>
                </a:buClr>
                <a:buSzPct val="100000"/>
                <a:buFont typeface="Arial" charset="0"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1600">
                  <a:solidFill>
                    <a:schemeClr val="accent1"/>
                  </a:solidFill>
                  <a:cs typeface="Times New Roman" charset="0"/>
                </a:rPr>
                <a:t>Goals</a:t>
              </a:r>
            </a:p>
          </p:txBody>
        </p:sp>
      </p:grpSp>
      <p:sp>
        <p:nvSpPr>
          <p:cNvPr id="49" name="AutoShape 103"/>
          <p:cNvSpPr>
            <a:spLocks noChangeArrowheads="1"/>
          </p:cNvSpPr>
          <p:nvPr/>
        </p:nvSpPr>
        <p:spPr bwMode="auto">
          <a:xfrm>
            <a:off x="6313488" y="5524400"/>
            <a:ext cx="381000" cy="609600"/>
          </a:xfrm>
          <a:custGeom>
            <a:avLst/>
            <a:gdLst>
              <a:gd name="T0" fmla="*/ 0 w 21600"/>
              <a:gd name="T1" fmla="*/ 49389 h 21600"/>
              <a:gd name="T2" fmla="*/ 69073 w 21600"/>
              <a:gd name="T3" fmla="*/ 0 h 21600"/>
              <a:gd name="T4" fmla="*/ 431269 w 21600"/>
              <a:gd name="T5" fmla="*/ 332105 h 21600"/>
              <a:gd name="T6" fmla="*/ 397429 w 21600"/>
              <a:gd name="T7" fmla="*/ 356553 h 21600"/>
              <a:gd name="T8" fmla="*/ 363610 w 21600"/>
              <a:gd name="T9" fmla="*/ 381494 h 21600"/>
              <a:gd name="T10" fmla="*/ 397429 w 21600"/>
              <a:gd name="T11" fmla="*/ 25188 h 21600"/>
              <a:gd name="T12" fmla="*/ 363610 w 21600"/>
              <a:gd name="T13" fmla="*/ 49389 h 21600"/>
              <a:gd name="T14" fmla="*/ 32764 w 21600"/>
              <a:gd name="T15" fmla="*/ 25188 h 21600"/>
              <a:gd name="T16" fmla="*/ 430213 w 21600"/>
              <a:gd name="T17" fmla="*/ 0 h 21600"/>
              <a:gd name="T18" fmla="*/ 215107 w 21600"/>
              <a:gd name="T19" fmla="*/ 0 h 21600"/>
              <a:gd name="T20" fmla="*/ 0 w 21600"/>
              <a:gd name="T21" fmla="*/ 190500 h 21600"/>
              <a:gd name="T22" fmla="*/ 430213 w 21600"/>
              <a:gd name="T23" fmla="*/ 190500 h 21600"/>
              <a:gd name="T24" fmla="*/ 1645 w 21600"/>
              <a:gd name="T25" fmla="*/ 4171 h 21600"/>
              <a:gd name="T26" fmla="*/ 16522 w 21600"/>
              <a:gd name="T27" fmla="*/ 17314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T24" t="T25" r="T26" b="T27"/>
            <a:pathLst>
              <a:path w="21600" h="21600" extrusionOk="0">
                <a:moveTo>
                  <a:pt x="0" y="18014"/>
                </a:moveTo>
                <a:lnTo>
                  <a:pt x="0" y="2800"/>
                </a:lnTo>
                <a:lnTo>
                  <a:pt x="1645" y="2800"/>
                </a:lnTo>
                <a:lnTo>
                  <a:pt x="1645" y="1428"/>
                </a:lnTo>
                <a:lnTo>
                  <a:pt x="3468" y="1428"/>
                </a:lnTo>
                <a:lnTo>
                  <a:pt x="3468" y="0"/>
                </a:lnTo>
                <a:lnTo>
                  <a:pt x="21653" y="0"/>
                </a:lnTo>
                <a:lnTo>
                  <a:pt x="21653" y="18828"/>
                </a:lnTo>
                <a:lnTo>
                  <a:pt x="19954" y="18828"/>
                </a:lnTo>
                <a:lnTo>
                  <a:pt x="19954" y="20214"/>
                </a:lnTo>
                <a:lnTo>
                  <a:pt x="18256" y="20214"/>
                </a:lnTo>
                <a:lnTo>
                  <a:pt x="18256" y="21600"/>
                </a:lnTo>
                <a:lnTo>
                  <a:pt x="4434" y="21600"/>
                </a:lnTo>
                <a:lnTo>
                  <a:pt x="0" y="18014"/>
                </a:lnTo>
                <a:close/>
              </a:path>
              <a:path w="21600" h="21600" extrusionOk="0">
                <a:moveTo>
                  <a:pt x="3486" y="1428"/>
                </a:moveTo>
                <a:lnTo>
                  <a:pt x="19954" y="1428"/>
                </a:lnTo>
                <a:lnTo>
                  <a:pt x="19954" y="20214"/>
                </a:lnTo>
                <a:lnTo>
                  <a:pt x="18256" y="20214"/>
                </a:lnTo>
                <a:lnTo>
                  <a:pt x="18256" y="2800"/>
                </a:lnTo>
                <a:lnTo>
                  <a:pt x="1645" y="2800"/>
                </a:lnTo>
                <a:lnTo>
                  <a:pt x="1645" y="1428"/>
                </a:lnTo>
                <a:lnTo>
                  <a:pt x="3486" y="1428"/>
                </a:lnTo>
                <a:close/>
              </a:path>
              <a:path w="21600" h="21600" extrusionOk="0">
                <a:moveTo>
                  <a:pt x="0" y="18014"/>
                </a:moveTo>
                <a:lnTo>
                  <a:pt x="4434" y="18000"/>
                </a:lnTo>
                <a:lnTo>
                  <a:pt x="4434" y="21600"/>
                </a:lnTo>
                <a:lnTo>
                  <a:pt x="0" y="18014"/>
                </a:lnTo>
                <a:close/>
              </a:path>
            </a:pathLst>
          </a:custGeom>
          <a:solidFill>
            <a:srgbClr val="9AD29A"/>
          </a:solidFill>
          <a:ln w="3240">
            <a:solidFill>
              <a:srgbClr val="000000"/>
            </a:solidFill>
            <a:miter lim="800000"/>
            <a:headEnd/>
            <a:tailEnd/>
          </a:ln>
          <a:effectLst>
            <a:outerShdw dist="10793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ea typeface="+mn-ea"/>
            </a:endParaRPr>
          </a:p>
        </p:txBody>
      </p:sp>
      <p:sp>
        <p:nvSpPr>
          <p:cNvPr id="10250" name="Text Box 45"/>
          <p:cNvSpPr txBox="1">
            <a:spLocks noChangeArrowheads="1"/>
          </p:cNvSpPr>
          <p:nvPr/>
        </p:nvSpPr>
        <p:spPr bwMode="auto">
          <a:xfrm>
            <a:off x="5648325" y="4911625"/>
            <a:ext cx="1274763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400">
                <a:solidFill>
                  <a:srgbClr val="0B3244"/>
                </a:solidFill>
                <a:latin typeface="Bliss Bold" charset="0"/>
              </a:rPr>
              <a:t>Process</a:t>
            </a:r>
            <a:endParaRPr lang="en-US" sz="1800">
              <a:solidFill>
                <a:srgbClr val="0B3244"/>
              </a:solidFill>
              <a:latin typeface="Bliss Bold" charset="0"/>
            </a:endParaRPr>
          </a:p>
        </p:txBody>
      </p:sp>
      <p:sp>
        <p:nvSpPr>
          <p:cNvPr id="10251" name="Text Box 46"/>
          <p:cNvSpPr txBox="1">
            <a:spLocks noChangeArrowheads="1"/>
          </p:cNvSpPr>
          <p:nvPr/>
        </p:nvSpPr>
        <p:spPr bwMode="auto">
          <a:xfrm>
            <a:off x="4789488" y="5492650"/>
            <a:ext cx="6858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400">
                <a:solidFill>
                  <a:srgbClr val="0B3244"/>
                </a:solidFill>
                <a:latin typeface="Bliss Bold" charset="0"/>
              </a:rPr>
              <a:t>People</a:t>
            </a:r>
            <a:endParaRPr lang="en-US" sz="1400">
              <a:solidFill>
                <a:srgbClr val="0B3244"/>
              </a:solidFill>
              <a:latin typeface="Bliss Bold" charset="0"/>
            </a:endParaRPr>
          </a:p>
        </p:txBody>
      </p:sp>
      <p:pic>
        <p:nvPicPr>
          <p:cNvPr id="10252" name="Picture 47" descr="Pers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1288" y="5416450"/>
            <a:ext cx="1600200" cy="1011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0253" name="Group 39"/>
          <p:cNvGrpSpPr>
            <a:grpSpLocks/>
          </p:cNvGrpSpPr>
          <p:nvPr/>
        </p:nvGrpSpPr>
        <p:grpSpPr bwMode="auto">
          <a:xfrm>
            <a:off x="5856288" y="6203850"/>
            <a:ext cx="1125537" cy="263525"/>
            <a:chOff x="2598" y="3170"/>
            <a:chExt cx="709" cy="166"/>
          </a:xfrm>
        </p:grpSpPr>
        <p:sp>
          <p:nvSpPr>
            <p:cNvPr id="10267" name="AutoShape 40"/>
            <p:cNvSpPr>
              <a:spLocks noChangeArrowheads="1"/>
            </p:cNvSpPr>
            <p:nvPr/>
          </p:nvSpPr>
          <p:spPr bwMode="auto">
            <a:xfrm>
              <a:off x="2598" y="3170"/>
              <a:ext cx="706" cy="166"/>
            </a:xfrm>
            <a:prstGeom prst="roundRect">
              <a:avLst>
                <a:gd name="adj" fmla="val 602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>
                <a:cs typeface="Times New Roman" charset="0"/>
              </a:endParaRPr>
            </a:p>
          </p:txBody>
        </p:sp>
        <p:sp>
          <p:nvSpPr>
            <p:cNvPr id="10268" name="AutoShape 41"/>
            <p:cNvSpPr>
              <a:spLocks noChangeArrowheads="1"/>
            </p:cNvSpPr>
            <p:nvPr/>
          </p:nvSpPr>
          <p:spPr bwMode="auto">
            <a:xfrm>
              <a:off x="2714" y="3170"/>
              <a:ext cx="593" cy="165"/>
            </a:xfrm>
            <a:prstGeom prst="roundRect">
              <a:avLst>
                <a:gd name="adj" fmla="val 606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93000"/>
                </a:lnSpc>
                <a:buClr>
                  <a:srgbClr val="FFFFFF"/>
                </a:buClr>
                <a:buSzPct val="100000"/>
                <a:buFont typeface="Arial" charset="0"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1200">
                  <a:cs typeface="Times New Roman" charset="0"/>
                </a:rPr>
                <a:t>Information</a:t>
              </a:r>
            </a:p>
          </p:txBody>
        </p:sp>
      </p:grpSp>
      <p:sp>
        <p:nvSpPr>
          <p:cNvPr id="10254" name="AutoShape 53"/>
          <p:cNvSpPr>
            <a:spLocks noChangeArrowheads="1"/>
          </p:cNvSpPr>
          <p:nvPr/>
        </p:nvSpPr>
        <p:spPr bwMode="auto">
          <a:xfrm>
            <a:off x="2960688" y="3511450"/>
            <a:ext cx="304800" cy="762000"/>
          </a:xfrm>
          <a:prstGeom prst="downArrow">
            <a:avLst>
              <a:gd name="adj1" fmla="val 50000"/>
              <a:gd name="adj2" fmla="val 62500"/>
            </a:avLst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10255" name="AutoShape 54"/>
          <p:cNvSpPr>
            <a:spLocks noChangeArrowheads="1"/>
          </p:cNvSpPr>
          <p:nvPr/>
        </p:nvSpPr>
        <p:spPr bwMode="auto">
          <a:xfrm>
            <a:off x="4027488" y="3511450"/>
            <a:ext cx="304800" cy="762000"/>
          </a:xfrm>
          <a:prstGeom prst="downArrow">
            <a:avLst>
              <a:gd name="adj1" fmla="val 50000"/>
              <a:gd name="adj2" fmla="val 62500"/>
            </a:avLst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10256" name="AutoShape 55"/>
          <p:cNvSpPr>
            <a:spLocks noChangeArrowheads="1"/>
          </p:cNvSpPr>
          <p:nvPr/>
        </p:nvSpPr>
        <p:spPr bwMode="auto">
          <a:xfrm>
            <a:off x="6313488" y="3511450"/>
            <a:ext cx="304800" cy="762000"/>
          </a:xfrm>
          <a:prstGeom prst="downArrow">
            <a:avLst>
              <a:gd name="adj1" fmla="val 50000"/>
              <a:gd name="adj2" fmla="val 62500"/>
            </a:avLst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10257" name="AutoShape 56"/>
          <p:cNvSpPr>
            <a:spLocks noChangeArrowheads="1"/>
          </p:cNvSpPr>
          <p:nvPr/>
        </p:nvSpPr>
        <p:spPr bwMode="auto">
          <a:xfrm>
            <a:off x="5170488" y="3511450"/>
            <a:ext cx="304800" cy="762000"/>
          </a:xfrm>
          <a:prstGeom prst="downArrow">
            <a:avLst>
              <a:gd name="adj1" fmla="val 50000"/>
              <a:gd name="adj2" fmla="val 62500"/>
            </a:avLst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/>
          <a:p>
            <a:endParaRPr lang="en-US"/>
          </a:p>
        </p:txBody>
      </p:sp>
      <p:grpSp>
        <p:nvGrpSpPr>
          <p:cNvPr id="10258" name="Group 39"/>
          <p:cNvGrpSpPr>
            <a:grpSpLocks/>
          </p:cNvGrpSpPr>
          <p:nvPr/>
        </p:nvGrpSpPr>
        <p:grpSpPr bwMode="auto">
          <a:xfrm>
            <a:off x="2579688" y="3130450"/>
            <a:ext cx="1120775" cy="320675"/>
            <a:chOff x="2598" y="3170"/>
            <a:chExt cx="706" cy="202"/>
          </a:xfrm>
        </p:grpSpPr>
        <p:sp>
          <p:nvSpPr>
            <p:cNvPr id="10265" name="AutoShape 40"/>
            <p:cNvSpPr>
              <a:spLocks noChangeArrowheads="1"/>
            </p:cNvSpPr>
            <p:nvPr/>
          </p:nvSpPr>
          <p:spPr bwMode="auto">
            <a:xfrm>
              <a:off x="2598" y="3170"/>
              <a:ext cx="706" cy="166"/>
            </a:xfrm>
            <a:prstGeom prst="roundRect">
              <a:avLst>
                <a:gd name="adj" fmla="val 602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>
                <a:cs typeface="Times New Roman" charset="0"/>
              </a:endParaRPr>
            </a:p>
          </p:txBody>
        </p:sp>
        <p:sp>
          <p:nvSpPr>
            <p:cNvPr id="10266" name="AutoShape 41"/>
            <p:cNvSpPr>
              <a:spLocks noChangeArrowheads="1"/>
            </p:cNvSpPr>
            <p:nvPr/>
          </p:nvSpPr>
          <p:spPr bwMode="auto">
            <a:xfrm>
              <a:off x="2640" y="3170"/>
              <a:ext cx="592" cy="202"/>
            </a:xfrm>
            <a:prstGeom prst="roundRect">
              <a:avLst>
                <a:gd name="adj" fmla="val 606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93000"/>
                </a:lnSpc>
                <a:buClr>
                  <a:srgbClr val="FFFFFF"/>
                </a:buClr>
                <a:buSzPct val="100000"/>
                <a:buFont typeface="Arial" charset="0"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1600">
                  <a:solidFill>
                    <a:schemeClr val="accent1"/>
                  </a:solidFill>
                  <a:cs typeface="Times New Roman" charset="0"/>
                </a:rPr>
                <a:t>Strategy</a:t>
              </a:r>
            </a:p>
          </p:txBody>
        </p:sp>
      </p:grpSp>
      <p:grpSp>
        <p:nvGrpSpPr>
          <p:cNvPr id="10259" name="Group 39"/>
          <p:cNvGrpSpPr>
            <a:grpSpLocks/>
          </p:cNvGrpSpPr>
          <p:nvPr/>
        </p:nvGrpSpPr>
        <p:grpSpPr bwMode="auto">
          <a:xfrm>
            <a:off x="4713288" y="3130450"/>
            <a:ext cx="1120775" cy="320675"/>
            <a:chOff x="2598" y="3170"/>
            <a:chExt cx="706" cy="202"/>
          </a:xfrm>
        </p:grpSpPr>
        <p:sp>
          <p:nvSpPr>
            <p:cNvPr id="10263" name="AutoShape 40"/>
            <p:cNvSpPr>
              <a:spLocks noChangeArrowheads="1"/>
            </p:cNvSpPr>
            <p:nvPr/>
          </p:nvSpPr>
          <p:spPr bwMode="auto">
            <a:xfrm>
              <a:off x="2598" y="3170"/>
              <a:ext cx="706" cy="166"/>
            </a:xfrm>
            <a:prstGeom prst="roundRect">
              <a:avLst>
                <a:gd name="adj" fmla="val 602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>
                <a:cs typeface="Times New Roman" charset="0"/>
              </a:endParaRPr>
            </a:p>
          </p:txBody>
        </p:sp>
        <p:sp>
          <p:nvSpPr>
            <p:cNvPr id="10264" name="AutoShape 41"/>
            <p:cNvSpPr>
              <a:spLocks noChangeArrowheads="1"/>
            </p:cNvSpPr>
            <p:nvPr/>
          </p:nvSpPr>
          <p:spPr bwMode="auto">
            <a:xfrm>
              <a:off x="2655" y="3170"/>
              <a:ext cx="554" cy="202"/>
            </a:xfrm>
            <a:prstGeom prst="roundRect">
              <a:avLst>
                <a:gd name="adj" fmla="val 606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93000"/>
                </a:lnSpc>
                <a:buClr>
                  <a:srgbClr val="FFFFFF"/>
                </a:buClr>
                <a:buSzPct val="100000"/>
                <a:buFont typeface="Arial" charset="0"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1600">
                  <a:solidFill>
                    <a:schemeClr val="accent1"/>
                  </a:solidFill>
                  <a:cs typeface="Times New Roman" charset="0"/>
                </a:rPr>
                <a:t>Policies</a:t>
              </a:r>
            </a:p>
          </p:txBody>
        </p:sp>
      </p:grpSp>
      <p:grpSp>
        <p:nvGrpSpPr>
          <p:cNvPr id="10260" name="Group 39"/>
          <p:cNvGrpSpPr>
            <a:grpSpLocks/>
          </p:cNvGrpSpPr>
          <p:nvPr/>
        </p:nvGrpSpPr>
        <p:grpSpPr bwMode="auto">
          <a:xfrm>
            <a:off x="5834063" y="3130450"/>
            <a:ext cx="1252537" cy="320675"/>
            <a:chOff x="2536" y="3170"/>
            <a:chExt cx="789" cy="202"/>
          </a:xfrm>
        </p:grpSpPr>
        <p:sp>
          <p:nvSpPr>
            <p:cNvPr id="10261" name="AutoShape 40"/>
            <p:cNvSpPr>
              <a:spLocks noChangeArrowheads="1"/>
            </p:cNvSpPr>
            <p:nvPr/>
          </p:nvSpPr>
          <p:spPr bwMode="auto">
            <a:xfrm>
              <a:off x="2598" y="3170"/>
              <a:ext cx="706" cy="166"/>
            </a:xfrm>
            <a:prstGeom prst="roundRect">
              <a:avLst>
                <a:gd name="adj" fmla="val 602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>
                <a:cs typeface="Times New Roman" charset="0"/>
              </a:endParaRPr>
            </a:p>
          </p:txBody>
        </p:sp>
        <p:sp>
          <p:nvSpPr>
            <p:cNvPr id="10262" name="AutoShape 41"/>
            <p:cNvSpPr>
              <a:spLocks noChangeArrowheads="1"/>
            </p:cNvSpPr>
            <p:nvPr/>
          </p:nvSpPr>
          <p:spPr bwMode="auto">
            <a:xfrm>
              <a:off x="2536" y="3170"/>
              <a:ext cx="789" cy="202"/>
            </a:xfrm>
            <a:prstGeom prst="roundRect">
              <a:avLst>
                <a:gd name="adj" fmla="val 606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93000"/>
                </a:lnSpc>
                <a:buClr>
                  <a:srgbClr val="FFFFFF"/>
                </a:buClr>
                <a:buSzPct val="100000"/>
                <a:buFont typeface="Arial" charset="0"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1600">
                  <a:solidFill>
                    <a:schemeClr val="accent1"/>
                  </a:solidFill>
                  <a:cs typeface="Times New Roman" charset="0"/>
                </a:rPr>
                <a:t>Compliance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63077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pPr algn="ctr"/>
            <a:r>
              <a:rPr lang="en-GB" sz="3200" dirty="0">
                <a:solidFill>
                  <a:srgbClr val="FFFFFF"/>
                </a:solidFill>
                <a:latin typeface="Snell Roundhand"/>
                <a:cs typeface="Snell Roundhand"/>
              </a:rPr>
              <a:t>Principles of </a:t>
            </a:r>
            <a:r>
              <a:rPr lang="en-GB" sz="3200" dirty="0" smtClean="0">
                <a:solidFill>
                  <a:srgbClr val="FFFFFF"/>
                </a:solidFill>
                <a:latin typeface="Snell Roundhand"/>
                <a:cs typeface="Snell Roundhand"/>
              </a:rPr>
              <a:t>BPM</a:t>
            </a:r>
            <a:endParaRPr lang="en-US" sz="3200" dirty="0">
              <a:solidFill>
                <a:srgbClr val="FFFFFF"/>
              </a:solidFill>
              <a:latin typeface="Snell Roundhand"/>
              <a:cs typeface="Snell Roundhand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533400" y="1524000"/>
            <a:ext cx="7086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800" i="1" dirty="0">
                <a:solidFill>
                  <a:schemeClr val="bg2"/>
                </a:solidFill>
                <a:latin typeface="Times New Roman" charset="0"/>
                <a:ea typeface="+mn-ea"/>
                <a:cs typeface="+mn-cs"/>
              </a:rPr>
              <a:t>Organize around outcomes not tasks</a:t>
            </a:r>
          </a:p>
          <a:p>
            <a:pPr eaLnBrk="1" hangingPunct="1">
              <a:lnSpc>
                <a:spcPct val="12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800" i="1" dirty="0">
                <a:solidFill>
                  <a:schemeClr val="bg2"/>
                </a:solidFill>
                <a:latin typeface="Times New Roman" charset="0"/>
                <a:ea typeface="+mn-ea"/>
                <a:cs typeface="+mn-cs"/>
              </a:rPr>
              <a:t>Correct and improve processes before (potentially) automating them</a:t>
            </a:r>
          </a:p>
          <a:p>
            <a:pPr eaLnBrk="1" hangingPunct="1">
              <a:lnSpc>
                <a:spcPct val="12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800" i="1" dirty="0">
                <a:solidFill>
                  <a:schemeClr val="bg2"/>
                </a:solidFill>
                <a:latin typeface="Times New Roman" charset="0"/>
                <a:ea typeface="+mn-ea"/>
                <a:cs typeface="+mn-cs"/>
              </a:rPr>
              <a:t>Establish processes and assign ownership</a:t>
            </a:r>
          </a:p>
          <a:p>
            <a:pPr eaLnBrk="1" hangingPunct="1">
              <a:lnSpc>
                <a:spcPct val="12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800" i="1" dirty="0">
                <a:solidFill>
                  <a:schemeClr val="bg2"/>
                </a:solidFill>
                <a:latin typeface="Times New Roman" charset="0"/>
                <a:ea typeface="+mn-ea"/>
                <a:cs typeface="+mn-cs"/>
              </a:rPr>
              <a:t>Standardize processes across the enterprise</a:t>
            </a:r>
          </a:p>
          <a:p>
            <a:pPr eaLnBrk="1" hangingPunct="1">
              <a:lnSpc>
                <a:spcPct val="12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800" i="1" dirty="0">
                <a:solidFill>
                  <a:schemeClr val="bg2"/>
                </a:solidFill>
                <a:latin typeface="Times New Roman" charset="0"/>
                <a:ea typeface="+mn-ea"/>
                <a:cs typeface="+mn-cs"/>
              </a:rPr>
              <a:t>Enable continuous change</a:t>
            </a:r>
          </a:p>
          <a:p>
            <a:pPr eaLnBrk="1" hangingPunct="1">
              <a:lnSpc>
                <a:spcPct val="12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800" i="1" dirty="0">
                <a:solidFill>
                  <a:schemeClr val="bg2"/>
                </a:solidFill>
                <a:latin typeface="Times New Roman" charset="0"/>
                <a:ea typeface="+mn-ea"/>
                <a:cs typeface="+mn-cs"/>
              </a:rPr>
              <a:t>Improve existing processes, rather than build radically new or </a:t>
            </a:r>
            <a:r>
              <a:rPr lang="ja-JP" altLang="en-US" sz="2800" i="1" dirty="0">
                <a:solidFill>
                  <a:schemeClr val="bg2"/>
                </a:solidFill>
                <a:latin typeface="Times New Roman" charset="0"/>
                <a:ea typeface="+mn-ea"/>
                <a:cs typeface="+mn-cs"/>
              </a:rPr>
              <a:t>‘</a:t>
            </a:r>
            <a:r>
              <a:rPr lang="en-US" sz="2800" i="1" dirty="0">
                <a:solidFill>
                  <a:schemeClr val="bg2"/>
                </a:solidFill>
                <a:latin typeface="Times New Roman" charset="0"/>
                <a:ea typeface="+mn-ea"/>
                <a:cs typeface="+mn-cs"/>
              </a:rPr>
              <a:t>perfect</a:t>
            </a:r>
            <a:r>
              <a:rPr lang="ja-JP" altLang="en-US" sz="2800" i="1" dirty="0">
                <a:solidFill>
                  <a:schemeClr val="bg2"/>
                </a:solidFill>
                <a:latin typeface="Times New Roman" charset="0"/>
                <a:ea typeface="+mn-ea"/>
                <a:cs typeface="+mn-cs"/>
              </a:rPr>
              <a:t>’</a:t>
            </a:r>
            <a:r>
              <a:rPr lang="en-US" sz="2800" i="1" dirty="0">
                <a:solidFill>
                  <a:schemeClr val="bg2"/>
                </a:solidFill>
                <a:latin typeface="Times New Roman" charset="0"/>
                <a:ea typeface="+mn-ea"/>
                <a:cs typeface="+mn-cs"/>
              </a:rPr>
              <a:t> processes</a:t>
            </a:r>
          </a:p>
          <a:p>
            <a:pPr eaLnBrk="1" hangingPunct="1">
              <a:spcBef>
                <a:spcPct val="20000"/>
              </a:spcBef>
              <a:buFontTx/>
              <a:buChar char="•"/>
            </a:pPr>
            <a:endParaRPr lang="en-US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56678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latin typeface="Snell Roundhand"/>
                <a:cs typeface="Snell Roundhand"/>
              </a:rPr>
              <a:t>What is Project Management?</a:t>
            </a:r>
            <a:br>
              <a:rPr lang="en-US" b="1" dirty="0">
                <a:latin typeface="Snell Roundhand"/>
                <a:cs typeface="Snell Roundhand"/>
              </a:rPr>
            </a:br>
            <a:endParaRPr lang="en-US" dirty="0">
              <a:latin typeface="Snell Roundhand"/>
              <a:cs typeface="Snell Roundhand"/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idx="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n-US" sz="2800" i="1" dirty="0">
                <a:solidFill>
                  <a:srgbClr val="333333"/>
                </a:solidFill>
                <a:latin typeface="Times New Roman" charset="0"/>
              </a:rPr>
              <a:t>Project : A group of milestones or phases, activities or tasks that support an effort to accomplish something</a:t>
            </a:r>
          </a:p>
          <a:p>
            <a:pPr>
              <a:lnSpc>
                <a:spcPct val="120000"/>
              </a:lnSpc>
            </a:pPr>
            <a:endParaRPr lang="en-US" sz="2800" i="1" dirty="0">
              <a:solidFill>
                <a:srgbClr val="333333"/>
              </a:solidFill>
              <a:latin typeface="Times New Roman" charset="0"/>
            </a:endParaRPr>
          </a:p>
          <a:p>
            <a:pPr>
              <a:lnSpc>
                <a:spcPct val="130000"/>
              </a:lnSpc>
            </a:pPr>
            <a:r>
              <a:rPr lang="en-US" sz="2800" i="1" dirty="0">
                <a:solidFill>
                  <a:srgbClr val="333333"/>
                </a:solidFill>
                <a:latin typeface="Times New Roman" charset="0"/>
              </a:rPr>
              <a:t>Management : is the process of Planning, Organizing, Controlling and Measuring</a:t>
            </a:r>
          </a:p>
        </p:txBody>
      </p:sp>
    </p:spTree>
    <p:extLst>
      <p:ext uri="{BB962C8B-B14F-4D97-AF65-F5344CB8AC3E}">
        <p14:creationId xmlns:p14="http://schemas.microsoft.com/office/powerpoint/2010/main" val="24168557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pPr algn="l"/>
            <a:r>
              <a:rPr lang="en-GB" sz="3200" dirty="0">
                <a:latin typeface="Snell Roundhand"/>
                <a:cs typeface="Snell Roundhand"/>
              </a:rPr>
              <a:t>Typical Business </a:t>
            </a:r>
            <a:r>
              <a:rPr lang="en-GB" sz="3200" dirty="0" smtClean="0">
                <a:latin typeface="Snell Roundhand"/>
                <a:cs typeface="Snell Roundhand"/>
              </a:rPr>
              <a:t>Drives</a:t>
            </a:r>
            <a:endParaRPr lang="en-US" sz="3200" dirty="0">
              <a:latin typeface="Snell Roundhand"/>
              <a:cs typeface="Snell Roundhand"/>
            </a:endParaRPr>
          </a:p>
        </p:txBody>
      </p:sp>
      <p:sp>
        <p:nvSpPr>
          <p:cNvPr id="4" name="Rectangle 4"/>
          <p:cNvSpPr txBox="1">
            <a:spLocks noChangeArrowheads="1"/>
          </p:cNvSpPr>
          <p:nvPr/>
        </p:nvSpPr>
        <p:spPr bwMode="auto">
          <a:xfrm>
            <a:off x="609600" y="1524000"/>
            <a:ext cx="45720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12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i="1" dirty="0">
                <a:solidFill>
                  <a:schemeClr val="bg2"/>
                </a:solidFill>
                <a:latin typeface="Times New Roman" charset="0"/>
              </a:rPr>
              <a:t>Reduce staff and office overhead numbers</a:t>
            </a: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i="1" dirty="0">
                <a:solidFill>
                  <a:schemeClr val="bg2"/>
                </a:solidFill>
                <a:latin typeface="Times New Roman" charset="0"/>
              </a:rPr>
              <a:t>Process business critical activities faster</a:t>
            </a: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i="1" dirty="0">
                <a:solidFill>
                  <a:schemeClr val="bg2"/>
                </a:solidFill>
                <a:latin typeface="Times New Roman" charset="0"/>
              </a:rPr>
              <a:t>Reduce the number of errors and exceptions</a:t>
            </a: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i="1" dirty="0">
                <a:solidFill>
                  <a:schemeClr val="bg2"/>
                </a:solidFill>
                <a:latin typeface="Times New Roman" charset="0"/>
              </a:rPr>
              <a:t>Reduce overall IT costs</a:t>
            </a: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i="1" dirty="0">
                <a:solidFill>
                  <a:schemeClr val="bg2"/>
                </a:solidFill>
                <a:latin typeface="Times New Roman" charset="0"/>
              </a:rPr>
              <a:t>Reduce duplications</a:t>
            </a: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i="1" dirty="0">
                <a:solidFill>
                  <a:schemeClr val="bg2"/>
                </a:solidFill>
                <a:latin typeface="Times New Roman" charset="0"/>
              </a:rPr>
              <a:t>Increase visibility into operational efficiencies and bottlenecks</a:t>
            </a: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i="1" dirty="0">
                <a:solidFill>
                  <a:schemeClr val="bg2"/>
                </a:solidFill>
                <a:latin typeface="Times New Roman" charset="0"/>
              </a:rPr>
              <a:t>Reduce business risks</a:t>
            </a: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i="1" dirty="0">
                <a:solidFill>
                  <a:schemeClr val="bg2"/>
                </a:solidFill>
                <a:latin typeface="Times New Roman" charset="0"/>
              </a:rPr>
              <a:t>Improve customer service and retention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endParaRPr lang="en-US" sz="2400" kern="0" dirty="0">
              <a:solidFill>
                <a:schemeClr val="bg2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20627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pPr algn="ctr"/>
            <a:r>
              <a:rPr lang="en-GB" sz="3200" dirty="0">
                <a:latin typeface="Snell Roundhand"/>
                <a:cs typeface="Snell Roundhand"/>
              </a:rPr>
              <a:t>Business </a:t>
            </a:r>
            <a:r>
              <a:rPr lang="en-GB" sz="3200" dirty="0" smtClean="0">
                <a:latin typeface="Snell Roundhand"/>
                <a:cs typeface="Snell Roundhand"/>
              </a:rPr>
              <a:t>Analysis</a:t>
            </a:r>
            <a:endParaRPr lang="en-US" sz="3200" dirty="0">
              <a:latin typeface="Snell Roundhand"/>
              <a:cs typeface="Snell Roundhand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685800" y="1447800"/>
            <a:ext cx="8001000" cy="4684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2000" i="1" dirty="0">
                <a:solidFill>
                  <a:srgbClr val="333333"/>
                </a:solidFill>
                <a:latin typeface="Times New Roman" charset="0"/>
              </a:rPr>
              <a:t>No business process improvement or change activity can be undertaken without the use of business analysts and/or business analysis techniques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2000" i="1" dirty="0">
                <a:solidFill>
                  <a:srgbClr val="333333"/>
                </a:solidFill>
                <a:latin typeface="Times New Roman" charset="0"/>
              </a:rPr>
              <a:t>You must never attempt to change a business process without first analyzing the business impact of the change in detail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2000" i="1" dirty="0">
                <a:solidFill>
                  <a:srgbClr val="333333"/>
                </a:solidFill>
                <a:latin typeface="Times New Roman" charset="0"/>
              </a:rPr>
              <a:t>Most people think they understand the techniques of analysis (e.g., requirements gathering), but few actually do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2000" i="1" dirty="0">
                <a:solidFill>
                  <a:srgbClr val="333333"/>
                </a:solidFill>
                <a:latin typeface="Times New Roman" charset="0"/>
              </a:rPr>
              <a:t>Most projects failures do not stem from technology</a:t>
            </a:r>
          </a:p>
          <a:p>
            <a:pPr marL="342900" lvl="1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2000" i="1" dirty="0">
                <a:solidFill>
                  <a:srgbClr val="333333"/>
                </a:solidFill>
                <a:latin typeface="Times New Roman" charset="0"/>
              </a:rPr>
              <a:t>Rather, a lack of insight, stakeholder support or planning -- all things that are the focus of business analysts!</a:t>
            </a:r>
          </a:p>
        </p:txBody>
      </p:sp>
    </p:spTree>
    <p:extLst>
      <p:ext uri="{BB962C8B-B14F-4D97-AF65-F5344CB8AC3E}">
        <p14:creationId xmlns:p14="http://schemas.microsoft.com/office/powerpoint/2010/main" val="25680752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pPr algn="ctr"/>
            <a:r>
              <a:rPr lang="en-GB" sz="3200" dirty="0">
                <a:solidFill>
                  <a:srgbClr val="FFFFFF"/>
                </a:solidFill>
                <a:latin typeface="Snell Roundhand"/>
                <a:cs typeface="Snell Roundhand"/>
              </a:rPr>
              <a:t>Business Process </a:t>
            </a:r>
            <a:r>
              <a:rPr lang="en-GB" sz="3200" dirty="0" smtClean="0">
                <a:solidFill>
                  <a:srgbClr val="FFFFFF"/>
                </a:solidFill>
                <a:latin typeface="Snell Roundhand"/>
                <a:cs typeface="Snell Roundhand"/>
              </a:rPr>
              <a:t>Analysis</a:t>
            </a:r>
            <a:endParaRPr lang="en-US" sz="3200" dirty="0">
              <a:solidFill>
                <a:srgbClr val="FFFFFF"/>
              </a:solidFill>
              <a:latin typeface="Snell Roundhand"/>
              <a:cs typeface="Snell Roundhand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609600" y="1752600"/>
            <a:ext cx="8001000" cy="444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>
              <a:spcBef>
                <a:spcPct val="20000"/>
              </a:spcBef>
              <a:buFontTx/>
              <a:buChar char="•"/>
              <a:defRPr/>
            </a:pPr>
            <a:r>
              <a:rPr lang="en-US" i="1" dirty="0">
                <a:solidFill>
                  <a:schemeClr val="bg2"/>
                </a:solidFill>
                <a:latin typeface="Times New Roman" charset="0"/>
                <a:ea typeface="+mn-ea"/>
                <a:cs typeface="+mn-cs"/>
              </a:rPr>
              <a:t>Most common starting point is when something is not right in the organization…</a:t>
            </a:r>
          </a:p>
          <a:p>
            <a:pPr marL="342900" lvl="1" indent="-342900">
              <a:spcBef>
                <a:spcPct val="20000"/>
              </a:spcBef>
              <a:buFontTx/>
              <a:buChar char="•"/>
              <a:defRPr/>
            </a:pPr>
            <a:r>
              <a:rPr lang="en-US" i="1" dirty="0">
                <a:solidFill>
                  <a:schemeClr val="bg2"/>
                </a:solidFill>
                <a:latin typeface="Times New Roman" charset="0"/>
                <a:ea typeface="+mn-ea"/>
                <a:cs typeface="+mn-cs"/>
              </a:rPr>
              <a:t>A meta problem: there are duplicative processes and information across departments</a:t>
            </a:r>
          </a:p>
          <a:p>
            <a:pPr marL="342900" lvl="1" indent="-342900">
              <a:spcBef>
                <a:spcPct val="20000"/>
              </a:spcBef>
              <a:buFontTx/>
              <a:buChar char="•"/>
              <a:defRPr/>
            </a:pPr>
            <a:r>
              <a:rPr lang="en-US" i="1" dirty="0">
                <a:solidFill>
                  <a:schemeClr val="bg2"/>
                </a:solidFill>
                <a:latin typeface="Times New Roman" charset="0"/>
                <a:ea typeface="+mn-ea"/>
                <a:cs typeface="+mn-cs"/>
              </a:rPr>
              <a:t>A business problem: exception rate is too high </a:t>
            </a:r>
          </a:p>
          <a:p>
            <a:pPr marL="342900" lvl="1" indent="-342900">
              <a:spcBef>
                <a:spcPct val="20000"/>
              </a:spcBef>
              <a:buFontTx/>
              <a:buChar char="•"/>
              <a:defRPr/>
            </a:pPr>
            <a:r>
              <a:rPr lang="en-US" i="1" dirty="0">
                <a:solidFill>
                  <a:schemeClr val="bg2"/>
                </a:solidFill>
                <a:latin typeface="Times New Roman" charset="0"/>
                <a:ea typeface="+mn-ea"/>
                <a:cs typeface="+mn-cs"/>
              </a:rPr>
              <a:t>A micro problem: some user interface screens are confusing</a:t>
            </a:r>
          </a:p>
          <a:p>
            <a:pPr>
              <a:spcBef>
                <a:spcPct val="20000"/>
              </a:spcBef>
              <a:buFontTx/>
              <a:buChar char="•"/>
              <a:defRPr/>
            </a:pPr>
            <a:r>
              <a:rPr lang="en-US" i="1" dirty="0">
                <a:solidFill>
                  <a:schemeClr val="bg2"/>
                </a:solidFill>
                <a:latin typeface="Times New Roman" charset="0"/>
                <a:ea typeface="+mn-ea"/>
                <a:cs typeface="+mn-cs"/>
              </a:rPr>
              <a:t>Business Analyst needs to </a:t>
            </a:r>
          </a:p>
          <a:p>
            <a:pPr marL="342900" lvl="1" indent="-342900">
              <a:spcBef>
                <a:spcPct val="20000"/>
              </a:spcBef>
              <a:buFontTx/>
              <a:buChar char="•"/>
              <a:defRPr/>
            </a:pPr>
            <a:r>
              <a:rPr lang="en-US" i="1" dirty="0">
                <a:solidFill>
                  <a:schemeClr val="bg2"/>
                </a:solidFill>
                <a:latin typeface="Times New Roman" charset="0"/>
                <a:ea typeface="+mn-ea"/>
                <a:cs typeface="+mn-cs"/>
              </a:rPr>
              <a:t>evaluate the situation from various angles and identify core issues </a:t>
            </a:r>
          </a:p>
          <a:p>
            <a:pPr marL="342900" lvl="1" indent="-342900">
              <a:spcBef>
                <a:spcPct val="20000"/>
              </a:spcBef>
              <a:buFontTx/>
              <a:buChar char="•"/>
              <a:defRPr/>
            </a:pPr>
            <a:r>
              <a:rPr lang="en-US" i="1" dirty="0">
                <a:solidFill>
                  <a:schemeClr val="bg2"/>
                </a:solidFill>
                <a:latin typeface="Times New Roman" charset="0"/>
                <a:ea typeface="+mn-ea"/>
                <a:cs typeface="+mn-cs"/>
              </a:rPr>
              <a:t>review any documentation, interview workers</a:t>
            </a:r>
          </a:p>
          <a:p>
            <a:pPr marL="342900" lvl="1" indent="-342900">
              <a:spcBef>
                <a:spcPct val="20000"/>
              </a:spcBef>
              <a:buFontTx/>
              <a:buChar char="•"/>
              <a:defRPr/>
            </a:pPr>
            <a:r>
              <a:rPr lang="en-US" i="1" dirty="0">
                <a:solidFill>
                  <a:schemeClr val="bg2"/>
                </a:solidFill>
                <a:latin typeface="Times New Roman" charset="0"/>
                <a:ea typeface="+mn-ea"/>
                <a:cs typeface="+mn-cs"/>
              </a:rPr>
              <a:t>flowchart/document current process</a:t>
            </a:r>
          </a:p>
          <a:p>
            <a:pPr marL="342900" lvl="1" indent="-342900">
              <a:spcBef>
                <a:spcPct val="20000"/>
              </a:spcBef>
              <a:buFontTx/>
              <a:buChar char="•"/>
              <a:defRPr/>
            </a:pPr>
            <a:r>
              <a:rPr lang="en-US" i="1" dirty="0">
                <a:solidFill>
                  <a:schemeClr val="bg2"/>
                </a:solidFill>
                <a:latin typeface="Times New Roman" charset="0"/>
                <a:ea typeface="+mn-ea"/>
                <a:cs typeface="+mn-cs"/>
              </a:rPr>
              <a:t>recommend improvements</a:t>
            </a:r>
          </a:p>
          <a:p>
            <a:pPr>
              <a:spcBef>
                <a:spcPct val="20000"/>
              </a:spcBef>
              <a:buFontTx/>
              <a:buChar char="•"/>
              <a:defRPr/>
            </a:pPr>
            <a:r>
              <a:rPr lang="en-US" i="1" dirty="0">
                <a:solidFill>
                  <a:schemeClr val="bg2"/>
                </a:solidFill>
                <a:latin typeface="Times New Roman" charset="0"/>
                <a:ea typeface="+mn-ea"/>
                <a:cs typeface="+mn-cs"/>
              </a:rPr>
              <a:t>When to use: When you have already clearly identified a specific process or process for improvements</a:t>
            </a:r>
          </a:p>
        </p:txBody>
      </p:sp>
    </p:spTree>
    <p:extLst>
      <p:ext uri="{BB962C8B-B14F-4D97-AF65-F5344CB8AC3E}">
        <p14:creationId xmlns:p14="http://schemas.microsoft.com/office/powerpoint/2010/main" val="3258057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pPr algn="ctr"/>
            <a:r>
              <a:rPr lang="en-GB" sz="3200" dirty="0">
                <a:solidFill>
                  <a:srgbClr val="FFFFFF"/>
                </a:solidFill>
                <a:latin typeface="Snell Roundhand"/>
                <a:cs typeface="Snell Roundhand"/>
              </a:rPr>
              <a:t>Benefits of </a:t>
            </a:r>
            <a:r>
              <a:rPr lang="en-GB" sz="3200" dirty="0" smtClean="0">
                <a:solidFill>
                  <a:srgbClr val="FFFFFF"/>
                </a:solidFill>
                <a:latin typeface="Snell Roundhand"/>
                <a:cs typeface="Snell Roundhand"/>
              </a:rPr>
              <a:t>BPM</a:t>
            </a:r>
            <a:endParaRPr lang="en-US" sz="3200" dirty="0">
              <a:solidFill>
                <a:srgbClr val="FFFFFF"/>
              </a:solidFill>
              <a:latin typeface="Snell Roundhand"/>
              <a:cs typeface="Snell Roundhand"/>
            </a:endParaRPr>
          </a:p>
        </p:txBody>
      </p:sp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88" y="1600200"/>
            <a:ext cx="7286625" cy="451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</p:pic>
    </p:spTree>
    <p:extLst>
      <p:ext uri="{BB962C8B-B14F-4D97-AF65-F5344CB8AC3E}">
        <p14:creationId xmlns:p14="http://schemas.microsoft.com/office/powerpoint/2010/main" val="25211897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pPr algn="ctr"/>
            <a:r>
              <a:rPr lang="en-GB" sz="3200" dirty="0">
                <a:solidFill>
                  <a:srgbClr val="FFFFFF"/>
                </a:solidFill>
                <a:latin typeface="Snell Roundhand"/>
                <a:cs typeface="Snell Roundhand"/>
              </a:rPr>
              <a:t>BPM </a:t>
            </a:r>
            <a:endParaRPr lang="en-US" sz="3200" dirty="0">
              <a:solidFill>
                <a:srgbClr val="FFFFFF"/>
              </a:solidFill>
              <a:latin typeface="Snell Roundhand"/>
              <a:cs typeface="Snell Roundhand"/>
            </a:endParaRPr>
          </a:p>
        </p:txBody>
      </p:sp>
      <p:pic>
        <p:nvPicPr>
          <p:cNvPr id="99330" name="Picture 2"/>
          <p:cNvPicPr>
            <a:picLocks noChangeAspect="1" noChangeArrowheads="1"/>
          </p:cNvPicPr>
          <p:nvPr/>
        </p:nvPicPr>
        <p:blipFill rotWithShape="1">
          <a:blip r:embed="rId2"/>
          <a:srcRect l="-201" r="-1" b="49693"/>
          <a:stretch/>
        </p:blipFill>
        <p:spPr bwMode="auto">
          <a:xfrm>
            <a:off x="923600" y="1600200"/>
            <a:ext cx="7839399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</p:pic>
    </p:spTree>
    <p:extLst>
      <p:ext uri="{BB962C8B-B14F-4D97-AF65-F5344CB8AC3E}">
        <p14:creationId xmlns:p14="http://schemas.microsoft.com/office/powerpoint/2010/main" val="968937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8915400" cy="1143000"/>
          </a:xfrm>
        </p:spPr>
        <p:txBody>
          <a:bodyPr>
            <a:noAutofit/>
          </a:bodyPr>
          <a:lstStyle/>
          <a:p>
            <a:pPr algn="r" rtl="1"/>
            <a:r>
              <a:rPr lang="en-US" sz="2800" dirty="0">
                <a:latin typeface="Snell Roundhand"/>
                <a:cs typeface="Snell Roundhand"/>
              </a:rPr>
              <a:t>Success Depends on Business Impact and Process Complexity</a:t>
            </a:r>
            <a:r>
              <a:rPr lang="ar-JO" sz="2800" dirty="0">
                <a:latin typeface="Snell Roundhand"/>
                <a:cs typeface="Snell Roundhand"/>
              </a:rPr>
              <a:t/>
            </a:r>
            <a:br>
              <a:rPr lang="ar-JO" sz="2800" dirty="0">
                <a:latin typeface="Snell Roundhand"/>
                <a:cs typeface="Snell Roundhand"/>
              </a:rPr>
            </a:br>
            <a:endParaRPr lang="en-US" sz="2800" dirty="0">
              <a:latin typeface="Snell Roundhand"/>
              <a:cs typeface="Snell Roundhand"/>
            </a:endParaRPr>
          </a:p>
        </p:txBody>
      </p:sp>
      <p:pic>
        <p:nvPicPr>
          <p:cNvPr id="10035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38263" y="1905000"/>
            <a:ext cx="6467475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</p:pic>
    </p:spTree>
    <p:extLst>
      <p:ext uri="{BB962C8B-B14F-4D97-AF65-F5344CB8AC3E}">
        <p14:creationId xmlns:p14="http://schemas.microsoft.com/office/powerpoint/2010/main" val="275188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38200" y="2743200"/>
            <a:ext cx="8077200" cy="1143000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>
                <a:latin typeface="Snell Roundhand"/>
                <a:cs typeface="Snell Roundhand"/>
              </a:rPr>
              <a:t>Conclusion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2142959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 txBox="1">
            <a:spLocks noGrp="1"/>
          </p:cNvSpPr>
          <p:nvPr>
            <p:ph type="title"/>
          </p:nvPr>
        </p:nvSpPr>
        <p:spPr>
          <a:xfrm>
            <a:off x="468313" y="333375"/>
            <a:ext cx="8229600" cy="11430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GB" sz="2800" b="1" dirty="0">
                <a:latin typeface="Snell Roundhand"/>
                <a:cs typeface="Snell Roundhand"/>
              </a:rPr>
              <a:t>Similarities between projects and business process</a:t>
            </a:r>
            <a:br>
              <a:rPr lang="en-GB" sz="2800" b="1" dirty="0">
                <a:latin typeface="Snell Roundhand"/>
                <a:cs typeface="Snell Roundhand"/>
              </a:rPr>
            </a:br>
            <a:endParaRPr lang="en-GB" sz="2800" b="1" dirty="0">
              <a:latin typeface="Snell Roundhand"/>
              <a:cs typeface="Snell Roundhand"/>
            </a:endParaRPr>
          </a:p>
        </p:txBody>
      </p:sp>
      <p:sp>
        <p:nvSpPr>
          <p:cNvPr id="18434" name="Content Placeholder 2"/>
          <p:cNvSpPr txBox="1">
            <a:spLocks noGrp="1"/>
          </p:cNvSpPr>
          <p:nvPr>
            <p:ph idx="1"/>
          </p:nvPr>
        </p:nvSpPr>
        <p:spPr>
          <a:xfrm>
            <a:off x="395288" y="1341438"/>
            <a:ext cx="8229600" cy="5327650"/>
          </a:xfrm>
        </p:spPr>
        <p:txBody>
          <a:bodyPr>
            <a:normAutofit/>
          </a:bodyPr>
          <a:lstStyle/>
          <a:p>
            <a:pPr eaLnBrk="0" hangingPunct="0">
              <a:buFontTx/>
              <a:buChar char="•"/>
              <a:defRPr/>
            </a:pPr>
            <a:r>
              <a:rPr lang="en-GB" sz="2000" i="1" dirty="0">
                <a:solidFill>
                  <a:srgbClr val="333333"/>
                </a:solidFill>
                <a:latin typeface="Times New Roman" charset="0"/>
              </a:rPr>
              <a:t>✔ Both turn inputs into outputs through a series of tasks or activities. In our example, these activities would include digging a foundation, framing the house, roofing, and so on.</a:t>
            </a:r>
          </a:p>
          <a:p>
            <a:pPr eaLnBrk="0" hangingPunct="0">
              <a:buFontTx/>
              <a:buChar char="•"/>
              <a:defRPr/>
            </a:pPr>
            <a:r>
              <a:rPr lang="en-GB" sz="2000" i="1" dirty="0">
                <a:solidFill>
                  <a:srgbClr val="333333"/>
                </a:solidFill>
                <a:latin typeface="Times New Roman" charset="0"/>
              </a:rPr>
              <a:t>✔ Both produce outputs or products when they are completed. The output of the project is a custom house. The outputs of the business process are standard houses.</a:t>
            </a:r>
          </a:p>
        </p:txBody>
      </p:sp>
    </p:spTree>
    <p:extLst>
      <p:ext uri="{BB962C8B-B14F-4D97-AF65-F5344CB8AC3E}">
        <p14:creationId xmlns:p14="http://schemas.microsoft.com/office/powerpoint/2010/main" val="3980961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b="1" dirty="0">
                <a:latin typeface="Snell Roundhand"/>
                <a:cs typeface="Snell Roundhand"/>
              </a:rPr>
              <a:t>Projects vs. Business Processes</a:t>
            </a:r>
            <a:endParaRPr lang="en-GB" dirty="0">
              <a:latin typeface="Snell Roundhand"/>
              <a:cs typeface="Snell Roundhand"/>
            </a:endParaRPr>
          </a:p>
        </p:txBody>
      </p:sp>
      <p:pic>
        <p:nvPicPr>
          <p:cNvPr id="19458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00113" y="1989138"/>
            <a:ext cx="7132637" cy="3816350"/>
          </a:xfrm>
          <a:noFill/>
        </p:spPr>
      </p:pic>
    </p:spTree>
    <p:extLst>
      <p:ext uri="{BB962C8B-B14F-4D97-AF65-F5344CB8AC3E}">
        <p14:creationId xmlns:p14="http://schemas.microsoft.com/office/powerpoint/2010/main" val="11177473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Content Placeholder 3"/>
          <p:cNvSpPr txBox="1">
            <a:spLocks noGrp="1"/>
          </p:cNvSpPr>
          <p:nvPr>
            <p:ph idx="1"/>
          </p:nvPr>
        </p:nvSpPr>
        <p:spPr>
          <a:xfrm>
            <a:off x="457200" y="891015"/>
            <a:ext cx="8229600" cy="5792788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endParaRPr lang="en-GB" b="1" i="1" dirty="0">
              <a:solidFill>
                <a:srgbClr val="333333"/>
              </a:solidFill>
              <a:latin typeface="Calibri" charset="0"/>
            </a:endParaRPr>
          </a:p>
          <a:p>
            <a:pPr eaLnBrk="1" hangingPunct="1">
              <a:buFont typeface="Arial" charset="0"/>
              <a:buNone/>
            </a:pPr>
            <a:r>
              <a:rPr lang="en-GB" i="1" dirty="0">
                <a:solidFill>
                  <a:srgbClr val="333333"/>
                </a:solidFill>
                <a:latin typeface="Times New Roman"/>
                <a:cs typeface="Times New Roman"/>
              </a:rPr>
              <a:t>A Project is a temporary effort undertaken to create a unique, product, service, or result.</a:t>
            </a:r>
          </a:p>
          <a:p>
            <a:pPr eaLnBrk="1" hangingPunct="1">
              <a:buFont typeface="Arial" charset="0"/>
              <a:buNone/>
            </a:pPr>
            <a:endParaRPr lang="en-GB" i="1" dirty="0">
              <a:solidFill>
                <a:srgbClr val="333333"/>
              </a:solidFill>
              <a:latin typeface="Times New Roman"/>
              <a:cs typeface="Times New Roman"/>
            </a:endParaRPr>
          </a:p>
          <a:p>
            <a:pPr eaLnBrk="1" hangingPunct="1"/>
            <a:r>
              <a:rPr lang="en-GB" i="1" dirty="0">
                <a:solidFill>
                  <a:srgbClr val="333333"/>
                </a:solidFill>
                <a:latin typeface="Times New Roman"/>
                <a:cs typeface="Times New Roman"/>
              </a:rPr>
              <a:t>Temporary effort with a beginning and an end.</a:t>
            </a:r>
          </a:p>
          <a:p>
            <a:pPr eaLnBrk="1" hangingPunct="1"/>
            <a:r>
              <a:rPr lang="en-GB" i="1" dirty="0">
                <a:solidFill>
                  <a:srgbClr val="333333"/>
                </a:solidFill>
                <a:latin typeface="Times New Roman"/>
                <a:cs typeface="Times New Roman"/>
              </a:rPr>
              <a:t>Creates unique product, service or result.</a:t>
            </a:r>
          </a:p>
          <a:p>
            <a:pPr eaLnBrk="1" hangingPunct="1"/>
            <a:r>
              <a:rPr lang="en-GB" i="1" dirty="0">
                <a:solidFill>
                  <a:srgbClr val="333333"/>
                </a:solidFill>
                <a:latin typeface="Times New Roman"/>
                <a:cs typeface="Times New Roman"/>
              </a:rPr>
              <a:t>Is Progressively Elaborated.</a:t>
            </a:r>
          </a:p>
        </p:txBody>
      </p:sp>
    </p:spTree>
    <p:extLst>
      <p:ext uri="{BB962C8B-B14F-4D97-AF65-F5344CB8AC3E}">
        <p14:creationId xmlns:p14="http://schemas.microsoft.com/office/powerpoint/2010/main" val="5959118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Snell Roundhand"/>
                <a:cs typeface="Snell Roundhand"/>
              </a:rPr>
              <a:t>Project…</a:t>
            </a:r>
            <a:endParaRPr lang="en-US" dirty="0">
              <a:latin typeface="Snell Roundhand"/>
              <a:cs typeface="Snell Roundhand"/>
            </a:endParaRPr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n-US" sz="2800" i="1" dirty="0">
                <a:solidFill>
                  <a:srgbClr val="333333"/>
                </a:solidFill>
                <a:latin typeface="Times New Roman" charset="0"/>
              </a:rPr>
              <a:t>A collection of linked activities, carried out in an </a:t>
            </a:r>
            <a:r>
              <a:rPr lang="en-US" sz="2800" i="1" dirty="0" err="1">
                <a:solidFill>
                  <a:srgbClr val="333333"/>
                </a:solidFill>
                <a:latin typeface="Times New Roman" charset="0"/>
              </a:rPr>
              <a:t>organised</a:t>
            </a:r>
            <a:r>
              <a:rPr lang="en-US" sz="2800" i="1" dirty="0">
                <a:solidFill>
                  <a:srgbClr val="333333"/>
                </a:solidFill>
                <a:latin typeface="Times New Roman" charset="0"/>
              </a:rPr>
              <a:t> </a:t>
            </a:r>
            <a:r>
              <a:rPr lang="en-US" sz="2800" i="1" dirty="0" err="1">
                <a:solidFill>
                  <a:srgbClr val="333333"/>
                </a:solidFill>
                <a:latin typeface="Times New Roman" charset="0"/>
              </a:rPr>
              <a:t>manner,with</a:t>
            </a:r>
            <a:r>
              <a:rPr lang="en-US" sz="2800" i="1" dirty="0">
                <a:solidFill>
                  <a:srgbClr val="333333"/>
                </a:solidFill>
                <a:latin typeface="Times New Roman" charset="0"/>
              </a:rPr>
              <a:t> a clearly defined START POINT and END POINT to achieve some specific results desired to satisfy the needs of the </a:t>
            </a:r>
            <a:r>
              <a:rPr lang="en-US" sz="2800" i="1" dirty="0" err="1">
                <a:solidFill>
                  <a:srgbClr val="333333"/>
                </a:solidFill>
                <a:latin typeface="Times New Roman" charset="0"/>
              </a:rPr>
              <a:t>organisation</a:t>
            </a:r>
            <a:r>
              <a:rPr lang="en-US" sz="2800" i="1" dirty="0">
                <a:solidFill>
                  <a:srgbClr val="333333"/>
                </a:solidFill>
                <a:latin typeface="Times New Roman" charset="0"/>
              </a:rPr>
              <a:t> at the current time</a:t>
            </a:r>
          </a:p>
        </p:txBody>
      </p:sp>
    </p:spTree>
    <p:extLst>
      <p:ext uri="{BB962C8B-B14F-4D97-AF65-F5344CB8AC3E}">
        <p14:creationId xmlns:p14="http://schemas.microsoft.com/office/powerpoint/2010/main" val="440325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GB" b="1" dirty="0">
                <a:latin typeface="Snell Roundhand"/>
                <a:cs typeface="Snell Roundhand"/>
              </a:rPr>
              <a:t>Project Attributes</a:t>
            </a:r>
            <a:endParaRPr lang="en-GB" dirty="0">
              <a:latin typeface="Snell Roundhand"/>
              <a:cs typeface="Snell Roundhand"/>
            </a:endParaRPr>
          </a:p>
        </p:txBody>
      </p:sp>
      <p:sp>
        <p:nvSpPr>
          <p:cNvPr id="21506" name="Content Placeholder 2"/>
          <p:cNvSpPr txBox="1">
            <a:spLocks noGrp="1"/>
          </p:cNvSpPr>
          <p:nvPr>
            <p:ph idx="1"/>
          </p:nvPr>
        </p:nvSpPr>
        <p:spPr>
          <a:xfrm>
            <a:off x="457200" y="1341438"/>
            <a:ext cx="8229600" cy="4784725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GB" i="1" dirty="0">
                <a:solidFill>
                  <a:srgbClr val="333333"/>
                </a:solidFill>
                <a:latin typeface="Times New Roman"/>
                <a:cs typeface="Times New Roman"/>
              </a:rPr>
              <a:t>A project:</a:t>
            </a:r>
          </a:p>
          <a:p>
            <a:pPr eaLnBrk="1" hangingPunct="1">
              <a:buFont typeface="Arial" charset="0"/>
              <a:buNone/>
            </a:pPr>
            <a:endParaRPr lang="en-GB" b="1" dirty="0">
              <a:solidFill>
                <a:srgbClr val="333333"/>
              </a:solidFill>
              <a:latin typeface="Calibri" charset="0"/>
            </a:endParaRPr>
          </a:p>
          <a:p>
            <a:pPr marL="457200" lvl="1" indent="-457200">
              <a:buFont typeface="Arial"/>
              <a:buChar char="•"/>
            </a:pPr>
            <a:r>
              <a:rPr lang="en-GB" sz="3200" i="1" dirty="0">
                <a:solidFill>
                  <a:srgbClr val="333333"/>
                </a:solidFill>
                <a:latin typeface="Times New Roman"/>
                <a:cs typeface="Times New Roman"/>
              </a:rPr>
              <a:t>Has a unique purpose</a:t>
            </a:r>
          </a:p>
          <a:p>
            <a:pPr marL="457200" lvl="1" indent="-457200">
              <a:buFont typeface="Arial"/>
              <a:buChar char="•"/>
            </a:pPr>
            <a:r>
              <a:rPr lang="en-GB" sz="3200" i="1" dirty="0">
                <a:solidFill>
                  <a:srgbClr val="333333"/>
                </a:solidFill>
                <a:latin typeface="Times New Roman"/>
                <a:cs typeface="Times New Roman"/>
              </a:rPr>
              <a:t>Is temporary </a:t>
            </a:r>
          </a:p>
          <a:p>
            <a:pPr marL="457200" lvl="1" indent="-457200">
              <a:buFont typeface="Arial"/>
              <a:buChar char="•"/>
            </a:pPr>
            <a:r>
              <a:rPr lang="en-GB" sz="3200" i="1" dirty="0">
                <a:solidFill>
                  <a:srgbClr val="333333"/>
                </a:solidFill>
                <a:latin typeface="Times New Roman"/>
                <a:cs typeface="Times New Roman"/>
              </a:rPr>
              <a:t>Is developed using progressive elaboration</a:t>
            </a:r>
          </a:p>
          <a:p>
            <a:pPr marL="457200" lvl="1" indent="-457200">
              <a:buFont typeface="Arial"/>
              <a:buChar char="•"/>
            </a:pPr>
            <a:r>
              <a:rPr lang="en-GB" sz="3200" i="1" dirty="0">
                <a:solidFill>
                  <a:srgbClr val="333333"/>
                </a:solidFill>
                <a:latin typeface="Times New Roman"/>
                <a:cs typeface="Times New Roman"/>
              </a:rPr>
              <a:t>Requires resources, often from various areas</a:t>
            </a:r>
          </a:p>
          <a:p>
            <a:pPr marL="457200" lvl="1" indent="-457200">
              <a:buFont typeface="Arial"/>
              <a:buChar char="•"/>
            </a:pPr>
            <a:r>
              <a:rPr lang="en-GB" sz="3200" i="1" dirty="0">
                <a:solidFill>
                  <a:srgbClr val="333333"/>
                </a:solidFill>
                <a:latin typeface="Times New Roman"/>
                <a:cs typeface="Times New Roman"/>
              </a:rPr>
              <a:t>Should have a primary customer or sponsor</a:t>
            </a:r>
          </a:p>
          <a:p>
            <a:pPr marL="457200" lvl="1" indent="-457200">
              <a:buFont typeface="Arial"/>
              <a:buChar char="•"/>
            </a:pPr>
            <a:r>
              <a:rPr lang="en-GB" sz="3200" i="1" dirty="0">
                <a:solidFill>
                  <a:srgbClr val="333333"/>
                </a:solidFill>
                <a:latin typeface="Times New Roman"/>
                <a:cs typeface="Times New Roman"/>
              </a:rPr>
              <a:t>Involves uncertainty</a:t>
            </a:r>
          </a:p>
        </p:txBody>
      </p:sp>
    </p:spTree>
    <p:extLst>
      <p:ext uri="{BB962C8B-B14F-4D97-AF65-F5344CB8AC3E}">
        <p14:creationId xmlns:p14="http://schemas.microsoft.com/office/powerpoint/2010/main" val="12145786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GB" b="1" dirty="0">
                <a:latin typeface="Snell Roundhand"/>
                <a:cs typeface="Snell Roundhand"/>
              </a:rPr>
              <a:t>Project Attributes</a:t>
            </a:r>
            <a:endParaRPr lang="en-GB" dirty="0">
              <a:latin typeface="Snell Roundhand"/>
              <a:cs typeface="Snell Roundhand"/>
            </a:endParaRPr>
          </a:p>
        </p:txBody>
      </p:sp>
      <p:sp>
        <p:nvSpPr>
          <p:cNvPr id="22530" name="Content Placeholder 2"/>
          <p:cNvSpPr txBox="1">
            <a:spLocks noGrp="1"/>
          </p:cNvSpPr>
          <p:nvPr>
            <p:ph idx="1"/>
          </p:nvPr>
        </p:nvSpPr>
        <p:spPr>
          <a:xfrm>
            <a:off x="457200" y="1496338"/>
            <a:ext cx="8229600" cy="4784725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en-GB" sz="2400" i="1" dirty="0" smtClean="0">
                <a:solidFill>
                  <a:srgbClr val="333333"/>
                </a:solidFill>
                <a:latin typeface="Times New Roman"/>
                <a:cs typeface="Times New Roman"/>
              </a:rPr>
              <a:t>The </a:t>
            </a:r>
            <a:r>
              <a:rPr lang="en-GB" sz="2400" i="1" dirty="0">
                <a:solidFill>
                  <a:srgbClr val="333333"/>
                </a:solidFill>
                <a:latin typeface="Times New Roman"/>
                <a:cs typeface="Times New Roman"/>
              </a:rPr>
              <a:t>key features of a project are as follows.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GB" sz="2400" i="1" dirty="0">
                <a:solidFill>
                  <a:srgbClr val="333333"/>
                </a:solidFill>
                <a:latin typeface="Times New Roman"/>
                <a:cs typeface="Times New Roman"/>
              </a:rPr>
              <a:t> </a:t>
            </a:r>
          </a:p>
          <a:p>
            <a:pPr marL="457200" indent="-457200">
              <a:lnSpc>
                <a:spcPct val="80000"/>
              </a:lnSpc>
              <a:buFont typeface="+mj-lt"/>
              <a:buAutoNum type="arabicPeriod"/>
            </a:pPr>
            <a:r>
              <a:rPr lang="en-GB" sz="2400" i="1" dirty="0" smtClean="0">
                <a:solidFill>
                  <a:srgbClr val="333333"/>
                </a:solidFill>
                <a:latin typeface="Times New Roman"/>
                <a:cs typeface="Times New Roman"/>
              </a:rPr>
              <a:t>A </a:t>
            </a:r>
            <a:r>
              <a:rPr lang="en-GB" sz="2400" i="1" dirty="0">
                <a:solidFill>
                  <a:srgbClr val="333333"/>
                </a:solidFill>
                <a:latin typeface="Times New Roman"/>
                <a:cs typeface="Times New Roman"/>
              </a:rPr>
              <a:t>project has a specific objective</a:t>
            </a:r>
          </a:p>
          <a:p>
            <a:pPr marL="457200" indent="-457200">
              <a:lnSpc>
                <a:spcPct val="80000"/>
              </a:lnSpc>
              <a:buFont typeface="+mj-lt"/>
              <a:buAutoNum type="arabicPeriod"/>
            </a:pPr>
            <a:r>
              <a:rPr lang="en-GB" sz="2400" i="1" dirty="0" smtClean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lang="en-GB" sz="2400" i="1" dirty="0">
                <a:solidFill>
                  <a:srgbClr val="333333"/>
                </a:solidFill>
                <a:latin typeface="Times New Roman"/>
                <a:cs typeface="Times New Roman"/>
              </a:rPr>
              <a:t>A project is expected to meet measures of quality and customer satisfaction.</a:t>
            </a:r>
          </a:p>
          <a:p>
            <a:pPr marL="457200" indent="-457200">
              <a:lnSpc>
                <a:spcPct val="80000"/>
              </a:lnSpc>
              <a:buFont typeface="+mj-lt"/>
              <a:buAutoNum type="arabicPeriod"/>
            </a:pPr>
            <a:r>
              <a:rPr lang="en-GB" sz="2400" i="1" dirty="0" smtClean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lang="en-GB" sz="2400" i="1" dirty="0">
                <a:solidFill>
                  <a:srgbClr val="333333"/>
                </a:solidFill>
                <a:latin typeface="Times New Roman"/>
                <a:cs typeface="Times New Roman"/>
              </a:rPr>
              <a:t>A project requires various resources</a:t>
            </a:r>
          </a:p>
          <a:p>
            <a:pPr marL="457200" indent="-457200">
              <a:lnSpc>
                <a:spcPct val="80000"/>
              </a:lnSpc>
              <a:buFont typeface="+mj-lt"/>
              <a:buAutoNum type="arabicPeriod"/>
            </a:pPr>
            <a:r>
              <a:rPr lang="en-GB" sz="2400" i="1" dirty="0" smtClean="0">
                <a:solidFill>
                  <a:srgbClr val="333333"/>
                </a:solidFill>
                <a:latin typeface="Times New Roman"/>
                <a:cs typeface="Times New Roman"/>
              </a:rPr>
              <a:t>A </a:t>
            </a:r>
            <a:r>
              <a:rPr lang="en-GB" sz="2400" i="1" dirty="0">
                <a:solidFill>
                  <a:srgbClr val="333333"/>
                </a:solidFill>
                <a:latin typeface="Times New Roman"/>
                <a:cs typeface="Times New Roman"/>
              </a:rPr>
              <a:t>project has a schedule</a:t>
            </a:r>
          </a:p>
          <a:p>
            <a:pPr marL="457200" indent="-457200">
              <a:lnSpc>
                <a:spcPct val="80000"/>
              </a:lnSpc>
              <a:buFont typeface="+mj-lt"/>
              <a:buAutoNum type="arabicPeriod"/>
            </a:pPr>
            <a:r>
              <a:rPr lang="en-GB" sz="2400" i="1" dirty="0" smtClean="0">
                <a:solidFill>
                  <a:srgbClr val="333333"/>
                </a:solidFill>
                <a:latin typeface="Times New Roman"/>
                <a:cs typeface="Times New Roman"/>
              </a:rPr>
              <a:t>A </a:t>
            </a:r>
            <a:r>
              <a:rPr lang="en-GB" sz="2400" i="1" dirty="0">
                <a:solidFill>
                  <a:srgbClr val="333333"/>
                </a:solidFill>
                <a:latin typeface="Times New Roman"/>
                <a:cs typeface="Times New Roman"/>
              </a:rPr>
              <a:t>project requires a budget</a:t>
            </a:r>
          </a:p>
          <a:p>
            <a:pPr marL="457200" indent="-457200">
              <a:lnSpc>
                <a:spcPct val="80000"/>
              </a:lnSpc>
              <a:buFont typeface="+mj-lt"/>
              <a:buAutoNum type="arabicPeriod"/>
            </a:pPr>
            <a:r>
              <a:rPr lang="en-GB" sz="2400" i="1" dirty="0" smtClean="0">
                <a:solidFill>
                  <a:srgbClr val="333333"/>
                </a:solidFill>
                <a:latin typeface="Times New Roman"/>
                <a:cs typeface="Times New Roman"/>
              </a:rPr>
              <a:t>A </a:t>
            </a:r>
            <a:r>
              <a:rPr lang="en-GB" sz="2400" i="1" dirty="0">
                <a:solidFill>
                  <a:srgbClr val="333333"/>
                </a:solidFill>
                <a:latin typeface="Times New Roman"/>
                <a:cs typeface="Times New Roman"/>
              </a:rPr>
              <a:t>project is a unique undertaking </a:t>
            </a:r>
          </a:p>
          <a:p>
            <a:pPr marL="457200" indent="-457200">
              <a:lnSpc>
                <a:spcPct val="80000"/>
              </a:lnSpc>
              <a:buFont typeface="+mj-lt"/>
              <a:buAutoNum type="arabicPeriod"/>
            </a:pPr>
            <a:r>
              <a:rPr lang="en-GB" sz="2400" i="1" dirty="0" smtClean="0">
                <a:solidFill>
                  <a:srgbClr val="333333"/>
                </a:solidFill>
                <a:latin typeface="Times New Roman"/>
                <a:cs typeface="Times New Roman"/>
              </a:rPr>
              <a:t>A </a:t>
            </a:r>
            <a:r>
              <a:rPr lang="en-GB" sz="2400" i="1" dirty="0">
                <a:solidFill>
                  <a:srgbClr val="333333"/>
                </a:solidFill>
                <a:latin typeface="Times New Roman"/>
                <a:cs typeface="Times New Roman"/>
              </a:rPr>
              <a:t>project has a customer</a:t>
            </a:r>
          </a:p>
          <a:p>
            <a:pPr marL="457200" indent="-457200">
              <a:lnSpc>
                <a:spcPct val="80000"/>
              </a:lnSpc>
              <a:buFont typeface="+mj-lt"/>
              <a:buAutoNum type="arabicPeriod"/>
            </a:pPr>
            <a:r>
              <a:rPr lang="en-GB" sz="2400" i="1" dirty="0" smtClean="0">
                <a:solidFill>
                  <a:srgbClr val="333333"/>
                </a:solidFill>
                <a:latin typeface="Times New Roman"/>
                <a:cs typeface="Times New Roman"/>
              </a:rPr>
              <a:t>A </a:t>
            </a:r>
            <a:r>
              <a:rPr lang="en-GB" sz="2400" i="1" dirty="0">
                <a:solidFill>
                  <a:srgbClr val="333333"/>
                </a:solidFill>
                <a:latin typeface="Times New Roman"/>
                <a:cs typeface="Times New Roman"/>
              </a:rPr>
              <a:t>project will involve some degree of uncertainty</a:t>
            </a:r>
          </a:p>
          <a:p>
            <a:pPr marL="0" indent="0" eaLnBrk="1" hangingPunct="1">
              <a:buNone/>
            </a:pPr>
            <a:endParaRPr lang="en-GB" sz="1600" dirty="0">
              <a:solidFill>
                <a:srgbClr val="333333"/>
              </a:solidFill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27218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186673"/>
            <a:ext cx="7583488" cy="1283167"/>
          </a:xfrm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4000" b="1" dirty="0" smtClean="0">
                <a:latin typeface="+mj-lt"/>
              </a:rPr>
              <a:t>Three Project variables in Tension</a:t>
            </a:r>
          </a:p>
        </p:txBody>
      </p:sp>
      <p:graphicFrame>
        <p:nvGraphicFramePr>
          <p:cNvPr id="23554" name="Object 2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90025148"/>
              </p:ext>
            </p:extLst>
          </p:nvPr>
        </p:nvGraphicFramePr>
        <p:xfrm>
          <a:off x="2673211" y="1436064"/>
          <a:ext cx="4002315" cy="2565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Bitmap Image" r:id="rId3" imgW="6095238" imgH="4571429" progId="Paint.Picture">
                  <p:embed/>
                </p:oleObj>
              </mc:Choice>
              <mc:Fallback>
                <p:oleObj name="Bitmap Image" r:id="rId3" imgW="6095238" imgH="4571429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73211" y="1436064"/>
                        <a:ext cx="4002315" cy="2565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/>
          <p:cNvSpPr/>
          <p:nvPr/>
        </p:nvSpPr>
        <p:spPr>
          <a:xfrm>
            <a:off x="1066800" y="4237232"/>
            <a:ext cx="7848600" cy="24683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80000"/>
              </a:lnSpc>
              <a:buFont typeface="Arial" pitchFamily="34" charset="0"/>
              <a:buChar char="•"/>
            </a:pPr>
            <a:r>
              <a:rPr lang="en-US" sz="2400" i="1" dirty="0" smtClean="0">
                <a:solidFill>
                  <a:srgbClr val="333333"/>
                </a:solidFill>
                <a:latin typeface="Times New Roman"/>
                <a:cs typeface="Times New Roman"/>
              </a:rPr>
              <a:t>Above diagram </a:t>
            </a:r>
            <a:r>
              <a:rPr lang="en-US" sz="2400" i="1" dirty="0">
                <a:solidFill>
                  <a:srgbClr val="333333"/>
                </a:solidFill>
                <a:latin typeface="Times New Roman"/>
                <a:cs typeface="Times New Roman"/>
              </a:rPr>
              <a:t>illustrate: </a:t>
            </a:r>
          </a:p>
          <a:p>
            <a:pPr marL="342900" lvl="1">
              <a:lnSpc>
                <a:spcPct val="80000"/>
              </a:lnSpc>
              <a:buFont typeface="Arial" pitchFamily="34" charset="0"/>
              <a:buChar char="•"/>
            </a:pPr>
            <a:endParaRPr lang="en-US" sz="2400" i="1" dirty="0">
              <a:solidFill>
                <a:srgbClr val="333333"/>
              </a:solidFill>
              <a:latin typeface="Times New Roman"/>
              <a:cs typeface="Times New Roman"/>
            </a:endParaRPr>
          </a:p>
          <a:p>
            <a:pPr marL="342900" lvl="1">
              <a:lnSpc>
                <a:spcPct val="80000"/>
              </a:lnSpc>
              <a:buFont typeface="Arial" pitchFamily="34" charset="0"/>
              <a:buChar char="•"/>
            </a:pPr>
            <a:r>
              <a:rPr lang="en-US" sz="2400" i="1" dirty="0">
                <a:solidFill>
                  <a:srgbClr val="333333"/>
                </a:solidFill>
                <a:latin typeface="Times New Roman"/>
                <a:cs typeface="Times New Roman"/>
              </a:rPr>
              <a:t>that each variable is not mutually exclusive of the others</a:t>
            </a:r>
          </a:p>
          <a:p>
            <a:pPr marL="342900" lvl="1">
              <a:lnSpc>
                <a:spcPct val="80000"/>
              </a:lnSpc>
              <a:buFont typeface="Arial" pitchFamily="34" charset="0"/>
              <a:buChar char="•"/>
            </a:pPr>
            <a:r>
              <a:rPr lang="en-US" sz="2400" i="1" dirty="0">
                <a:solidFill>
                  <a:srgbClr val="333333"/>
                </a:solidFill>
                <a:latin typeface="Times New Roman"/>
                <a:cs typeface="Times New Roman"/>
              </a:rPr>
              <a:t>any change or pressure to one variable will affect the others</a:t>
            </a:r>
          </a:p>
          <a:p>
            <a:pPr marL="342900" indent="-342900">
              <a:lnSpc>
                <a:spcPct val="80000"/>
              </a:lnSpc>
              <a:buFont typeface="Arial" pitchFamily="34" charset="0"/>
              <a:buChar char="•"/>
            </a:pPr>
            <a:r>
              <a:rPr lang="en-US" sz="2400" i="1" dirty="0">
                <a:solidFill>
                  <a:srgbClr val="333333"/>
                </a:solidFill>
                <a:latin typeface="Times New Roman"/>
                <a:cs typeface="Times New Roman"/>
              </a:rPr>
              <a:t>For example, higher quality = higher cost</a:t>
            </a:r>
          </a:p>
          <a:p>
            <a:pPr marL="342900" indent="-342900">
              <a:lnSpc>
                <a:spcPct val="80000"/>
              </a:lnSpc>
              <a:buFont typeface="Arial" pitchFamily="34" charset="0"/>
              <a:buChar char="•"/>
            </a:pPr>
            <a:endParaRPr lang="en-US" sz="2400" i="1" dirty="0">
              <a:solidFill>
                <a:srgbClr val="333333"/>
              </a:solidFill>
              <a:latin typeface="Times New Roman"/>
              <a:cs typeface="Times New Roman"/>
            </a:endParaRPr>
          </a:p>
          <a:p>
            <a:pPr marL="342900" indent="-342900">
              <a:lnSpc>
                <a:spcPct val="80000"/>
              </a:lnSpc>
              <a:buFont typeface="Arial" pitchFamily="34" charset="0"/>
              <a:buChar char="•"/>
            </a:pPr>
            <a:r>
              <a:rPr lang="en-US" sz="2400" i="1" dirty="0">
                <a:solidFill>
                  <a:srgbClr val="333333"/>
                </a:solidFill>
                <a:latin typeface="Times New Roman"/>
                <a:cs typeface="Times New Roman"/>
              </a:rPr>
              <a:t>The PM has to know how to maximize the project variables.</a:t>
            </a:r>
          </a:p>
        </p:txBody>
      </p:sp>
    </p:spTree>
    <p:extLst>
      <p:ext uri="{BB962C8B-B14F-4D97-AF65-F5344CB8AC3E}">
        <p14:creationId xmlns:p14="http://schemas.microsoft.com/office/powerpoint/2010/main" val="5070473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b="1">
                <a:latin typeface="Calibri" charset="0"/>
              </a:rPr>
              <a:t>What is Project Management?</a:t>
            </a:r>
            <a:endParaRPr lang="en-GB">
              <a:latin typeface="Calibri" charset="0"/>
            </a:endParaRPr>
          </a:p>
        </p:txBody>
      </p:sp>
      <p:sp>
        <p:nvSpPr>
          <p:cNvPr id="25602" name="Content Placeholder 2"/>
          <p:cNvSpPr txBox="1"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GB" sz="2400" i="1" dirty="0">
                <a:solidFill>
                  <a:srgbClr val="333333"/>
                </a:solidFill>
                <a:latin typeface="Times New Roman"/>
                <a:cs typeface="Times New Roman"/>
              </a:rPr>
              <a:t>The application of knowledge, skills, tools and technique to project activities to meet project requirements.</a:t>
            </a:r>
          </a:p>
          <a:p>
            <a:pPr>
              <a:lnSpc>
                <a:spcPct val="80000"/>
              </a:lnSpc>
              <a:buFont typeface="Arial" pitchFamily="34" charset="0"/>
              <a:buNone/>
            </a:pPr>
            <a:endParaRPr lang="en-GB" sz="2400" i="1" dirty="0">
              <a:solidFill>
                <a:srgbClr val="333333"/>
              </a:solidFill>
              <a:latin typeface="Times New Roman"/>
              <a:cs typeface="Times New Roman"/>
            </a:endParaRPr>
          </a:p>
          <a:p>
            <a:pPr>
              <a:lnSpc>
                <a:spcPct val="80000"/>
              </a:lnSpc>
            </a:pPr>
            <a:r>
              <a:rPr lang="en-GB" sz="2400" i="1" dirty="0">
                <a:solidFill>
                  <a:srgbClr val="333333"/>
                </a:solidFill>
                <a:latin typeface="Times New Roman"/>
                <a:cs typeface="Times New Roman"/>
              </a:rPr>
              <a:t>OR Project management is a set of tools, techniques, and knowledge that, when applied, helps you produce better results for your project.</a:t>
            </a:r>
          </a:p>
        </p:txBody>
      </p:sp>
    </p:spTree>
    <p:extLst>
      <p:ext uri="{BB962C8B-B14F-4D97-AF65-F5344CB8AC3E}">
        <p14:creationId xmlns:p14="http://schemas.microsoft.com/office/powerpoint/2010/main" val="31381327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 txBox="1"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GB">
                <a:latin typeface="Calibri" charset="0"/>
              </a:rPr>
              <a:t>Invest in Planning vs. Minimal Planning</a:t>
            </a:r>
          </a:p>
        </p:txBody>
      </p:sp>
      <p:pic>
        <p:nvPicPr>
          <p:cNvPr id="266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66800" y="1628775"/>
            <a:ext cx="7608888" cy="5040313"/>
          </a:xfrm>
          <a:noFill/>
        </p:spPr>
      </p:pic>
    </p:spTree>
    <p:extLst>
      <p:ext uri="{BB962C8B-B14F-4D97-AF65-F5344CB8AC3E}">
        <p14:creationId xmlns:p14="http://schemas.microsoft.com/office/powerpoint/2010/main" val="19235068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b="1">
                <a:latin typeface="Calibri" charset="0"/>
              </a:rPr>
              <a:t>Project Management Contt…</a:t>
            </a:r>
            <a:endParaRPr lang="en-GB">
              <a:latin typeface="Calibri" charset="0"/>
            </a:endParaRPr>
          </a:p>
        </p:txBody>
      </p:sp>
      <p:sp>
        <p:nvSpPr>
          <p:cNvPr id="27650" name="Content Placeholder 2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8229600" cy="5068888"/>
          </a:xfrm>
        </p:spPr>
        <p:txBody>
          <a:bodyPr>
            <a:normAutofit fontScale="70000" lnSpcReduction="20000"/>
          </a:bodyPr>
          <a:lstStyle/>
          <a:p>
            <a:pPr>
              <a:buFont typeface="Arial" pitchFamily="34" charset="0"/>
              <a:buNone/>
            </a:pPr>
            <a:r>
              <a:rPr lang="en-GB" sz="1800" dirty="0">
                <a:solidFill>
                  <a:srgbClr val="333333"/>
                </a:solidFill>
                <a:latin typeface="Calibri" charset="0"/>
              </a:rPr>
              <a:t>	</a:t>
            </a:r>
            <a:r>
              <a:rPr lang="en-GB" sz="2800" i="1" dirty="0">
                <a:solidFill>
                  <a:srgbClr val="333333"/>
                </a:solidFill>
                <a:latin typeface="Times New Roman"/>
                <a:cs typeface="Times New Roman"/>
              </a:rPr>
              <a:t>Project management provides you with a process that you can follow, a series of moves that will help you address some basic questions before you dive into getting the work done, questions such as:</a:t>
            </a:r>
          </a:p>
          <a:p>
            <a:pPr>
              <a:buFont typeface="Arial" pitchFamily="34" charset="0"/>
              <a:buNone/>
            </a:pPr>
            <a:endParaRPr lang="en-GB" sz="2800" i="1" dirty="0">
              <a:solidFill>
                <a:srgbClr val="333333"/>
              </a:solidFill>
              <a:latin typeface="Times New Roman"/>
              <a:cs typeface="Times New Roman"/>
            </a:endParaRPr>
          </a:p>
          <a:p>
            <a:r>
              <a:rPr lang="en-GB" sz="2800" i="1" dirty="0">
                <a:solidFill>
                  <a:srgbClr val="333333"/>
                </a:solidFill>
                <a:latin typeface="Times New Roman"/>
                <a:cs typeface="Times New Roman"/>
              </a:rPr>
              <a:t>What are you going to produce? </a:t>
            </a:r>
          </a:p>
          <a:p>
            <a:r>
              <a:rPr lang="en-GB" sz="2800" i="1" dirty="0">
                <a:solidFill>
                  <a:srgbClr val="333333"/>
                </a:solidFill>
                <a:latin typeface="Times New Roman"/>
                <a:cs typeface="Times New Roman"/>
              </a:rPr>
              <a:t>What is it the customer wants and needs? </a:t>
            </a:r>
          </a:p>
          <a:p>
            <a:r>
              <a:rPr lang="en-GB" sz="2800" i="1" dirty="0">
                <a:solidFill>
                  <a:srgbClr val="333333"/>
                </a:solidFill>
                <a:latin typeface="Times New Roman"/>
                <a:cs typeface="Times New Roman"/>
              </a:rPr>
              <a:t>Who is going to do the work? </a:t>
            </a:r>
          </a:p>
          <a:p>
            <a:r>
              <a:rPr lang="en-GB" sz="2800" i="1" dirty="0">
                <a:solidFill>
                  <a:srgbClr val="333333"/>
                </a:solidFill>
                <a:latin typeface="Times New Roman"/>
                <a:cs typeface="Times New Roman"/>
              </a:rPr>
              <a:t>How long will it take? How much will it cost?</a:t>
            </a:r>
          </a:p>
          <a:p>
            <a:r>
              <a:rPr lang="en-GB" sz="2800" i="1" dirty="0">
                <a:solidFill>
                  <a:srgbClr val="333333"/>
                </a:solidFill>
                <a:latin typeface="Times New Roman"/>
                <a:cs typeface="Times New Roman"/>
              </a:rPr>
              <a:t>What might go wrong?  How can you avoid potential problems? </a:t>
            </a:r>
          </a:p>
          <a:p>
            <a:pPr>
              <a:buFont typeface="Arial" pitchFamily="34" charset="0"/>
              <a:buNone/>
            </a:pPr>
            <a:endParaRPr lang="en-GB" sz="2800" i="1" dirty="0">
              <a:solidFill>
                <a:srgbClr val="333333"/>
              </a:solidFill>
              <a:latin typeface="Times New Roman"/>
              <a:cs typeface="Times New Roman"/>
            </a:endParaRPr>
          </a:p>
          <a:p>
            <a:pPr>
              <a:buFont typeface="Arial" pitchFamily="34" charset="0"/>
              <a:buNone/>
            </a:pPr>
            <a:r>
              <a:rPr lang="en-GB" sz="2800" i="1" dirty="0">
                <a:solidFill>
                  <a:srgbClr val="333333"/>
                </a:solidFill>
                <a:latin typeface="Times New Roman"/>
                <a:cs typeface="Times New Roman"/>
              </a:rPr>
              <a:t>These questions are addressed up front so that the work can proceed smoothly and efficiently.</a:t>
            </a:r>
          </a:p>
        </p:txBody>
      </p:sp>
    </p:spTree>
    <p:extLst>
      <p:ext uri="{BB962C8B-B14F-4D97-AF65-F5344CB8AC3E}">
        <p14:creationId xmlns:p14="http://schemas.microsoft.com/office/powerpoint/2010/main" val="38120888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 txBox="1">
            <a:spLocks noGrp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pPr eaLnBrk="1" hangingPunct="1"/>
            <a:r>
              <a:rPr lang="en-GB" b="1">
                <a:latin typeface="Calibri" charset="0"/>
              </a:rPr>
              <a:t>Managing Project</a:t>
            </a:r>
            <a:endParaRPr lang="en-GB">
              <a:latin typeface="Calibri" charset="0"/>
            </a:endParaRPr>
          </a:p>
        </p:txBody>
      </p:sp>
      <p:sp>
        <p:nvSpPr>
          <p:cNvPr id="28674" name="Content Placeholder 2"/>
          <p:cNvSpPr txBox="1">
            <a:spLocks noGrp="1"/>
          </p:cNvSpPr>
          <p:nvPr>
            <p:ph idx="1"/>
          </p:nvPr>
        </p:nvSpPr>
        <p:spPr>
          <a:xfrm>
            <a:off x="468313" y="1399305"/>
            <a:ext cx="8229600" cy="5327650"/>
          </a:xfrm>
        </p:spPr>
        <p:txBody>
          <a:bodyPr>
            <a:normAutofit lnSpcReduction="10000"/>
          </a:bodyPr>
          <a:lstStyle/>
          <a:p>
            <a:r>
              <a:rPr lang="en-GB" sz="2800" i="1" dirty="0">
                <a:latin typeface="Times New Roman"/>
                <a:cs typeface="Times New Roman"/>
              </a:rPr>
              <a:t>The Project Manager is the person responsible for accomplishing the project objectives.</a:t>
            </a:r>
          </a:p>
          <a:p>
            <a:r>
              <a:rPr lang="en-GB" sz="2800" i="1" dirty="0">
                <a:latin typeface="Times New Roman"/>
                <a:cs typeface="Times New Roman"/>
              </a:rPr>
              <a:t>Managing a project includes:</a:t>
            </a:r>
          </a:p>
          <a:p>
            <a:pPr lvl="1"/>
            <a:r>
              <a:rPr lang="en-GB" sz="2400" i="1" dirty="0">
                <a:latin typeface="Times New Roman"/>
                <a:cs typeface="Times New Roman"/>
              </a:rPr>
              <a:t>Identifying requirements.</a:t>
            </a:r>
          </a:p>
          <a:p>
            <a:pPr lvl="1"/>
            <a:r>
              <a:rPr lang="en-GB" sz="2400" i="1" dirty="0">
                <a:latin typeface="Times New Roman"/>
                <a:cs typeface="Times New Roman"/>
              </a:rPr>
              <a:t>Establishing clear and achievable objectives.</a:t>
            </a:r>
          </a:p>
          <a:p>
            <a:pPr lvl="1"/>
            <a:r>
              <a:rPr lang="en-GB" sz="2400" i="1" dirty="0">
                <a:latin typeface="Times New Roman"/>
                <a:cs typeface="Times New Roman"/>
              </a:rPr>
              <a:t>Balancing the competing demand of quality, scope, time and cost.</a:t>
            </a:r>
          </a:p>
          <a:p>
            <a:pPr lvl="1"/>
            <a:r>
              <a:rPr lang="en-GB" sz="2400" i="1" dirty="0">
                <a:latin typeface="Times New Roman"/>
                <a:cs typeface="Times New Roman"/>
              </a:rPr>
              <a:t>Adapting the specifications, plans, and approach to the different concerns and expectations of the various stakeholders.</a:t>
            </a:r>
          </a:p>
          <a:p>
            <a:r>
              <a:rPr lang="en-GB" sz="2800" i="1" dirty="0">
                <a:latin typeface="Times New Roman"/>
                <a:cs typeface="Times New Roman"/>
              </a:rPr>
              <a:t>Project managers strive to meet the triple constraint by balancing project scope, time, and cost</a:t>
            </a:r>
            <a:r>
              <a:rPr lang="en-GB" sz="3600" i="1" dirty="0">
                <a:latin typeface="Times New Roman"/>
                <a:cs typeface="Times New Roman"/>
              </a:rPr>
              <a:t> goals</a:t>
            </a:r>
          </a:p>
        </p:txBody>
      </p:sp>
    </p:spTree>
    <p:extLst>
      <p:ext uri="{BB962C8B-B14F-4D97-AF65-F5344CB8AC3E}">
        <p14:creationId xmlns:p14="http://schemas.microsoft.com/office/powerpoint/2010/main" val="39132061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/>
          <p:cNvSpPr txBox="1">
            <a:spLocks noGrp="1"/>
          </p:cNvSpPr>
          <p:nvPr>
            <p:ph type="title"/>
          </p:nvPr>
        </p:nvSpPr>
        <p:spPr>
          <a:xfrm>
            <a:off x="395288" y="0"/>
            <a:ext cx="8229600" cy="1143000"/>
          </a:xfrm>
        </p:spPr>
        <p:txBody>
          <a:bodyPr/>
          <a:lstStyle/>
          <a:p>
            <a:pPr algn="ctr" eaLnBrk="1" hangingPunct="1"/>
            <a:r>
              <a:rPr lang="en-GB" b="1" dirty="0">
                <a:latin typeface="Snell Roundhand"/>
                <a:cs typeface="Snell Roundhand"/>
              </a:rPr>
              <a:t>The Triple Constraint</a:t>
            </a:r>
            <a:endParaRPr lang="en-GB" dirty="0">
              <a:latin typeface="Snell Roundhand"/>
              <a:cs typeface="Snell Roundhand"/>
            </a:endParaRPr>
          </a:p>
        </p:txBody>
      </p:sp>
      <p:pic>
        <p:nvPicPr>
          <p:cNvPr id="296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724525" y="1773238"/>
            <a:ext cx="3067050" cy="4381500"/>
          </a:xfrm>
          <a:noFill/>
        </p:spPr>
      </p:pic>
      <p:sp>
        <p:nvSpPr>
          <p:cNvPr id="29699" name="Content Placeholder 2"/>
          <p:cNvSpPr txBox="1">
            <a:spLocks/>
          </p:cNvSpPr>
          <p:nvPr/>
        </p:nvSpPr>
        <p:spPr bwMode="auto">
          <a:xfrm>
            <a:off x="468313" y="1275385"/>
            <a:ext cx="5256212" cy="587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GB" i="1" dirty="0">
                <a:solidFill>
                  <a:srgbClr val="333333"/>
                </a:solidFill>
                <a:latin typeface="Times New Roman"/>
                <a:cs typeface="Times New Roman"/>
              </a:rPr>
              <a:t>Every project is constrained in different ways by its:</a:t>
            </a:r>
          </a:p>
          <a:p>
            <a:pPr eaLnBrk="1" hangingPunct="1"/>
            <a:endParaRPr lang="en-GB" i="1" dirty="0">
              <a:solidFill>
                <a:srgbClr val="333333"/>
              </a:solidFill>
              <a:latin typeface="Times New Roman"/>
              <a:cs typeface="Times New Roman"/>
            </a:endParaRPr>
          </a:p>
          <a:p>
            <a:pPr lvl="1" eaLnBrk="1" hangingPunct="1"/>
            <a:r>
              <a:rPr lang="en-GB" sz="2000" i="1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lang="en-GB" sz="2000" b="1" i="1" u="sng" dirty="0">
                <a:solidFill>
                  <a:srgbClr val="333333"/>
                </a:solidFill>
                <a:latin typeface="Times New Roman"/>
                <a:cs typeface="Times New Roman"/>
              </a:rPr>
              <a:t>Scope: </a:t>
            </a:r>
            <a:r>
              <a:rPr lang="en-GB" sz="2000" i="1" dirty="0">
                <a:solidFill>
                  <a:srgbClr val="333333"/>
                </a:solidFill>
                <a:latin typeface="Times New Roman"/>
                <a:cs typeface="Times New Roman"/>
              </a:rPr>
              <a:t>What work will be done as part of the project? What unique product, service, or result does the customer or sponsor expect from the project?</a:t>
            </a:r>
          </a:p>
          <a:p>
            <a:pPr lvl="1" eaLnBrk="1" hangingPunct="1"/>
            <a:endParaRPr lang="en-GB" sz="2000" i="1" dirty="0">
              <a:solidFill>
                <a:srgbClr val="333333"/>
              </a:solidFill>
              <a:latin typeface="Times New Roman"/>
              <a:cs typeface="Times New Roman"/>
            </a:endParaRPr>
          </a:p>
          <a:p>
            <a:pPr lvl="1" eaLnBrk="1" hangingPunct="1"/>
            <a:r>
              <a:rPr lang="en-GB" sz="2000" b="1" i="1" u="sng" dirty="0">
                <a:solidFill>
                  <a:srgbClr val="333333"/>
                </a:solidFill>
                <a:latin typeface="Times New Roman"/>
                <a:cs typeface="Times New Roman"/>
              </a:rPr>
              <a:t>Time: </a:t>
            </a:r>
            <a:r>
              <a:rPr lang="en-GB" sz="2000" i="1" dirty="0">
                <a:solidFill>
                  <a:srgbClr val="333333"/>
                </a:solidFill>
                <a:latin typeface="Times New Roman"/>
                <a:cs typeface="Times New Roman"/>
              </a:rPr>
              <a:t>How long should it take to complete the project? What is the project’s schedule?</a:t>
            </a:r>
          </a:p>
          <a:p>
            <a:pPr lvl="1" eaLnBrk="1" hangingPunct="1"/>
            <a:endParaRPr lang="en-GB" sz="2000" i="1" dirty="0">
              <a:solidFill>
                <a:srgbClr val="333333"/>
              </a:solidFill>
              <a:latin typeface="Times New Roman"/>
              <a:cs typeface="Times New Roman"/>
            </a:endParaRPr>
          </a:p>
          <a:p>
            <a:pPr lvl="1" eaLnBrk="1" hangingPunct="1"/>
            <a:r>
              <a:rPr lang="en-GB" sz="2000" b="1" i="1" u="sng" dirty="0">
                <a:solidFill>
                  <a:srgbClr val="333333"/>
                </a:solidFill>
                <a:latin typeface="Times New Roman"/>
                <a:cs typeface="Times New Roman"/>
              </a:rPr>
              <a:t>Cost: </a:t>
            </a:r>
            <a:r>
              <a:rPr lang="en-GB" sz="2000" i="1" dirty="0">
                <a:solidFill>
                  <a:srgbClr val="333333"/>
                </a:solidFill>
                <a:latin typeface="Times New Roman"/>
                <a:cs typeface="Times New Roman"/>
              </a:rPr>
              <a:t>What should it cost to complete the project? What is the project’s budget?</a:t>
            </a:r>
          </a:p>
          <a:p>
            <a:pPr lvl="1" eaLnBrk="1" hangingPunct="1"/>
            <a:endParaRPr lang="en-GB" sz="2000" i="1" dirty="0">
              <a:solidFill>
                <a:srgbClr val="333333"/>
              </a:solidFill>
              <a:latin typeface="Times New Roman"/>
              <a:cs typeface="Times New Roman"/>
            </a:endParaRPr>
          </a:p>
          <a:p>
            <a:pPr eaLnBrk="1" hangingPunct="1"/>
            <a:r>
              <a:rPr lang="en-GB" i="1" dirty="0">
                <a:solidFill>
                  <a:srgbClr val="333333"/>
                </a:solidFill>
                <a:latin typeface="Times New Roman"/>
                <a:cs typeface="Times New Roman"/>
              </a:rPr>
              <a:t>It is the project manager’s duty to balance these three often</a:t>
            </a:r>
          </a:p>
          <a:p>
            <a:pPr eaLnBrk="1" hangingPunct="1"/>
            <a:r>
              <a:rPr lang="en-GB" i="1" dirty="0">
                <a:solidFill>
                  <a:srgbClr val="333333"/>
                </a:solidFill>
                <a:latin typeface="Times New Roman"/>
                <a:cs typeface="Times New Roman"/>
              </a:rPr>
              <a:t>competing goals.</a:t>
            </a:r>
            <a:endParaRPr lang="en-GB" sz="3200" i="1" dirty="0">
              <a:solidFill>
                <a:srgbClr val="333333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2293691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Snell Roundhand"/>
                <a:cs typeface="Snell Roundhand"/>
              </a:rPr>
              <a:t>Project Management	</a:t>
            </a:r>
            <a:endParaRPr lang="en-US" dirty="0">
              <a:latin typeface="Snell Roundhand"/>
              <a:cs typeface="Snell Roundhand"/>
            </a:endParaRPr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n-US" sz="2800" i="1" dirty="0">
                <a:solidFill>
                  <a:srgbClr val="333333"/>
                </a:solidFill>
                <a:latin typeface="Times New Roman" charset="0"/>
              </a:rPr>
              <a:t>A dynamic process that </a:t>
            </a:r>
            <a:r>
              <a:rPr lang="en-US" sz="2800" i="1" dirty="0" err="1">
                <a:solidFill>
                  <a:srgbClr val="333333"/>
                </a:solidFill>
                <a:latin typeface="Times New Roman" charset="0"/>
              </a:rPr>
              <a:t>utilises</a:t>
            </a:r>
            <a:r>
              <a:rPr lang="en-US" sz="2800" i="1" dirty="0">
                <a:solidFill>
                  <a:srgbClr val="333333"/>
                </a:solidFill>
                <a:latin typeface="Times New Roman" charset="0"/>
              </a:rPr>
              <a:t> the appropriate resources of the </a:t>
            </a:r>
            <a:r>
              <a:rPr lang="en-US" sz="2800" i="1" dirty="0" err="1">
                <a:solidFill>
                  <a:srgbClr val="333333"/>
                </a:solidFill>
                <a:latin typeface="Times New Roman" charset="0"/>
              </a:rPr>
              <a:t>organisation</a:t>
            </a:r>
            <a:r>
              <a:rPr lang="en-US" sz="2800" i="1" dirty="0">
                <a:solidFill>
                  <a:srgbClr val="333333"/>
                </a:solidFill>
                <a:latin typeface="Times New Roman" charset="0"/>
              </a:rPr>
              <a:t> in a controlled and structured manner, to achieve some clearly defined objectives identified as needs.</a:t>
            </a:r>
          </a:p>
          <a:p>
            <a:pPr>
              <a:lnSpc>
                <a:spcPct val="120000"/>
              </a:lnSpc>
            </a:pPr>
            <a:r>
              <a:rPr lang="en-US" sz="2800" i="1" dirty="0">
                <a:solidFill>
                  <a:srgbClr val="333333"/>
                </a:solidFill>
                <a:latin typeface="Times New Roman" charset="0"/>
              </a:rPr>
              <a:t>It is always conducted within a defined set of constraints</a:t>
            </a:r>
          </a:p>
        </p:txBody>
      </p:sp>
    </p:spTree>
    <p:extLst>
      <p:ext uri="{BB962C8B-B14F-4D97-AF65-F5344CB8AC3E}">
        <p14:creationId xmlns:p14="http://schemas.microsoft.com/office/powerpoint/2010/main" val="22390730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9262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Snell Roundhand"/>
                <a:cs typeface="Snell Roundhand"/>
              </a:rPr>
              <a:t>What does Project Management Entail?</a:t>
            </a:r>
            <a:endParaRPr lang="en-US" dirty="0">
              <a:latin typeface="Snell Roundhand"/>
              <a:cs typeface="Snell Roundhand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828800"/>
            <a:ext cx="8458200" cy="4876800"/>
          </a:xfrm>
        </p:spPr>
        <p:txBody>
          <a:bodyPr>
            <a:noAutofit/>
          </a:bodyPr>
          <a:lstStyle/>
          <a:p>
            <a:pPr algn="just">
              <a:lnSpc>
                <a:spcPct val="120000"/>
              </a:lnSpc>
            </a:pPr>
            <a:r>
              <a:rPr lang="en-US" sz="2400" i="1" dirty="0" smtClean="0">
                <a:solidFill>
                  <a:srgbClr val="333333"/>
                </a:solidFill>
                <a:latin typeface="Times New Roman" charset="0"/>
              </a:rPr>
              <a:t>Planning: is </a:t>
            </a:r>
            <a:r>
              <a:rPr lang="en-US" sz="2400" i="1" dirty="0">
                <a:solidFill>
                  <a:srgbClr val="333333"/>
                </a:solidFill>
                <a:latin typeface="Times New Roman" charset="0"/>
              </a:rPr>
              <a:t>the most critical and gets the </a:t>
            </a:r>
            <a:r>
              <a:rPr lang="en-US" sz="2400" i="1" dirty="0" smtClean="0">
                <a:solidFill>
                  <a:srgbClr val="333333"/>
                </a:solidFill>
                <a:latin typeface="Times New Roman" charset="0"/>
              </a:rPr>
              <a:t>least </a:t>
            </a:r>
            <a:r>
              <a:rPr lang="en-US" sz="2400" i="1" dirty="0">
                <a:solidFill>
                  <a:srgbClr val="333333"/>
                </a:solidFill>
                <a:latin typeface="Times New Roman" charset="0"/>
              </a:rPr>
              <a:t>amount of our time</a:t>
            </a:r>
          </a:p>
          <a:p>
            <a:pPr algn="just">
              <a:lnSpc>
                <a:spcPct val="120000"/>
              </a:lnSpc>
            </a:pPr>
            <a:r>
              <a:rPr lang="en-US" sz="2400" i="1" dirty="0" smtClean="0">
                <a:solidFill>
                  <a:srgbClr val="333333"/>
                </a:solidFill>
                <a:latin typeface="Times New Roman" charset="0"/>
              </a:rPr>
              <a:t>Beginning </a:t>
            </a:r>
            <a:r>
              <a:rPr lang="en-US" sz="2400" i="1" dirty="0">
                <a:solidFill>
                  <a:srgbClr val="333333"/>
                </a:solidFill>
                <a:latin typeface="Times New Roman" charset="0"/>
              </a:rPr>
              <a:t>with the End in mind-Stephen Covey</a:t>
            </a:r>
          </a:p>
          <a:p>
            <a:pPr>
              <a:lnSpc>
                <a:spcPct val="120000"/>
              </a:lnSpc>
            </a:pPr>
            <a:r>
              <a:rPr lang="en-US" sz="2400" i="1" dirty="0" smtClean="0">
                <a:solidFill>
                  <a:srgbClr val="333333"/>
                </a:solidFill>
                <a:latin typeface="Times New Roman" charset="0"/>
              </a:rPr>
              <a:t>Organizing</a:t>
            </a:r>
            <a:r>
              <a:rPr lang="en-US" sz="2400" i="1" dirty="0" smtClean="0">
                <a:solidFill>
                  <a:srgbClr val="333333"/>
                </a:solidFill>
                <a:latin typeface="Times New Roman" charset="0"/>
              </a:rPr>
              <a:t>: Orderly fashion(</a:t>
            </a:r>
            <a:r>
              <a:rPr lang="en-US" sz="2400" i="1" dirty="0">
                <a:solidFill>
                  <a:srgbClr val="333333"/>
                </a:solidFill>
                <a:latin typeface="Times New Roman" charset="0"/>
              </a:rPr>
              <a:t>Contingent/Prerequisites)</a:t>
            </a:r>
          </a:p>
          <a:p>
            <a:pPr algn="just">
              <a:lnSpc>
                <a:spcPct val="120000"/>
              </a:lnSpc>
            </a:pPr>
            <a:r>
              <a:rPr lang="en-US" sz="2400" i="1" dirty="0" smtClean="0">
                <a:solidFill>
                  <a:srgbClr val="333333"/>
                </a:solidFill>
                <a:latin typeface="Times New Roman" charset="0"/>
              </a:rPr>
              <a:t>Controlling: is </a:t>
            </a:r>
            <a:r>
              <a:rPr lang="en-US" sz="2400" i="1" dirty="0">
                <a:solidFill>
                  <a:srgbClr val="333333"/>
                </a:solidFill>
                <a:latin typeface="Times New Roman" charset="0"/>
              </a:rPr>
              <a:t>critical if we are to use our </a:t>
            </a:r>
            <a:r>
              <a:rPr lang="en-US" sz="2400" i="1" dirty="0" smtClean="0">
                <a:solidFill>
                  <a:srgbClr val="333333"/>
                </a:solidFill>
                <a:latin typeface="Times New Roman" charset="0"/>
              </a:rPr>
              <a:t>limited </a:t>
            </a:r>
            <a:r>
              <a:rPr lang="en-US" sz="2400" i="1" dirty="0">
                <a:solidFill>
                  <a:srgbClr val="333333"/>
                </a:solidFill>
                <a:latin typeface="Times New Roman" charset="0"/>
              </a:rPr>
              <a:t>resources wisely</a:t>
            </a:r>
          </a:p>
          <a:p>
            <a:pPr algn="just">
              <a:lnSpc>
                <a:spcPct val="120000"/>
              </a:lnSpc>
            </a:pPr>
            <a:r>
              <a:rPr lang="en-US" sz="2400" i="1" dirty="0">
                <a:solidFill>
                  <a:srgbClr val="333333"/>
                </a:solidFill>
                <a:latin typeface="Times New Roman" charset="0"/>
              </a:rPr>
              <a:t>Measuring:	To determine if we accomplished </a:t>
            </a:r>
            <a:r>
              <a:rPr lang="en-US" sz="2400" i="1" dirty="0" smtClean="0">
                <a:solidFill>
                  <a:srgbClr val="333333"/>
                </a:solidFill>
                <a:latin typeface="Times New Roman" charset="0"/>
              </a:rPr>
              <a:t>the </a:t>
            </a:r>
            <a:r>
              <a:rPr lang="en-US" sz="2400" i="1" dirty="0">
                <a:solidFill>
                  <a:srgbClr val="333333"/>
                </a:solidFill>
                <a:latin typeface="Times New Roman" charset="0"/>
              </a:rPr>
              <a:t>goal or met the target?</a:t>
            </a:r>
          </a:p>
        </p:txBody>
      </p:sp>
    </p:spTree>
    <p:extLst>
      <p:ext uri="{BB962C8B-B14F-4D97-AF65-F5344CB8AC3E}">
        <p14:creationId xmlns:p14="http://schemas.microsoft.com/office/powerpoint/2010/main" val="37056943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63010"/>
            <a:ext cx="4495800" cy="1143000"/>
          </a:xfrm>
        </p:spPr>
        <p:txBody>
          <a:bodyPr/>
          <a:lstStyle/>
          <a:p>
            <a:r>
              <a:rPr lang="en-US" b="1" dirty="0">
                <a:latin typeface="Snell Roundhand"/>
                <a:cs typeface="Snell Roundhand"/>
              </a:rPr>
              <a:t>Measuring…….</a:t>
            </a:r>
            <a:endParaRPr lang="en-US" dirty="0">
              <a:latin typeface="Snell Roundhand"/>
              <a:cs typeface="Snell Roundhand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516500"/>
            <a:ext cx="8458200" cy="4114800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en-US" sz="2800" i="1" dirty="0">
                <a:solidFill>
                  <a:srgbClr val="333333"/>
                </a:solidFill>
                <a:latin typeface="Times New Roman" charset="0"/>
              </a:rPr>
              <a:t>Are we efficient?</a:t>
            </a:r>
          </a:p>
          <a:p>
            <a:pPr>
              <a:lnSpc>
                <a:spcPct val="120000"/>
              </a:lnSpc>
            </a:pPr>
            <a:r>
              <a:rPr lang="en-US" sz="2800" i="1" dirty="0">
                <a:solidFill>
                  <a:srgbClr val="333333"/>
                </a:solidFill>
                <a:latin typeface="Times New Roman" charset="0"/>
              </a:rPr>
              <a:t>Are we productive?</a:t>
            </a:r>
          </a:p>
          <a:p>
            <a:pPr>
              <a:lnSpc>
                <a:spcPct val="120000"/>
              </a:lnSpc>
            </a:pPr>
            <a:r>
              <a:rPr lang="en-US" sz="2800" i="1" dirty="0">
                <a:solidFill>
                  <a:srgbClr val="333333"/>
                </a:solidFill>
                <a:latin typeface="Times New Roman" charset="0"/>
              </a:rPr>
              <a:t>Are we doing a good job?</a:t>
            </a:r>
          </a:p>
          <a:p>
            <a:pPr>
              <a:lnSpc>
                <a:spcPct val="120000"/>
              </a:lnSpc>
            </a:pPr>
            <a:r>
              <a:rPr lang="en-US" sz="2800" i="1" dirty="0">
                <a:solidFill>
                  <a:srgbClr val="333333"/>
                </a:solidFill>
                <a:latin typeface="Times New Roman" charset="0"/>
              </a:rPr>
              <a:t>What is the outcome?</a:t>
            </a:r>
          </a:p>
          <a:p>
            <a:pPr>
              <a:lnSpc>
                <a:spcPct val="120000"/>
              </a:lnSpc>
            </a:pPr>
            <a:r>
              <a:rPr lang="en-US" sz="2800" i="1" dirty="0">
                <a:solidFill>
                  <a:srgbClr val="333333"/>
                </a:solidFill>
                <a:latin typeface="Times New Roman" charset="0"/>
              </a:rPr>
              <a:t>Is it what we wanted to be?</a:t>
            </a:r>
          </a:p>
          <a:p>
            <a:pPr>
              <a:lnSpc>
                <a:spcPct val="120000"/>
              </a:lnSpc>
            </a:pPr>
            <a:r>
              <a:rPr lang="en-US" sz="2800" i="1" dirty="0">
                <a:solidFill>
                  <a:srgbClr val="333333"/>
                </a:solidFill>
                <a:latin typeface="Times New Roman" charset="0"/>
              </a:rPr>
              <a:t>	If you can</a:t>
            </a:r>
            <a:r>
              <a:rPr lang="ja-JP" altLang="en-US" sz="2800" i="1" dirty="0">
                <a:solidFill>
                  <a:srgbClr val="333333"/>
                </a:solidFill>
                <a:latin typeface="Times New Roman" charset="0"/>
              </a:rPr>
              <a:t>’</a:t>
            </a:r>
            <a:r>
              <a:rPr lang="en-US" sz="2800" i="1" dirty="0">
                <a:solidFill>
                  <a:srgbClr val="333333"/>
                </a:solidFill>
                <a:latin typeface="Times New Roman" charset="0"/>
              </a:rPr>
              <a:t>t plan it, You can</a:t>
            </a:r>
            <a:r>
              <a:rPr lang="ja-JP" altLang="en-US" sz="2800" i="1" dirty="0">
                <a:solidFill>
                  <a:srgbClr val="333333"/>
                </a:solidFill>
                <a:latin typeface="Times New Roman" charset="0"/>
              </a:rPr>
              <a:t>’</a:t>
            </a:r>
            <a:r>
              <a:rPr lang="en-US" sz="2800" i="1" dirty="0">
                <a:solidFill>
                  <a:srgbClr val="333333"/>
                </a:solidFill>
                <a:latin typeface="Times New Roman" charset="0"/>
              </a:rPr>
              <a:t>t do it</a:t>
            </a:r>
          </a:p>
          <a:p>
            <a:pPr>
              <a:lnSpc>
                <a:spcPct val="120000"/>
              </a:lnSpc>
            </a:pPr>
            <a:r>
              <a:rPr lang="en-US" sz="2800" i="1" dirty="0">
                <a:solidFill>
                  <a:srgbClr val="333333"/>
                </a:solidFill>
                <a:latin typeface="Times New Roman" charset="0"/>
              </a:rPr>
              <a:t>	If you can</a:t>
            </a:r>
            <a:r>
              <a:rPr lang="ja-JP" altLang="en-US" sz="2800" i="1" dirty="0">
                <a:solidFill>
                  <a:srgbClr val="333333"/>
                </a:solidFill>
                <a:latin typeface="Times New Roman" charset="0"/>
              </a:rPr>
              <a:t>’</a:t>
            </a:r>
            <a:r>
              <a:rPr lang="en-US" sz="2800" i="1" dirty="0">
                <a:solidFill>
                  <a:srgbClr val="333333"/>
                </a:solidFill>
                <a:latin typeface="Times New Roman" charset="0"/>
              </a:rPr>
              <a:t>t measure it, you can</a:t>
            </a:r>
            <a:r>
              <a:rPr lang="ja-JP" altLang="en-US" sz="2800" i="1" dirty="0">
                <a:solidFill>
                  <a:srgbClr val="333333"/>
                </a:solidFill>
                <a:latin typeface="Times New Roman" charset="0"/>
              </a:rPr>
              <a:t>’</a:t>
            </a:r>
            <a:r>
              <a:rPr lang="en-US" sz="2800" i="1" dirty="0">
                <a:solidFill>
                  <a:srgbClr val="333333"/>
                </a:solidFill>
                <a:latin typeface="Times New Roman" charset="0"/>
              </a:rPr>
              <a:t>t manage it</a:t>
            </a:r>
          </a:p>
        </p:txBody>
      </p:sp>
    </p:spTree>
    <p:extLst>
      <p:ext uri="{BB962C8B-B14F-4D97-AF65-F5344CB8AC3E}">
        <p14:creationId xmlns:p14="http://schemas.microsoft.com/office/powerpoint/2010/main" val="10513131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-228600"/>
            <a:ext cx="9677400" cy="1295400"/>
          </a:xfrm>
        </p:spPr>
        <p:txBody>
          <a:bodyPr/>
          <a:lstStyle/>
          <a:p>
            <a:r>
              <a:rPr lang="en-US" sz="4200" b="1" dirty="0">
                <a:latin typeface="Snell Roundhand"/>
                <a:cs typeface="Snell Roundhand"/>
              </a:rPr>
              <a:t>Who uses Project Management?</a:t>
            </a:r>
            <a:endParaRPr lang="en-US" dirty="0">
              <a:latin typeface="Snell Roundhand"/>
              <a:cs typeface="Snell Roundhand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36060"/>
            <a:ext cx="8610600" cy="4724400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n-US" sz="2800" i="1" dirty="0">
                <a:solidFill>
                  <a:srgbClr val="333333"/>
                </a:solidFill>
                <a:latin typeface="Times New Roman" charset="0"/>
              </a:rPr>
              <a:t>Nearly Everyone to some degree</a:t>
            </a:r>
          </a:p>
          <a:p>
            <a:pPr>
              <a:lnSpc>
                <a:spcPct val="120000"/>
              </a:lnSpc>
            </a:pPr>
            <a:r>
              <a:rPr lang="en-US" sz="2800" i="1" dirty="0">
                <a:solidFill>
                  <a:srgbClr val="333333"/>
                </a:solidFill>
                <a:latin typeface="Times New Roman" charset="0"/>
              </a:rPr>
              <a:t>	People plan their Days, their Weeks, their Vacations and their Budgets and keep a simple project management form known as </a:t>
            </a:r>
            <a:r>
              <a:rPr lang="ja-JP" altLang="en-US" sz="2800" i="1" dirty="0">
                <a:solidFill>
                  <a:srgbClr val="333333"/>
                </a:solidFill>
                <a:latin typeface="Times New Roman" charset="0"/>
              </a:rPr>
              <a:t>‘’</a:t>
            </a:r>
            <a:r>
              <a:rPr lang="en-US" sz="2800" i="1" dirty="0">
                <a:solidFill>
                  <a:srgbClr val="333333"/>
                </a:solidFill>
                <a:latin typeface="Times New Roman" charset="0"/>
              </a:rPr>
              <a:t>To Do</a:t>
            </a:r>
            <a:r>
              <a:rPr lang="ja-JP" altLang="en-US" sz="2800" i="1" dirty="0">
                <a:solidFill>
                  <a:srgbClr val="333333"/>
                </a:solidFill>
                <a:latin typeface="Times New Roman" charset="0"/>
              </a:rPr>
              <a:t>’’</a:t>
            </a:r>
            <a:r>
              <a:rPr lang="en-US" sz="2800" i="1" dirty="0">
                <a:solidFill>
                  <a:srgbClr val="333333"/>
                </a:solidFill>
                <a:latin typeface="Times New Roman" charset="0"/>
              </a:rPr>
              <a:t> list</a:t>
            </a:r>
          </a:p>
          <a:p>
            <a:pPr>
              <a:lnSpc>
                <a:spcPct val="120000"/>
              </a:lnSpc>
            </a:pPr>
            <a:r>
              <a:rPr lang="en-US" sz="2800" i="1" dirty="0">
                <a:solidFill>
                  <a:srgbClr val="333333"/>
                </a:solidFill>
                <a:latin typeface="Times New Roman" charset="0"/>
              </a:rPr>
              <a:t>Any Process or Means used to track tasks or efforts towards accomplishing a goal could be considered Project Management</a:t>
            </a:r>
          </a:p>
        </p:txBody>
      </p:sp>
    </p:spTree>
    <p:extLst>
      <p:ext uri="{BB962C8B-B14F-4D97-AF65-F5344CB8AC3E}">
        <p14:creationId xmlns:p14="http://schemas.microsoft.com/office/powerpoint/2010/main" val="27036992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59140"/>
            <a:ext cx="8534400" cy="1143000"/>
          </a:xfrm>
        </p:spPr>
        <p:txBody>
          <a:bodyPr/>
          <a:lstStyle/>
          <a:p>
            <a:r>
              <a:rPr lang="en-US" b="1" dirty="0">
                <a:latin typeface="Snell Roundhand"/>
                <a:cs typeface="Snell Roundhand"/>
              </a:rPr>
              <a:t>Why is Project Management used?</a:t>
            </a:r>
            <a:endParaRPr lang="en-US" dirty="0">
              <a:latin typeface="Snell Roundhand"/>
              <a:cs typeface="Snell Roundhand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2057400"/>
            <a:ext cx="7772400" cy="4114800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n-US" sz="2800" i="1" dirty="0">
                <a:solidFill>
                  <a:srgbClr val="333333"/>
                </a:solidFill>
                <a:latin typeface="Times New Roman" charset="0"/>
              </a:rPr>
              <a:t>It is necessary to Track or Measure the progress we have achieved towards a Goal we wish to accomplish</a:t>
            </a:r>
          </a:p>
          <a:p>
            <a:pPr>
              <a:lnSpc>
                <a:spcPct val="120000"/>
              </a:lnSpc>
            </a:pPr>
            <a:r>
              <a:rPr lang="en-US" sz="2800" i="1" dirty="0">
                <a:solidFill>
                  <a:srgbClr val="333333"/>
                </a:solidFill>
                <a:latin typeface="Times New Roman" charset="0"/>
              </a:rPr>
              <a:t>We use Project Management to Aid us in Maximizing and Optimizing our resources to accomplish our goals</a:t>
            </a:r>
          </a:p>
        </p:txBody>
      </p:sp>
    </p:spTree>
    <p:extLst>
      <p:ext uri="{BB962C8B-B14F-4D97-AF65-F5344CB8AC3E}">
        <p14:creationId xmlns:p14="http://schemas.microsoft.com/office/powerpoint/2010/main" val="1768301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533400"/>
            <a:ext cx="8153400" cy="1219200"/>
          </a:xfrm>
        </p:spPr>
        <p:txBody>
          <a:bodyPr>
            <a:normAutofit/>
          </a:bodyPr>
          <a:lstStyle/>
          <a:p>
            <a:r>
              <a:rPr lang="en-US" sz="3000" b="1" dirty="0">
                <a:latin typeface="Snell Roundhand"/>
                <a:cs typeface="Snell Roundhand"/>
              </a:rPr>
              <a:t>How much time does Project Management take?</a:t>
            </a:r>
            <a:endParaRPr lang="en-US" sz="3000" dirty="0">
              <a:latin typeface="Snell Roundhand"/>
              <a:cs typeface="Snell Roundhand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458200" cy="4114800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n-US" sz="2800" i="1" dirty="0">
                <a:solidFill>
                  <a:srgbClr val="333333"/>
                </a:solidFill>
                <a:latin typeface="Times New Roman" charset="0"/>
              </a:rPr>
              <a:t>Not much. Probably more time is wasted as a consequence of lack of Project Management tool than is spent to Plan adequately, Organize, Control effectively and Measure appropriately</a:t>
            </a:r>
          </a:p>
          <a:p>
            <a:pPr>
              <a:lnSpc>
                <a:spcPct val="120000"/>
              </a:lnSpc>
            </a:pPr>
            <a:r>
              <a:rPr lang="en-US" sz="2800" i="1" dirty="0">
                <a:solidFill>
                  <a:srgbClr val="333333"/>
                </a:solidFill>
                <a:latin typeface="Times New Roman" charset="0"/>
              </a:rPr>
              <a:t>How long: As long as there are things to do</a:t>
            </a:r>
          </a:p>
        </p:txBody>
      </p:sp>
    </p:spTree>
    <p:extLst>
      <p:ext uri="{BB962C8B-B14F-4D97-AF65-F5344CB8AC3E}">
        <p14:creationId xmlns:p14="http://schemas.microsoft.com/office/powerpoint/2010/main" val="3420863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Precedent">
  <a:themeElements>
    <a:clrScheme name="Precedent">
      <a:dk1>
        <a:srgbClr val="921F07"/>
      </a:dk1>
      <a:lt1>
        <a:sysClr val="window" lastClr="FFFFFF"/>
      </a:lt1>
      <a:dk2>
        <a:srgbClr val="333333"/>
      </a:dk2>
      <a:lt2>
        <a:srgbClr val="E5E5D3"/>
      </a:lt2>
      <a:accent1>
        <a:srgbClr val="993232"/>
      </a:accent1>
      <a:accent2>
        <a:srgbClr val="9B6C34"/>
      </a:accent2>
      <a:accent3>
        <a:srgbClr val="736C5D"/>
      </a:accent3>
      <a:accent4>
        <a:srgbClr val="C9972B"/>
      </a:accent4>
      <a:accent5>
        <a:srgbClr val="C95F2B"/>
      </a:accent5>
      <a:accent6>
        <a:srgbClr val="8F7A05"/>
      </a:accent6>
      <a:hlink>
        <a:srgbClr val="933926"/>
      </a:hlink>
      <a:folHlink>
        <a:srgbClr val="916019"/>
      </a:folHlink>
    </a:clrScheme>
    <a:fontScheme name="Precedent">
      <a:majorFont>
        <a:latin typeface="Perpetua Titling MT"/>
        <a:ea typeface=""/>
        <a:cs typeface=""/>
        <a:font script="Jpan" typeface="ＭＳ Ｐ明朝"/>
      </a:majorFont>
      <a:minorFont>
        <a:latin typeface="Calisto MT"/>
        <a:ea typeface=""/>
        <a:cs typeface=""/>
        <a:font script="Jpan" typeface="ＭＳ Ｐ明朝"/>
      </a:minorFont>
    </a:fontScheme>
    <a:fmtScheme name="Precedent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satMod val="135000"/>
              </a:schemeClr>
            </a:gs>
            <a:gs pos="100000">
              <a:schemeClr val="phClr">
                <a:tint val="100000"/>
                <a:shade val="30000"/>
                <a:satMod val="135000"/>
              </a:schemeClr>
            </a:gs>
          </a:gsLst>
          <a:path path="circle">
            <a:fillToRect l="70000" t="10000" b="7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10000"/>
                <a:satMod val="135000"/>
              </a:schemeClr>
              <a:schemeClr val="phClr">
                <a:satMod val="150000"/>
                <a:lumMod val="11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101600" dist="25400" dir="4800000" sx="103000" sy="103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l">
              <a:rot lat="0" lon="0" rev="3000000"/>
            </a:lightRig>
          </a:scene3d>
          <a:sp3d prstMaterial="softEdge">
            <a:bevelT w="0" h="0"/>
          </a:sp3d>
        </a:effectStyle>
        <a:effectStyle>
          <a:effectLst>
            <a:innerShdw blurRad="127000" dist="38100" dir="13200000">
              <a:srgbClr val="000000">
                <a:alpha val="75000"/>
              </a:srgbClr>
            </a:innerShdw>
            <a:outerShdw blurRad="38100" dist="12700" dir="1800000" sx="101000" sy="101000" rotWithShape="0">
              <a:srgbClr val="000000">
                <a:alpha val="40000"/>
              </a:srgbClr>
            </a:outerShdw>
            <a:reflection blurRad="127000" stA="25000" endPos="30000" dist="12700" dir="5400000" sy="-100000" rotWithShape="0"/>
          </a:effectLst>
          <a:scene3d>
            <a:camera prst="orthographicFront">
              <a:rot lat="0" lon="0" rev="0"/>
            </a:camera>
            <a:lightRig rig="twoPt" dir="t">
              <a:rot lat="0" lon="0" rev="1200000"/>
            </a:lightRig>
          </a:scene3d>
          <a:sp3d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satMod val="135000"/>
              </a:schemeClr>
            </a:gs>
            <a:gs pos="100000">
              <a:schemeClr val="phClr">
                <a:shade val="30000"/>
                <a:satMod val="150000"/>
              </a:schemeClr>
            </a:gs>
          </a:gsLst>
          <a:path path="circle">
            <a:fillToRect t="10000" r="70000" b="70000"/>
          </a:path>
        </a:gradFill>
        <a:blipFill rotWithShape="1">
          <a:blip xmlns:r="http://schemas.openxmlformats.org/officeDocument/2006/relationships" r:embed="rId2">
            <a:duotone>
              <a:schemeClr val="phClr">
                <a:shade val="10000"/>
                <a:satMod val="130000"/>
                <a:lumMod val="80000"/>
              </a:schemeClr>
              <a:schemeClr val="phClr">
                <a:satMod val="150000"/>
                <a:lumMod val="11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Precedent.thmx</Template>
  <TotalTime>10</TotalTime>
  <Words>1350</Words>
  <Application>Microsoft Macintosh PowerPoint</Application>
  <PresentationFormat>On-screen Show (4:3)</PresentationFormat>
  <Paragraphs>201</Paragraphs>
  <Slides>37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9" baseType="lpstr">
      <vt:lpstr>Precedent</vt:lpstr>
      <vt:lpstr>Bitmap Image</vt:lpstr>
      <vt:lpstr>Project Management </vt:lpstr>
      <vt:lpstr>What is Project Management? </vt:lpstr>
      <vt:lpstr>Project…</vt:lpstr>
      <vt:lpstr>Project Management </vt:lpstr>
      <vt:lpstr>What does Project Management Entail?</vt:lpstr>
      <vt:lpstr>Measuring…….</vt:lpstr>
      <vt:lpstr>Who uses Project Management?</vt:lpstr>
      <vt:lpstr>Why is Project Management used?</vt:lpstr>
      <vt:lpstr>How much time does Project Management take?</vt:lpstr>
      <vt:lpstr>Why is Project Management Important?</vt:lpstr>
      <vt:lpstr>Advantages</vt:lpstr>
      <vt:lpstr>Road to Better Project Management</vt:lpstr>
      <vt:lpstr>Road to Better Project Management</vt:lpstr>
      <vt:lpstr>Implementation</vt:lpstr>
      <vt:lpstr>       Consequences of  not using PMT</vt:lpstr>
      <vt:lpstr>Business Process Management </vt:lpstr>
      <vt:lpstr>What is BPM</vt:lpstr>
      <vt:lpstr>Business Process Management (BPM)</vt:lpstr>
      <vt:lpstr>Principles of BPM</vt:lpstr>
      <vt:lpstr>Typical Business Drives</vt:lpstr>
      <vt:lpstr>Business Analysis</vt:lpstr>
      <vt:lpstr>Business Process Analysis</vt:lpstr>
      <vt:lpstr>Benefits of BPM</vt:lpstr>
      <vt:lpstr>BPM </vt:lpstr>
      <vt:lpstr>Success Depends on Business Impact and Process Complexity </vt:lpstr>
      <vt:lpstr>Conclusion</vt:lpstr>
      <vt:lpstr>Similarities between projects and business process </vt:lpstr>
      <vt:lpstr>Projects vs. Business Processes</vt:lpstr>
      <vt:lpstr>PowerPoint Presentation</vt:lpstr>
      <vt:lpstr>Project Attributes</vt:lpstr>
      <vt:lpstr>Project Attributes</vt:lpstr>
      <vt:lpstr>Three Project variables in Tension</vt:lpstr>
      <vt:lpstr>What is Project Management?</vt:lpstr>
      <vt:lpstr>Invest in Planning vs. Minimal Planning</vt:lpstr>
      <vt:lpstr>Project Management Contt…</vt:lpstr>
      <vt:lpstr>Managing Project</vt:lpstr>
      <vt:lpstr>The Triple Constraint</vt:lpstr>
    </vt:vector>
  </TitlesOfParts>
  <Company>Hat2sh Developer Corp.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Management </dc:title>
  <dc:creator>Syed ShahRukh Haider</dc:creator>
  <cp:lastModifiedBy>Syed ShahRukh Haider</cp:lastModifiedBy>
  <cp:revision>4</cp:revision>
  <dcterms:created xsi:type="dcterms:W3CDTF">2015-06-27T10:34:37Z</dcterms:created>
  <dcterms:modified xsi:type="dcterms:W3CDTF">2015-06-27T10:46:38Z</dcterms:modified>
</cp:coreProperties>
</file>