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15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FB90715-3E03-374C-9616-B2E670767DA8}" type="datetimeFigureOut">
              <a:rPr lang="en-US" smtClean="0"/>
              <a:t>06/08/15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DC225EC-893D-9B42-9B4D-1CDF6587CD7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90715-3E03-374C-9616-B2E670767DA8}" type="datetimeFigureOut">
              <a:rPr lang="en-US" smtClean="0"/>
              <a:t>06/08/15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225EC-893D-9B42-9B4D-1CDF6587CD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90715-3E03-374C-9616-B2E670767DA8}" type="datetimeFigureOut">
              <a:rPr lang="en-US" smtClean="0"/>
              <a:t>06/08/15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225EC-893D-9B42-9B4D-1CDF6587CD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B90715-3E03-374C-9616-B2E670767DA8}" type="datetimeFigureOut">
              <a:rPr lang="en-US" smtClean="0"/>
              <a:t>06/08/15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225EC-893D-9B42-9B4D-1CDF6587CD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B90715-3E03-374C-9616-B2E670767DA8}" type="datetimeFigureOut">
              <a:rPr lang="en-US" smtClean="0"/>
              <a:t>06/08/15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225EC-893D-9B42-9B4D-1CDF6587CD7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FB90715-3E03-374C-9616-B2E670767DA8}" type="datetimeFigureOut">
              <a:rPr lang="en-US" smtClean="0"/>
              <a:t>06/08/15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225EC-893D-9B42-9B4D-1CDF6587CD7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B90715-3E03-374C-9616-B2E670767DA8}" type="datetimeFigureOut">
              <a:rPr lang="en-US" smtClean="0"/>
              <a:t>06/08/15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C225EC-893D-9B42-9B4D-1CDF6587CD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B90715-3E03-374C-9616-B2E670767DA8}" type="datetimeFigureOut">
              <a:rPr lang="en-US" smtClean="0"/>
              <a:t>06/08/15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C225EC-893D-9B42-9B4D-1CDF6587CD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90715-3E03-374C-9616-B2E670767DA8}" type="datetimeFigureOut">
              <a:rPr lang="en-US" smtClean="0"/>
              <a:t>06/08/15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C225EC-893D-9B42-9B4D-1CDF6587CD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FB90715-3E03-374C-9616-B2E670767DA8}" type="datetimeFigureOut">
              <a:rPr lang="en-US" smtClean="0"/>
              <a:t>06/08/15</a:t>
            </a:fld>
            <a:endParaRPr lang="en-US"/>
          </a:p>
        </p:txBody>
      </p:sp>
      <p:sp>
        <p:nvSpPr>
          <p:cNvPr id="7" name="Slide Number Placeholder 6"/>
          <p:cNvSpPr>
            <a:spLocks noGrp="1"/>
          </p:cNvSpPr>
          <p:nvPr>
            <p:ph type="sldNum" sz="quarter" idx="12"/>
          </p:nvPr>
        </p:nvSpPr>
        <p:spPr/>
        <p:txBody>
          <a:bodyPr/>
          <a:lstStyle/>
          <a:p>
            <a:fld id="{5DC225EC-893D-9B42-9B4D-1CDF6587CD7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90715-3E03-374C-9616-B2E670767DA8}" type="datetimeFigureOut">
              <a:rPr lang="en-US" smtClean="0"/>
              <a:t>06/08/15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DC225EC-893D-9B42-9B4D-1CDF6587CD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FB90715-3E03-374C-9616-B2E670767DA8}" type="datetimeFigureOut">
              <a:rPr lang="en-US" smtClean="0"/>
              <a:t>06/08/15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DC225EC-893D-9B42-9B4D-1CDF6587CD7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Product_(busines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Construction_site" TargetMode="External"/><Relationship Id="rId4" Type="http://schemas.openxmlformats.org/officeDocument/2006/relationships/hyperlink" Target="https://en.wikipedia.org/wiki/Subcontractor" TargetMode="External"/><Relationship Id="rId1" Type="http://schemas.openxmlformats.org/officeDocument/2006/relationships/slideLayout" Target="../slideLayouts/slideLayout2.xml"/><Relationship Id="rId2" Type="http://schemas.openxmlformats.org/officeDocument/2006/relationships/hyperlink" Target="https://en.wikipedia.org/wiki/Construction_industry" TargetMode="External"/></Relationships>
</file>

<file path=ppt/slides/_rels/slide5.xml.rels><?xml version="1.0" encoding="UTF-8" standalone="yes"?>
<Relationships xmlns="http://schemas.openxmlformats.org/package/2006/relationships"><Relationship Id="rId11" Type="http://schemas.openxmlformats.org/officeDocument/2006/relationships/hyperlink" Target="https://en.wikipedia.org/wiki/Source_code" TargetMode="External"/><Relationship Id="rId12" Type="http://schemas.openxmlformats.org/officeDocument/2006/relationships/hyperlink" Target="https://en.wikipedia.org/wiki/Software_development_process" TargetMode="External"/><Relationship Id="rId1" Type="http://schemas.openxmlformats.org/officeDocument/2006/relationships/slideLayout" Target="../slideLayouts/slideLayout2.xml"/><Relationship Id="rId2" Type="http://schemas.openxmlformats.org/officeDocument/2006/relationships/hyperlink" Target="https://en.wikipedia.org/wiki/Computer_programming" TargetMode="External"/><Relationship Id="rId3" Type="http://schemas.openxmlformats.org/officeDocument/2006/relationships/hyperlink" Target="https://en.wikipedia.org/wiki/Software_documentation" TargetMode="External"/><Relationship Id="rId4" Type="http://schemas.openxmlformats.org/officeDocument/2006/relationships/hyperlink" Target="https://en.wikipedia.org/wiki/Software_testing" TargetMode="External"/><Relationship Id="rId5" Type="http://schemas.openxmlformats.org/officeDocument/2006/relationships/hyperlink" Target="https://en.wikipedia.org/wiki/Software_bugs" TargetMode="External"/><Relationship Id="rId6" Type="http://schemas.openxmlformats.org/officeDocument/2006/relationships/hyperlink" Target="https://en.wikipedia.org/wiki/Application_software" TargetMode="External"/><Relationship Id="rId7" Type="http://schemas.openxmlformats.org/officeDocument/2006/relationships/hyperlink" Target="https://en.wikipedia.org/wiki/Software_framework" TargetMode="External"/><Relationship Id="rId8" Type="http://schemas.openxmlformats.org/officeDocument/2006/relationships/hyperlink" Target="https://en.wikipedia.org/wiki/Software_release_life_cycle" TargetMode="External"/><Relationship Id="rId9" Type="http://schemas.openxmlformats.org/officeDocument/2006/relationships/hyperlink" Target="https://en.wikipedia.org/wiki/Software_product" TargetMode="External"/><Relationship Id="rId10" Type="http://schemas.openxmlformats.org/officeDocument/2006/relationships/hyperlink" Target="https://en.wikipedia.org/wiki/Software_maintenanc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Design%E2%80%93bid%E2%80%93buil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archdatacenter.techtarget.com/definition/IT" TargetMode="External"/><Relationship Id="rId4" Type="http://schemas.openxmlformats.org/officeDocument/2006/relationships/hyperlink" Target="http://whatis.techtarget.com/reference/Learn-IT-Software-development" TargetMode="External"/><Relationship Id="rId5" Type="http://schemas.openxmlformats.org/officeDocument/2006/relationships/hyperlink" Target="http://searchcloudcomputing.techtarget.com/definition/cloud-computing" TargetMode="External"/><Relationship Id="rId6" Type="http://schemas.openxmlformats.org/officeDocument/2006/relationships/hyperlink" Target="http://searchservervirtualization.techtarget.com/definition/virtualization" TargetMode="External"/><Relationship Id="rId7" Type="http://schemas.openxmlformats.org/officeDocument/2006/relationships/hyperlink" Target="http://searchdatamanagement.techtarget.com/definition/data-management" TargetMode="External"/><Relationship Id="rId8" Type="http://schemas.openxmlformats.org/officeDocument/2006/relationships/hyperlink" Target="http://searchcompliance.techtarget.com/definition/total-risk" TargetMode="External"/><Relationship Id="rId1" Type="http://schemas.openxmlformats.org/officeDocument/2006/relationships/slideLayout" Target="../slideLayouts/slideLayout2.xml"/><Relationship Id="rId2" Type="http://schemas.openxmlformats.org/officeDocument/2006/relationships/hyperlink" Target="http://searchcio-midmarket.techtarget.com/definition/project-managemen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 of Project</a:t>
            </a:r>
            <a:endParaRPr lang="en-US" dirty="0"/>
          </a:p>
        </p:txBody>
      </p:sp>
      <p:sp>
        <p:nvSpPr>
          <p:cNvPr id="3" name="Subtitle 2"/>
          <p:cNvSpPr>
            <a:spLocks noGrp="1"/>
          </p:cNvSpPr>
          <p:nvPr>
            <p:ph type="subTitle" idx="1"/>
          </p:nvPr>
        </p:nvSpPr>
        <p:spPr/>
        <p:txBody>
          <a:bodyPr/>
          <a:lstStyle/>
          <a:p>
            <a:r>
              <a:rPr lang="en-US" dirty="0" smtClean="0"/>
              <a:t>ShahRukh Haider</a:t>
            </a:r>
            <a:endParaRPr lang="en-US" dirty="0"/>
          </a:p>
        </p:txBody>
      </p:sp>
    </p:spTree>
    <p:extLst>
      <p:ext uri="{BB962C8B-B14F-4D97-AF65-F5344CB8AC3E}">
        <p14:creationId xmlns:p14="http://schemas.microsoft.com/office/powerpoint/2010/main" val="868473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8.New </a:t>
            </a:r>
            <a:r>
              <a:rPr lang="en-US" dirty="0" smtClean="0"/>
              <a:t>product </a:t>
            </a:r>
            <a:r>
              <a:rPr lang="en-US" smtClean="0"/>
              <a:t>development Project</a:t>
            </a:r>
            <a:endParaRPr lang="en-US" dirty="0"/>
          </a:p>
        </p:txBody>
      </p:sp>
      <p:sp>
        <p:nvSpPr>
          <p:cNvPr id="3" name="Content Placeholder 2"/>
          <p:cNvSpPr>
            <a:spLocks noGrp="1"/>
          </p:cNvSpPr>
          <p:nvPr>
            <p:ph idx="1"/>
          </p:nvPr>
        </p:nvSpPr>
        <p:spPr/>
        <p:txBody>
          <a:bodyPr>
            <a:normAutofit fontScale="70000" lnSpcReduction="20000"/>
          </a:bodyPr>
          <a:lstStyle/>
          <a:p>
            <a:r>
              <a:rPr lang="en-US" u="sng" dirty="0">
                <a:solidFill>
                  <a:srgbClr val="FEA022"/>
                </a:solidFill>
              </a:rPr>
              <a:t>T</a:t>
            </a:r>
            <a:r>
              <a:rPr lang="en-US" u="sng" dirty="0" smtClean="0">
                <a:solidFill>
                  <a:srgbClr val="FEA022"/>
                </a:solidFill>
              </a:rPr>
              <a:t>here is </a:t>
            </a:r>
            <a:r>
              <a:rPr lang="en-US" u="sng" dirty="0">
                <a:solidFill>
                  <a:srgbClr val="FEA022"/>
                </a:solidFill>
              </a:rPr>
              <a:t>complete process of bringing a </a:t>
            </a:r>
            <a:r>
              <a:rPr lang="en-US" u="sng" dirty="0" err="1" smtClean="0">
                <a:solidFill>
                  <a:srgbClr val="FEA022"/>
                </a:solidFill>
              </a:rPr>
              <a:t>new</a:t>
            </a:r>
            <a:r>
              <a:rPr lang="en-US" u="sng" dirty="0" err="1" smtClean="0">
                <a:solidFill>
                  <a:srgbClr val="FEA022"/>
                </a:solidFill>
                <a:hlinkClick r:id="rId2"/>
              </a:rPr>
              <a:t>product</a:t>
            </a:r>
            <a:r>
              <a:rPr lang="en-US" u="sng" dirty="0" smtClean="0">
                <a:solidFill>
                  <a:srgbClr val="FEA022"/>
                </a:solidFill>
                <a:hlinkClick r:id="rId2"/>
              </a:rPr>
              <a:t> </a:t>
            </a:r>
            <a:r>
              <a:rPr lang="en-US" u="sng" dirty="0">
                <a:solidFill>
                  <a:srgbClr val="FEA022"/>
                </a:solidFill>
                <a:hlinkClick r:id="rId2"/>
              </a:rPr>
              <a:t>to market. New product development is described in the literature as the transformation of a market opportunity into a product available for sale</a:t>
            </a:r>
            <a:r>
              <a:rPr lang="en-US" u="sng" baseline="30000" dirty="0">
                <a:solidFill>
                  <a:srgbClr val="FEA022"/>
                </a:solidFill>
                <a:hlinkClick r:id="rId2"/>
              </a:rPr>
              <a:t>‪[1]</a:t>
            </a:r>
            <a:r>
              <a:rPr lang="en-US" u="sng" dirty="0">
                <a:solidFill>
                  <a:srgbClr val="FEA022"/>
                </a:solidFill>
                <a:hlinkClick r:id="rId2"/>
              </a:rPr>
              <a:t>‬ and it can be tangible (that is, something physical you can touch) or intangible (like a service, experience, or belief). A good understanding of customer needs and wants, the competitive environment and the nature of the market represent the top required factors for the success of a new product.</a:t>
            </a:r>
            <a:r>
              <a:rPr lang="en-US" u="sng" baseline="30000" dirty="0">
                <a:solidFill>
                  <a:srgbClr val="FEA022"/>
                </a:solidFill>
                <a:hlinkClick r:id="rId2"/>
              </a:rPr>
              <a:t>‪[2]</a:t>
            </a:r>
            <a:r>
              <a:rPr lang="en-US" u="sng" dirty="0">
                <a:solidFill>
                  <a:srgbClr val="FEA022"/>
                </a:solidFill>
                <a:hlinkClick r:id="rId2"/>
              </a:rPr>
              <a:t>‬ Cost, time and quality are the main variables that drive the customer needs. Aimed at these three variables, companies develop continuous practices and strategies to better satisfy the customer requirements and increase their market share by a regular development of new products. </a:t>
            </a:r>
            <a:endParaRPr lang="en-US" u="sng" dirty="0">
              <a:solidFill>
                <a:srgbClr val="FEA022"/>
              </a:solidFill>
            </a:endParaRPr>
          </a:p>
        </p:txBody>
      </p:sp>
    </p:spTree>
    <p:extLst>
      <p:ext uri="{BB962C8B-B14F-4D97-AF65-F5344CB8AC3E}">
        <p14:creationId xmlns:p14="http://schemas.microsoft.com/office/powerpoint/2010/main" val="744932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93867"/>
          </a:xfrm>
        </p:spPr>
        <p:txBody>
          <a:bodyPr/>
          <a:lstStyle/>
          <a:p>
            <a:r>
              <a:rPr lang="en-US" dirty="0" smtClean="0"/>
              <a:t>Main Type</a:t>
            </a:r>
            <a:endParaRPr lang="en-US" dirty="0"/>
          </a:p>
        </p:txBody>
      </p:sp>
      <p:sp>
        <p:nvSpPr>
          <p:cNvPr id="3" name="Content Placeholder 2"/>
          <p:cNvSpPr>
            <a:spLocks noGrp="1"/>
          </p:cNvSpPr>
          <p:nvPr>
            <p:ph idx="1"/>
          </p:nvPr>
        </p:nvSpPr>
        <p:spPr>
          <a:xfrm>
            <a:off x="1043492" y="1821532"/>
            <a:ext cx="6777317" cy="4011098"/>
          </a:xfrm>
        </p:spPr>
        <p:txBody>
          <a:bodyPr>
            <a:normAutofit fontScale="40000" lnSpcReduction="20000"/>
          </a:bodyPr>
          <a:lstStyle/>
          <a:p>
            <a:r>
              <a:rPr lang="en-US" b="1" dirty="0"/>
              <a:t>Major Types of Projects Based on Product of Project</a:t>
            </a:r>
          </a:p>
          <a:p>
            <a:r>
              <a:rPr lang="en-US" dirty="0"/>
              <a:t>Here is a list of nine different types of projects based on the product they produce. The profession should think of other products of projects not listed here and come up with an agreed list</a:t>
            </a:r>
            <a:r>
              <a:rPr lang="en-US" dirty="0" smtClean="0"/>
              <a:t>.</a:t>
            </a:r>
          </a:p>
          <a:p>
            <a:endParaRPr lang="en-US" dirty="0"/>
          </a:p>
          <a:p>
            <a:pPr marL="68580" indent="0" algn="ctr">
              <a:buNone/>
            </a:pPr>
            <a:r>
              <a:rPr lang="en-US" b="1" u="sng" dirty="0" smtClean="0"/>
              <a:t>Type </a:t>
            </a:r>
            <a:r>
              <a:rPr lang="en-US" b="1" u="sng" dirty="0"/>
              <a:t>of </a:t>
            </a:r>
            <a:r>
              <a:rPr lang="en-US" b="1" u="sng" dirty="0" smtClean="0"/>
              <a:t>Project</a:t>
            </a:r>
            <a:r>
              <a:rPr lang="en-US" b="1" dirty="0" smtClean="0"/>
              <a:t>                             		</a:t>
            </a:r>
            <a:r>
              <a:rPr lang="en-US" b="1" u="sng" dirty="0" smtClean="0"/>
              <a:t>Product </a:t>
            </a:r>
            <a:r>
              <a:rPr lang="en-US" b="1" u="sng" dirty="0"/>
              <a:t>of Project (Examples</a:t>
            </a:r>
            <a:r>
              <a:rPr lang="en-US" b="1" u="sng" dirty="0" smtClean="0"/>
              <a:t>)</a:t>
            </a:r>
          </a:p>
          <a:p>
            <a:pPr marL="68580" indent="0" algn="ctr">
              <a:buNone/>
            </a:pPr>
            <a:endParaRPr lang="en-US" b="1" u="sng" dirty="0" smtClean="0"/>
          </a:p>
          <a:p>
            <a:pPr marL="68580" indent="0">
              <a:buNone/>
            </a:pPr>
            <a:r>
              <a:rPr lang="en-US" dirty="0" smtClean="0"/>
              <a:t>1</a:t>
            </a:r>
            <a:r>
              <a:rPr lang="en-US" dirty="0"/>
              <a:t>.</a:t>
            </a:r>
            <a:r>
              <a:rPr lang="en-US" dirty="0" smtClean="0"/>
              <a:t>Administrative			installing </a:t>
            </a:r>
            <a:r>
              <a:rPr lang="en-US" dirty="0"/>
              <a:t>a new accounting </a:t>
            </a:r>
            <a:r>
              <a:rPr lang="en-US" dirty="0" smtClean="0"/>
              <a:t>system</a:t>
            </a:r>
          </a:p>
          <a:p>
            <a:pPr marL="68580" indent="0">
              <a:buNone/>
            </a:pPr>
            <a:endParaRPr lang="en-US" dirty="0" smtClean="0"/>
          </a:p>
          <a:p>
            <a:pPr marL="68580" indent="0">
              <a:buNone/>
            </a:pPr>
            <a:r>
              <a:rPr lang="en-US" dirty="0" smtClean="0"/>
              <a:t>2</a:t>
            </a:r>
            <a:r>
              <a:rPr lang="en-US" dirty="0"/>
              <a:t>.</a:t>
            </a:r>
            <a:r>
              <a:rPr lang="en-US" dirty="0" smtClean="0"/>
              <a:t>Construction			a </a:t>
            </a:r>
            <a:r>
              <a:rPr lang="en-US" dirty="0"/>
              <a:t>building or </a:t>
            </a:r>
            <a:r>
              <a:rPr lang="en-US" dirty="0" smtClean="0"/>
              <a:t>road</a:t>
            </a:r>
          </a:p>
          <a:p>
            <a:pPr marL="68580" indent="0">
              <a:buNone/>
            </a:pPr>
            <a:endParaRPr lang="en-US" dirty="0" smtClean="0"/>
          </a:p>
          <a:p>
            <a:pPr marL="68580" indent="0">
              <a:buNone/>
            </a:pPr>
            <a:r>
              <a:rPr lang="en-US" dirty="0" smtClean="0"/>
              <a:t>3</a:t>
            </a:r>
            <a:r>
              <a:rPr lang="en-US" dirty="0"/>
              <a:t>.Computer Software </a:t>
            </a:r>
            <a:r>
              <a:rPr lang="en-US" dirty="0" smtClean="0"/>
              <a:t>Development		a </a:t>
            </a:r>
            <a:r>
              <a:rPr lang="en-US" dirty="0"/>
              <a:t>new computer </a:t>
            </a:r>
            <a:r>
              <a:rPr lang="en-US" dirty="0" smtClean="0"/>
              <a:t>program</a:t>
            </a:r>
          </a:p>
          <a:p>
            <a:pPr marL="68580" indent="0">
              <a:buNone/>
            </a:pPr>
            <a:endParaRPr lang="en-US" dirty="0" smtClean="0"/>
          </a:p>
          <a:p>
            <a:pPr marL="68580" indent="0">
              <a:buNone/>
            </a:pPr>
            <a:r>
              <a:rPr lang="en-US" dirty="0" smtClean="0"/>
              <a:t>4</a:t>
            </a:r>
            <a:r>
              <a:rPr lang="en-US" dirty="0"/>
              <a:t>.Design of </a:t>
            </a:r>
            <a:r>
              <a:rPr lang="en-US" dirty="0" smtClean="0"/>
              <a:t>Plans			architectural </a:t>
            </a:r>
            <a:r>
              <a:rPr lang="en-US" dirty="0"/>
              <a:t>or engineering </a:t>
            </a:r>
            <a:r>
              <a:rPr lang="en-US" dirty="0" smtClean="0"/>
              <a:t>plans</a:t>
            </a:r>
          </a:p>
          <a:p>
            <a:pPr marL="68580" indent="0">
              <a:buNone/>
            </a:pPr>
            <a:endParaRPr lang="en-US" dirty="0" smtClean="0"/>
          </a:p>
          <a:p>
            <a:pPr marL="68580" indent="0">
              <a:buNone/>
            </a:pPr>
            <a:r>
              <a:rPr lang="en-US" dirty="0" smtClean="0"/>
              <a:t>5.IT or </a:t>
            </a:r>
            <a:r>
              <a:rPr lang="en-US" dirty="0"/>
              <a:t>System </a:t>
            </a:r>
            <a:r>
              <a:rPr lang="en-US" dirty="0" smtClean="0"/>
              <a:t>Installation			a </a:t>
            </a:r>
            <a:r>
              <a:rPr lang="en-US" dirty="0"/>
              <a:t>telephone system or IT </a:t>
            </a:r>
            <a:r>
              <a:rPr lang="en-US" dirty="0" smtClean="0"/>
              <a:t>system</a:t>
            </a:r>
          </a:p>
          <a:p>
            <a:pPr marL="68580" indent="0">
              <a:buNone/>
            </a:pPr>
            <a:endParaRPr lang="en-US" dirty="0" smtClean="0"/>
          </a:p>
          <a:p>
            <a:pPr marL="68580" indent="0">
              <a:buNone/>
            </a:pPr>
            <a:r>
              <a:rPr lang="en-US" dirty="0" smtClean="0"/>
              <a:t>6</a:t>
            </a:r>
            <a:r>
              <a:rPr lang="en-US" dirty="0"/>
              <a:t>.Event or </a:t>
            </a:r>
            <a:r>
              <a:rPr lang="en-US" dirty="0" smtClean="0"/>
              <a:t>Relocation			Olympiads </a:t>
            </a:r>
            <a:r>
              <a:rPr lang="en-US" dirty="0"/>
              <a:t>or a move into a new </a:t>
            </a:r>
            <a:r>
              <a:rPr lang="en-US" dirty="0" smtClean="0"/>
              <a:t>building</a:t>
            </a:r>
          </a:p>
          <a:p>
            <a:pPr marL="68580" indent="0">
              <a:buNone/>
            </a:pPr>
            <a:endParaRPr lang="en-US" dirty="0" smtClean="0"/>
          </a:p>
          <a:p>
            <a:pPr marL="68580" indent="0">
              <a:buNone/>
            </a:pPr>
            <a:r>
              <a:rPr lang="en-US" dirty="0" smtClean="0"/>
              <a:t>7</a:t>
            </a:r>
            <a:r>
              <a:rPr lang="en-US" dirty="0"/>
              <a:t>.Maintenance of Process </a:t>
            </a:r>
            <a:r>
              <a:rPr lang="en-US" dirty="0" smtClean="0"/>
              <a:t>Industries		petro</a:t>
            </a:r>
            <a:r>
              <a:rPr lang="en-US" dirty="0"/>
              <a:t>-chemical plant or electric </a:t>
            </a:r>
            <a:r>
              <a:rPr lang="en-US" dirty="0" smtClean="0"/>
              <a:t>generating 					station</a:t>
            </a:r>
          </a:p>
          <a:p>
            <a:pPr marL="68580" indent="0">
              <a:buNone/>
            </a:pPr>
            <a:endParaRPr lang="en-US" dirty="0" smtClean="0"/>
          </a:p>
          <a:p>
            <a:pPr marL="68580" indent="0">
              <a:buNone/>
            </a:pPr>
            <a:r>
              <a:rPr lang="en-US" dirty="0" smtClean="0"/>
              <a:t>8</a:t>
            </a:r>
            <a:r>
              <a:rPr lang="en-US" dirty="0"/>
              <a:t>.New Product </a:t>
            </a:r>
            <a:r>
              <a:rPr lang="en-US" dirty="0" smtClean="0"/>
              <a:t>Development		a </a:t>
            </a:r>
            <a:r>
              <a:rPr lang="en-US" dirty="0"/>
              <a:t>new drug or aerospace/defense </a:t>
            </a:r>
            <a:r>
              <a:rPr lang="en-US" dirty="0" smtClean="0"/>
              <a:t>product</a:t>
            </a:r>
          </a:p>
          <a:p>
            <a:pPr marL="68580" indent="0">
              <a:buNone/>
            </a:pPr>
            <a:endParaRPr lang="en-US" dirty="0" smtClean="0"/>
          </a:p>
          <a:p>
            <a:pPr marL="68580" indent="0">
              <a:buNone/>
            </a:pPr>
            <a:r>
              <a:rPr lang="en-US" dirty="0" smtClean="0"/>
              <a:t>9</a:t>
            </a:r>
            <a:r>
              <a:rPr lang="en-US" dirty="0"/>
              <a:t>.</a:t>
            </a:r>
            <a:r>
              <a:rPr lang="en-US" dirty="0" smtClean="0"/>
              <a:t>Research				a </a:t>
            </a:r>
            <a:r>
              <a:rPr lang="en-US" dirty="0"/>
              <a:t>feasibility study or investigating </a:t>
            </a:r>
            <a:r>
              <a:rPr lang="en-US" dirty="0" smtClean="0"/>
              <a:t>a chemical</a:t>
            </a:r>
          </a:p>
          <a:p>
            <a:pPr marL="68580" indent="0">
              <a:buNone/>
            </a:pPr>
            <a:endParaRPr lang="en-US" dirty="0" smtClean="0"/>
          </a:p>
          <a:p>
            <a:pPr marL="68580" indent="0">
              <a:buNone/>
            </a:pPr>
            <a:r>
              <a:rPr lang="en-US" dirty="0" smtClean="0"/>
              <a:t>10</a:t>
            </a:r>
            <a:r>
              <a:rPr lang="en-US" dirty="0"/>
              <a:t>.Other	</a:t>
            </a:r>
          </a:p>
          <a:p>
            <a:endParaRPr lang="en-US" dirty="0"/>
          </a:p>
        </p:txBody>
      </p:sp>
    </p:spTree>
    <p:extLst>
      <p:ext uri="{BB962C8B-B14F-4D97-AF65-F5344CB8AC3E}">
        <p14:creationId xmlns:p14="http://schemas.microsoft.com/office/powerpoint/2010/main" val="320461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1.Administrative Project</a:t>
            </a:r>
            <a:endParaRPr lang="en-US" dirty="0"/>
          </a:p>
        </p:txBody>
      </p:sp>
      <p:sp>
        <p:nvSpPr>
          <p:cNvPr id="3" name="Content Placeholder 2"/>
          <p:cNvSpPr>
            <a:spLocks noGrp="1"/>
          </p:cNvSpPr>
          <p:nvPr>
            <p:ph idx="1"/>
          </p:nvPr>
        </p:nvSpPr>
        <p:spPr>
          <a:xfrm>
            <a:off x="1043492" y="2195372"/>
            <a:ext cx="6777317" cy="3987571"/>
          </a:xfrm>
        </p:spPr>
        <p:txBody>
          <a:bodyPr>
            <a:normAutofit fontScale="25000" lnSpcReduction="20000"/>
          </a:bodyPr>
          <a:lstStyle/>
          <a:p>
            <a:pPr marL="68580" indent="0">
              <a:buNone/>
            </a:pPr>
            <a:endParaRPr lang="en-US" sz="4800" dirty="0" smtClean="0"/>
          </a:p>
          <a:p>
            <a:pPr marL="68580" indent="0">
              <a:buNone/>
            </a:pPr>
            <a:r>
              <a:rPr lang="en-US" sz="4800" b="1" dirty="0" smtClean="0"/>
              <a:t>Software: Microsoft Project</a:t>
            </a:r>
          </a:p>
          <a:p>
            <a:pPr marL="68580" indent="0">
              <a:buNone/>
            </a:pPr>
            <a:endParaRPr lang="en-US" sz="4800" b="1" dirty="0" smtClean="0"/>
          </a:p>
          <a:p>
            <a:pPr marL="68580" indent="0">
              <a:lnSpc>
                <a:spcPct val="110000"/>
              </a:lnSpc>
              <a:buNone/>
            </a:pPr>
            <a:r>
              <a:rPr lang="en-US" sz="7200" u="sng" dirty="0">
                <a:solidFill>
                  <a:schemeClr val="accent6"/>
                </a:solidFill>
              </a:rPr>
              <a:t>Characteristics </a:t>
            </a:r>
            <a:r>
              <a:rPr lang="en-US" sz="7200" u="sng" dirty="0">
                <a:solidFill>
                  <a:schemeClr val="accent6"/>
                </a:solidFill>
              </a:rPr>
              <a:t>of administrative </a:t>
            </a:r>
            <a:r>
              <a:rPr lang="en-US" sz="7200" u="sng" dirty="0">
                <a:solidFill>
                  <a:schemeClr val="accent6"/>
                </a:solidFill>
              </a:rPr>
              <a:t>tasks</a:t>
            </a:r>
          </a:p>
          <a:p>
            <a:pPr>
              <a:lnSpc>
                <a:spcPct val="110000"/>
              </a:lnSpc>
            </a:pPr>
            <a:endParaRPr lang="en-US" sz="7200" u="sng" dirty="0">
              <a:solidFill>
                <a:schemeClr val="accent6"/>
              </a:solidFill>
            </a:endParaRPr>
          </a:p>
          <a:p>
            <a:pPr marL="68580" indent="0">
              <a:lnSpc>
                <a:spcPct val="110000"/>
              </a:lnSpc>
              <a:buNone/>
            </a:pPr>
            <a:r>
              <a:rPr lang="en-US" sz="7200" u="sng" dirty="0">
                <a:solidFill>
                  <a:schemeClr val="accent6"/>
                </a:solidFill>
              </a:rPr>
              <a:t>The following is a list of the characteristics of administrative tasks in an administrative project:</a:t>
            </a:r>
          </a:p>
          <a:p>
            <a:pPr>
              <a:lnSpc>
                <a:spcPct val="110000"/>
              </a:lnSpc>
            </a:pPr>
            <a:r>
              <a:rPr lang="en-US" sz="7200" u="sng" dirty="0">
                <a:solidFill>
                  <a:schemeClr val="accent6"/>
                </a:solidFill>
              </a:rPr>
              <a:t>The task is a Fixed Duration task type.</a:t>
            </a:r>
          </a:p>
          <a:p>
            <a:pPr>
              <a:lnSpc>
                <a:spcPct val="110000"/>
              </a:lnSpc>
            </a:pPr>
            <a:r>
              <a:rPr lang="en-US" sz="7200" u="sng" dirty="0">
                <a:solidFill>
                  <a:schemeClr val="accent6"/>
                </a:solidFill>
              </a:rPr>
              <a:t>The task does not have any actual work time assigned.</a:t>
            </a:r>
          </a:p>
          <a:p>
            <a:pPr>
              <a:lnSpc>
                <a:spcPct val="110000"/>
              </a:lnSpc>
            </a:pPr>
            <a:r>
              <a:rPr lang="en-US" sz="7200" u="sng" dirty="0">
                <a:solidFill>
                  <a:schemeClr val="accent6"/>
                </a:solidFill>
              </a:rPr>
              <a:t>The task does not have any remaining work time assigned.</a:t>
            </a:r>
          </a:p>
          <a:p>
            <a:pPr>
              <a:lnSpc>
                <a:spcPct val="110000"/>
              </a:lnSpc>
            </a:pPr>
            <a:r>
              <a:rPr lang="en-US" sz="7200" u="sng" dirty="0">
                <a:solidFill>
                  <a:schemeClr val="accent6"/>
                </a:solidFill>
              </a:rPr>
              <a:t>The task tracks the hours of work that are completed per day.</a:t>
            </a:r>
          </a:p>
          <a:p>
            <a:pPr>
              <a:lnSpc>
                <a:spcPct val="110000"/>
              </a:lnSpc>
            </a:pPr>
            <a:r>
              <a:rPr lang="en-US" sz="7200" u="sng" dirty="0">
                <a:solidFill>
                  <a:schemeClr val="accent6"/>
                </a:solidFill>
              </a:rPr>
              <a:t>Tasks that the project manager performs in an administrative project</a:t>
            </a:r>
          </a:p>
          <a:p>
            <a:pPr marL="68580" indent="0">
              <a:buNone/>
            </a:pPr>
            <a:endParaRPr lang="en-US" sz="4800" dirty="0" smtClean="0"/>
          </a:p>
          <a:p>
            <a:pPr marL="68580" indent="0">
              <a:buNone/>
            </a:pPr>
            <a:r>
              <a:rPr lang="en-US" sz="4800" dirty="0" smtClean="0"/>
              <a:t>.</a:t>
            </a:r>
            <a:endParaRPr lang="en-US" sz="4800" dirty="0"/>
          </a:p>
          <a:p>
            <a:endParaRPr lang="en-US" dirty="0"/>
          </a:p>
        </p:txBody>
      </p:sp>
    </p:spTree>
    <p:extLst>
      <p:ext uri="{BB962C8B-B14F-4D97-AF65-F5344CB8AC3E}">
        <p14:creationId xmlns:p14="http://schemas.microsoft.com/office/powerpoint/2010/main" val="3086386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2.Construction Project</a:t>
            </a:r>
            <a:endParaRPr lang="en-US" dirty="0"/>
          </a:p>
        </p:txBody>
      </p:sp>
      <p:sp>
        <p:nvSpPr>
          <p:cNvPr id="3" name="Content Placeholder 2"/>
          <p:cNvSpPr>
            <a:spLocks noGrp="1"/>
          </p:cNvSpPr>
          <p:nvPr>
            <p:ph idx="1"/>
          </p:nvPr>
        </p:nvSpPr>
        <p:spPr/>
        <p:txBody>
          <a:bodyPr>
            <a:normAutofit/>
          </a:bodyPr>
          <a:lstStyle/>
          <a:p>
            <a:pPr>
              <a:lnSpc>
                <a:spcPct val="90000"/>
              </a:lnSpc>
            </a:pPr>
            <a:r>
              <a:rPr lang="en-US" sz="1800" dirty="0">
                <a:hlinkClick r:id="rId2"/>
              </a:rPr>
              <a:t>C</a:t>
            </a:r>
            <a:r>
              <a:rPr lang="en-US" sz="1800" dirty="0">
                <a:hlinkClick r:id="rId2"/>
              </a:rPr>
              <a:t>onstruction </a:t>
            </a:r>
            <a:r>
              <a:rPr lang="en-US" sz="1800" dirty="0">
                <a:hlinkClick r:id="rId2"/>
              </a:rPr>
              <a:t>industry is composed of five sectors: residential, commercial, heavy civil, industrial, and environmental. </a:t>
            </a:r>
            <a:endParaRPr lang="en-US" sz="1800" dirty="0">
              <a:hlinkClick r:id="rId2"/>
            </a:endParaRPr>
          </a:p>
          <a:p>
            <a:pPr>
              <a:lnSpc>
                <a:spcPct val="90000"/>
              </a:lnSpc>
            </a:pPr>
            <a:r>
              <a:rPr lang="en-US" sz="1800" dirty="0">
                <a:hlinkClick r:id="rId2"/>
              </a:rPr>
              <a:t>A construction manager holds the same responsibilities and completes the same processes in each sector. All that separates a construction manager in one sector from one in another is the knowledge of the </a:t>
            </a:r>
            <a:r>
              <a:rPr lang="en-US" sz="1800" dirty="0">
                <a:hlinkClick r:id="rId3"/>
              </a:rPr>
              <a:t>construction site. This may include different types of equipment, materials, </a:t>
            </a:r>
            <a:r>
              <a:rPr lang="en-US" sz="1800" dirty="0">
                <a:hlinkClick r:id="rId4"/>
              </a:rPr>
              <a:t>subcontractors, and possibly locations.</a:t>
            </a:r>
            <a:endParaRPr lang="en-US" sz="1800" dirty="0"/>
          </a:p>
        </p:txBody>
      </p:sp>
    </p:spTree>
    <p:extLst>
      <p:ext uri="{BB962C8B-B14F-4D97-AF65-F5344CB8AC3E}">
        <p14:creationId xmlns:p14="http://schemas.microsoft.com/office/powerpoint/2010/main" val="3770600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3.Software Development Project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hlinkClick r:id="rId2"/>
              </a:rPr>
              <a:t>computer </a:t>
            </a:r>
            <a:r>
              <a:rPr lang="en-US" dirty="0">
                <a:hlinkClick r:id="rId2"/>
              </a:rPr>
              <a:t>programming, </a:t>
            </a:r>
            <a:r>
              <a:rPr lang="en-US" dirty="0">
                <a:hlinkClick r:id="rId3"/>
              </a:rPr>
              <a:t>documenting, </a:t>
            </a:r>
            <a:r>
              <a:rPr lang="en-US" dirty="0">
                <a:hlinkClick r:id="rId4"/>
              </a:rPr>
              <a:t>testing, and </a:t>
            </a:r>
            <a:r>
              <a:rPr lang="en-US" dirty="0">
                <a:hlinkClick r:id="rId5"/>
              </a:rPr>
              <a:t>bug fixing involved in creating and maintaining </a:t>
            </a:r>
            <a:r>
              <a:rPr lang="en-US" dirty="0">
                <a:hlinkClick r:id="rId6"/>
              </a:rPr>
              <a:t>applications and </a:t>
            </a:r>
            <a:r>
              <a:rPr lang="en-US" dirty="0">
                <a:hlinkClick r:id="rId7"/>
              </a:rPr>
              <a:t>frameworks involved in a </a:t>
            </a:r>
            <a:r>
              <a:rPr lang="en-US" dirty="0">
                <a:hlinkClick r:id="rId8"/>
              </a:rPr>
              <a:t>software release life cycle and resulting in a </a:t>
            </a:r>
            <a:r>
              <a:rPr lang="en-US" dirty="0">
                <a:hlinkClick r:id="rId9"/>
              </a:rPr>
              <a:t>software product. The term refers to a process of writing and </a:t>
            </a:r>
            <a:r>
              <a:rPr lang="en-US" dirty="0">
                <a:hlinkClick r:id="rId10"/>
              </a:rPr>
              <a:t>maintaining the </a:t>
            </a:r>
            <a:r>
              <a:rPr lang="en-US" dirty="0">
                <a:hlinkClick r:id="rId11"/>
              </a:rPr>
              <a:t>source code, but in a broader sense of the term it includes all that is involved between the conception of the desired software through to the final manifestation of the software, ideally in a planned and </a:t>
            </a:r>
            <a:r>
              <a:rPr lang="en-US" dirty="0">
                <a:hlinkClick r:id="rId12"/>
              </a:rPr>
              <a:t>structured process</a:t>
            </a:r>
            <a:r>
              <a:rPr lang="en-US" dirty="0" smtClean="0">
                <a:hlinkClick r:id="rId12"/>
              </a:rPr>
              <a:t>.</a:t>
            </a:r>
            <a:r>
              <a:rPr lang="en-US" baseline="30000" dirty="0" smtClean="0">
                <a:hlinkClick r:id="rId12"/>
              </a:rPr>
              <a:t>‪</a:t>
            </a:r>
            <a:r>
              <a:rPr lang="en-US" dirty="0" smtClean="0">
                <a:hlinkClick r:id="rId12"/>
              </a:rPr>
              <a:t>‬ </a:t>
            </a:r>
            <a:r>
              <a:rPr lang="en-US" dirty="0">
                <a:hlinkClick r:id="rId12"/>
              </a:rPr>
              <a:t>Therefore, software development may include research, new development, prototyping, modification, reuse, re-engineering, maintenance, or any other activities that result in software products.</a:t>
            </a:r>
            <a:endParaRPr lang="en-US" dirty="0"/>
          </a:p>
        </p:txBody>
      </p:sp>
    </p:spTree>
    <p:extLst>
      <p:ext uri="{BB962C8B-B14F-4D97-AF65-F5344CB8AC3E}">
        <p14:creationId xmlns:p14="http://schemas.microsoft.com/office/powerpoint/2010/main" val="272630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4.Design Project (</a:t>
            </a:r>
            <a:r>
              <a:rPr lang="en-US" dirty="0" err="1" smtClean="0"/>
              <a:t>Archieture</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u="sng" dirty="0" smtClean="0">
                <a:solidFill>
                  <a:srgbClr val="FEA022"/>
                </a:solidFill>
              </a:rPr>
              <a:t>Project </a:t>
            </a:r>
            <a:r>
              <a:rPr lang="en-US" u="sng" dirty="0">
                <a:solidFill>
                  <a:srgbClr val="FEA022"/>
                </a:solidFill>
              </a:rPr>
              <a:t>in which the design and construction services are contracted by a single entity known as the </a:t>
            </a:r>
            <a:r>
              <a:rPr lang="en-US" b="1" u="sng" dirty="0">
                <a:solidFill>
                  <a:srgbClr val="FEA022"/>
                </a:solidFill>
              </a:rPr>
              <a:t>design–builder</a:t>
            </a:r>
            <a:r>
              <a:rPr lang="en-US" u="sng" dirty="0">
                <a:solidFill>
                  <a:srgbClr val="FEA022"/>
                </a:solidFill>
              </a:rPr>
              <a:t> </a:t>
            </a:r>
            <a:r>
              <a:rPr lang="en-US" dirty="0" smtClean="0">
                <a:hlinkClick r:id="rId2"/>
              </a:rPr>
              <a:t>”</a:t>
            </a:r>
            <a:endParaRPr lang="en-US" dirty="0" smtClean="0"/>
          </a:p>
          <a:p>
            <a:r>
              <a:rPr lang="en-US" dirty="0" smtClean="0">
                <a:hlinkClick r:id="rId2"/>
              </a:rPr>
              <a:t>It relies </a:t>
            </a:r>
            <a:r>
              <a:rPr lang="en-US" dirty="0">
                <a:hlinkClick r:id="rId2"/>
              </a:rPr>
              <a:t>on a single point of responsibility contract and is used to minimize risks for the project owner and to reduce the delivery schedule by overlapping the design phase and construction phase of a project. "DB with its single point responsibility carries the clearest contractual remedies for the clients because the DB contractor will be responsible for all of the work on the project, regardless of the nature of the fault"</a:t>
            </a:r>
            <a:endParaRPr lang="en-US" dirty="0"/>
          </a:p>
        </p:txBody>
      </p:sp>
    </p:spTree>
    <p:extLst>
      <p:ext uri="{BB962C8B-B14F-4D97-AF65-F5344CB8AC3E}">
        <p14:creationId xmlns:p14="http://schemas.microsoft.com/office/powerpoint/2010/main" val="3755344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5.IT Project</a:t>
            </a:r>
            <a:endParaRPr lang="en-US" dirty="0"/>
          </a:p>
        </p:txBody>
      </p:sp>
      <p:sp>
        <p:nvSpPr>
          <p:cNvPr id="3" name="Content Placeholder 2"/>
          <p:cNvSpPr>
            <a:spLocks noGrp="1"/>
          </p:cNvSpPr>
          <p:nvPr>
            <p:ph idx="1"/>
          </p:nvPr>
        </p:nvSpPr>
        <p:spPr/>
        <p:txBody>
          <a:bodyPr>
            <a:normAutofit fontScale="62500" lnSpcReduction="20000"/>
          </a:bodyPr>
          <a:lstStyle/>
          <a:p>
            <a:r>
              <a:rPr lang="en-US" u="sng" dirty="0" smtClean="0">
                <a:solidFill>
                  <a:schemeClr val="accent6"/>
                </a:solidFill>
                <a:hlinkClick r:id="rId2"/>
              </a:rPr>
              <a:t>Project in which the </a:t>
            </a:r>
            <a:r>
              <a:rPr lang="en-US" u="sng" dirty="0">
                <a:solidFill>
                  <a:schemeClr val="accent6"/>
                </a:solidFill>
                <a:hlinkClick r:id="rId2"/>
              </a:rPr>
              <a:t>process of planning, organizing and delineating responsibility for the completion of an organizations' specific information technology (</a:t>
            </a:r>
            <a:r>
              <a:rPr lang="en-US" u="sng" dirty="0">
                <a:solidFill>
                  <a:schemeClr val="accent6"/>
                </a:solidFill>
                <a:hlinkClick r:id="rId3"/>
              </a:rPr>
              <a:t>IT) goals</a:t>
            </a:r>
            <a:r>
              <a:rPr lang="en-US" u="sng" dirty="0" smtClean="0">
                <a:solidFill>
                  <a:schemeClr val="accent6"/>
                </a:solidFill>
                <a:hlinkClick r:id="rId3"/>
              </a:rPr>
              <a:t>.</a:t>
            </a:r>
            <a:endParaRPr lang="en-US" u="sng" dirty="0" smtClean="0">
              <a:solidFill>
                <a:schemeClr val="accent6"/>
              </a:solidFill>
            </a:endParaRPr>
          </a:p>
          <a:p>
            <a:r>
              <a:rPr lang="en-US" u="sng" dirty="0" smtClean="0">
                <a:solidFill>
                  <a:schemeClr val="accent6"/>
                </a:solidFill>
              </a:rPr>
              <a:t>project </a:t>
            </a:r>
            <a:r>
              <a:rPr lang="en-US" u="sng" dirty="0">
                <a:solidFill>
                  <a:schemeClr val="accent6"/>
                </a:solidFill>
              </a:rPr>
              <a:t>management includes overseeing projects for </a:t>
            </a:r>
            <a:r>
              <a:rPr lang="en-US" u="sng" dirty="0">
                <a:solidFill>
                  <a:schemeClr val="accent6"/>
                </a:solidFill>
                <a:hlinkClick r:id="rId4"/>
              </a:rPr>
              <a:t>software development, hardware installations, network upgrades, </a:t>
            </a:r>
            <a:r>
              <a:rPr lang="en-US" u="sng" dirty="0">
                <a:solidFill>
                  <a:schemeClr val="accent6"/>
                </a:solidFill>
                <a:hlinkClick r:id="rId5"/>
              </a:rPr>
              <a:t>cloud computing and </a:t>
            </a:r>
            <a:r>
              <a:rPr lang="en-US" u="sng" dirty="0">
                <a:solidFill>
                  <a:schemeClr val="accent6"/>
                </a:solidFill>
                <a:hlinkClick r:id="rId6"/>
              </a:rPr>
              <a:t>virtualization rollouts, business analytics and </a:t>
            </a:r>
            <a:r>
              <a:rPr lang="en-US" u="sng" dirty="0">
                <a:solidFill>
                  <a:schemeClr val="accent6"/>
                </a:solidFill>
                <a:hlinkClick r:id="rId7"/>
              </a:rPr>
              <a:t>data management projects and implementing IT services. </a:t>
            </a:r>
          </a:p>
          <a:p>
            <a:r>
              <a:rPr lang="en-US" u="sng" dirty="0">
                <a:solidFill>
                  <a:schemeClr val="accent6"/>
                </a:solidFill>
              </a:rPr>
              <a:t>In addition to the normal problems that can cause a project to fail, factors that can negatively affect the success of an IT  project include advances in technology during the project's execution, infrastructure changes that impact security and data management and unknown dependent relationships among hardware, software, network infrastructure and data. IT projects may also succumb to the first-time, first-use penalty which represents the </a:t>
            </a:r>
            <a:r>
              <a:rPr lang="en-US" u="sng" dirty="0">
                <a:solidFill>
                  <a:schemeClr val="accent6"/>
                </a:solidFill>
                <a:hlinkClick r:id="rId8"/>
              </a:rPr>
              <a:t>total risk an organization assumes when implementing a new technology for the first time. Because the technology hasn’t been implemented or used before in the organization, there are likely to be complications that will affect the project’s likelihood of success.</a:t>
            </a:r>
            <a:endParaRPr lang="en-US" u="sng" dirty="0">
              <a:solidFill>
                <a:schemeClr val="accent6"/>
              </a:solidFill>
            </a:endParaRPr>
          </a:p>
        </p:txBody>
      </p:sp>
    </p:spTree>
    <p:extLst>
      <p:ext uri="{BB962C8B-B14F-4D97-AF65-F5344CB8AC3E}">
        <p14:creationId xmlns:p14="http://schemas.microsoft.com/office/powerpoint/2010/main" val="1810100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6.Relocation Project</a:t>
            </a:r>
            <a:endParaRPr lang="en-US" dirty="0"/>
          </a:p>
        </p:txBody>
      </p:sp>
      <p:sp>
        <p:nvSpPr>
          <p:cNvPr id="3" name="Content Placeholder 2"/>
          <p:cNvSpPr>
            <a:spLocks noGrp="1"/>
          </p:cNvSpPr>
          <p:nvPr>
            <p:ph idx="1"/>
          </p:nvPr>
        </p:nvSpPr>
        <p:spPr/>
        <p:txBody>
          <a:bodyPr>
            <a:normAutofit lnSpcReduction="10000"/>
          </a:bodyPr>
          <a:lstStyle/>
          <a:p>
            <a:r>
              <a:rPr lang="en-US" u="sng" dirty="0">
                <a:solidFill>
                  <a:srgbClr val="FEA022"/>
                </a:solidFill>
              </a:rPr>
              <a:t>Engaging a project management </a:t>
            </a:r>
            <a:r>
              <a:rPr lang="en-US" u="sng" dirty="0" smtClean="0">
                <a:solidFill>
                  <a:srgbClr val="FEA022"/>
                </a:solidFill>
              </a:rPr>
              <a:t>to </a:t>
            </a:r>
            <a:r>
              <a:rPr lang="en-US" u="sng" dirty="0">
                <a:solidFill>
                  <a:srgbClr val="FEA022"/>
                </a:solidFill>
              </a:rPr>
              <a:t>handle your organization’s relocation can reduce administrative burden tremendously. CPM One Source’s relocation and installation teams have been trained not only in the art of moving and installing, but also customer service. Project Managers will be assigned to manage each project from start to finish, ensuring ease and project success.</a:t>
            </a:r>
            <a:endParaRPr lang="en-US" u="sng" dirty="0">
              <a:solidFill>
                <a:srgbClr val="FEA022"/>
              </a:solidFill>
            </a:endParaRPr>
          </a:p>
        </p:txBody>
      </p:sp>
    </p:spTree>
    <p:extLst>
      <p:ext uri="{BB962C8B-B14F-4D97-AF65-F5344CB8AC3E}">
        <p14:creationId xmlns:p14="http://schemas.microsoft.com/office/powerpoint/2010/main" val="1955888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7.Process Industrial Project</a:t>
            </a:r>
            <a:endParaRPr lang="en-US" dirty="0"/>
          </a:p>
        </p:txBody>
      </p:sp>
      <p:sp>
        <p:nvSpPr>
          <p:cNvPr id="3" name="Content Placeholder 2"/>
          <p:cNvSpPr>
            <a:spLocks noGrp="1"/>
          </p:cNvSpPr>
          <p:nvPr>
            <p:ph idx="1"/>
          </p:nvPr>
        </p:nvSpPr>
        <p:spPr/>
        <p:txBody>
          <a:bodyPr/>
          <a:lstStyle/>
          <a:p>
            <a:r>
              <a:rPr lang="en-US" u="sng" dirty="0" smtClean="0">
                <a:solidFill>
                  <a:srgbClr val="FEA022"/>
                </a:solidFill>
              </a:rPr>
              <a:t>the </a:t>
            </a:r>
            <a:r>
              <a:rPr lang="en-US" u="sng" dirty="0">
                <a:solidFill>
                  <a:srgbClr val="FEA022"/>
                </a:solidFill>
              </a:rPr>
              <a:t>primary production </a:t>
            </a:r>
            <a:r>
              <a:rPr lang="en-US" b="1" u="sng" dirty="0">
                <a:solidFill>
                  <a:srgbClr val="FEA022"/>
                </a:solidFill>
              </a:rPr>
              <a:t>processes</a:t>
            </a:r>
            <a:r>
              <a:rPr lang="en-US" u="sng" dirty="0">
                <a:solidFill>
                  <a:srgbClr val="FEA022"/>
                </a:solidFill>
              </a:rPr>
              <a:t> are either continuous, or occur on a batch of materials that is indistinguishable. For </a:t>
            </a:r>
            <a:r>
              <a:rPr lang="en-US" u="sng" dirty="0" err="1">
                <a:solidFill>
                  <a:srgbClr val="FEA022"/>
                </a:solidFill>
              </a:rPr>
              <a:t>example</a:t>
            </a:r>
            <a:r>
              <a:rPr lang="en-US" u="sng" dirty="0" err="1" smtClean="0">
                <a:solidFill>
                  <a:srgbClr val="FEA022"/>
                </a:solidFill>
              </a:rPr>
              <a:t>,KE</a:t>
            </a:r>
            <a:r>
              <a:rPr lang="en-US" u="sng" dirty="0" smtClean="0">
                <a:solidFill>
                  <a:srgbClr val="FEA022"/>
                </a:solidFill>
              </a:rPr>
              <a:t>, FMCG such as food </a:t>
            </a:r>
            <a:r>
              <a:rPr lang="en-US" b="1" u="sng" dirty="0">
                <a:solidFill>
                  <a:srgbClr val="FEA022"/>
                </a:solidFill>
              </a:rPr>
              <a:t>processing</a:t>
            </a:r>
            <a:r>
              <a:rPr lang="en-US" u="sng" dirty="0">
                <a:solidFill>
                  <a:srgbClr val="FEA022"/>
                </a:solidFill>
              </a:rPr>
              <a:t> company making sauce may make the sauce in a continuous, uninterrupted flow from receipt of ingredients through packaging.</a:t>
            </a:r>
            <a:endParaRPr lang="en-US" u="sng" dirty="0">
              <a:solidFill>
                <a:srgbClr val="FEA022"/>
              </a:solidFill>
            </a:endParaRPr>
          </a:p>
        </p:txBody>
      </p:sp>
    </p:spTree>
    <p:extLst>
      <p:ext uri="{BB962C8B-B14F-4D97-AF65-F5344CB8AC3E}">
        <p14:creationId xmlns:p14="http://schemas.microsoft.com/office/powerpoint/2010/main" val="14980254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69</TotalTime>
  <Words>772</Words>
  <Application>Microsoft Macintosh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Type of Project</vt:lpstr>
      <vt:lpstr>Main Type</vt:lpstr>
      <vt:lpstr>1.Administrative Project</vt:lpstr>
      <vt:lpstr>2.Construction Project</vt:lpstr>
      <vt:lpstr>3.Software Development Project</vt:lpstr>
      <vt:lpstr>4.Design Project (Archieture)</vt:lpstr>
      <vt:lpstr>5.IT Project</vt:lpstr>
      <vt:lpstr>6.Relocation Project</vt:lpstr>
      <vt:lpstr>7.Process Industrial Project</vt:lpstr>
      <vt:lpstr>8.New product development Project</vt:lpstr>
    </vt:vector>
  </TitlesOfParts>
  <Company>Hat2sh Developer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of Project</dc:title>
  <dc:creator>Syed ShahRukh Haider</dc:creator>
  <cp:lastModifiedBy>Syed ShahRukh Haider</cp:lastModifiedBy>
  <cp:revision>8</cp:revision>
  <dcterms:created xsi:type="dcterms:W3CDTF">2015-08-06T07:59:56Z</dcterms:created>
  <dcterms:modified xsi:type="dcterms:W3CDTF">2015-08-06T09:09:52Z</dcterms:modified>
</cp:coreProperties>
</file>