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gif" ContentType="image/gi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1"/>
  </p:normalViewPr>
  <p:slideViewPr>
    <p:cSldViewPr snapToGrid="0" snapToObjects="1">
      <p:cViewPr varScale="1">
        <p:scale>
          <a:sx n="112" d="100"/>
          <a:sy n="112" d="100"/>
        </p:scale>
        <p:origin x="16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Wednesday, August 19, 2015</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Wednesday, August 19,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Wednesday, August 19,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Wednesday, August 19, 2015</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Wednesday, August 19, 2015</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Wednesday, August 19, 2015</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Wednesday, August 19, 2015</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Wednesday, August 19, 2015</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Wednesday, August 19, 2015</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Wednesday, August 19, 2015</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Wednesday, August 19, 2015</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Wednesday, August 19, 2015</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Phases of Project &amp; life cycle</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Prepared by:</a:t>
            </a:r>
          </a:p>
          <a:p>
            <a:r>
              <a:rPr lang="en-US" dirty="0" smtClean="0"/>
              <a:t>Syed </a:t>
            </a:r>
            <a:r>
              <a:rPr lang="en-US" dirty="0" err="1" smtClean="0"/>
              <a:t>ShahRukh</a:t>
            </a:r>
            <a:r>
              <a:rPr lang="en-US" dirty="0" smtClean="0"/>
              <a:t> </a:t>
            </a:r>
            <a:r>
              <a:rPr lang="en-US" dirty="0" err="1" smtClean="0"/>
              <a:t>Haider</a:t>
            </a:r>
            <a:endParaRPr lang="en-US" dirty="0"/>
          </a:p>
        </p:txBody>
      </p:sp>
    </p:spTree>
    <p:extLst>
      <p:ext uri="{BB962C8B-B14F-4D97-AF65-F5344CB8AC3E}">
        <p14:creationId xmlns:p14="http://schemas.microsoft.com/office/powerpoint/2010/main" val="761858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b="1" i="1" dirty="0">
                <a:latin typeface="LucidaSans-BoldItalic" charset="0"/>
              </a:rPr>
              <a:t>Execution</a:t>
            </a:r>
            <a:endParaRPr lang="en-GB" dirty="0">
              <a:latin typeface="Calibri" charset="0"/>
            </a:endParaRPr>
          </a:p>
        </p:txBody>
      </p:sp>
      <p:pic>
        <p:nvPicPr>
          <p:cNvPr id="614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9388" y="369492"/>
            <a:ext cx="8707437" cy="3544888"/>
          </a:xfrm>
          <a:noFill/>
        </p:spPr>
      </p:pic>
    </p:spTree>
    <p:extLst>
      <p:ext uri="{BB962C8B-B14F-4D97-AF65-F5344CB8AC3E}">
        <p14:creationId xmlns:p14="http://schemas.microsoft.com/office/powerpoint/2010/main" val="3727996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GB" b="1" i="1" dirty="0">
                <a:solidFill>
                  <a:srgbClr val="FFFFFF"/>
                </a:solidFill>
                <a:latin typeface="LucidaSans-BoldItalic" charset="0"/>
              </a:rPr>
              <a:t>Close Out</a:t>
            </a:r>
            <a:endParaRPr lang="en-GB" dirty="0">
              <a:solidFill>
                <a:srgbClr val="FFFFFF"/>
              </a:solidFill>
              <a:latin typeface="Calibri" charset="0"/>
            </a:endParaRPr>
          </a:p>
        </p:txBody>
      </p:sp>
      <p:pic>
        <p:nvPicPr>
          <p:cNvPr id="717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1133625"/>
            <a:ext cx="8843962" cy="2947987"/>
          </a:xfrm>
          <a:noFill/>
        </p:spPr>
      </p:pic>
    </p:spTree>
    <p:extLst>
      <p:ext uri="{BB962C8B-B14F-4D97-AF65-F5344CB8AC3E}">
        <p14:creationId xmlns:p14="http://schemas.microsoft.com/office/powerpoint/2010/main" val="360854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GB">
                <a:latin typeface="Calibri" charset="0"/>
              </a:rPr>
              <a:t>Project Phases</a:t>
            </a:r>
          </a:p>
        </p:txBody>
      </p:sp>
      <p:pic>
        <p:nvPicPr>
          <p:cNvPr id="819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457200" y="1844675"/>
            <a:ext cx="8229600" cy="4392613"/>
          </a:xfrm>
          <a:noFill/>
        </p:spPr>
      </p:pic>
    </p:spTree>
    <p:extLst>
      <p:ext uri="{BB962C8B-B14F-4D97-AF65-F5344CB8AC3E}">
        <p14:creationId xmlns:p14="http://schemas.microsoft.com/office/powerpoint/2010/main" val="1346353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455" y="998244"/>
            <a:ext cx="6551613" cy="5364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219" name="Rectangle 5"/>
          <p:cNvSpPr>
            <a:spLocks noChangeArrowheads="1"/>
          </p:cNvSpPr>
          <p:nvPr/>
        </p:nvSpPr>
        <p:spPr bwMode="auto">
          <a:xfrm>
            <a:off x="769751" y="0"/>
            <a:ext cx="6502587"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GB" sz="2800" b="1" u="sng" dirty="0"/>
              <a:t>Process flow chart of project phases</a:t>
            </a:r>
          </a:p>
        </p:txBody>
      </p:sp>
    </p:spTree>
    <p:extLst>
      <p:ext uri="{BB962C8B-B14F-4D97-AF65-F5344CB8AC3E}">
        <p14:creationId xmlns:p14="http://schemas.microsoft.com/office/powerpoint/2010/main" val="4171303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3167" y="685801"/>
            <a:ext cx="7716433" cy="5073829"/>
          </a:xfrm>
        </p:spPr>
        <p:txBody>
          <a:bodyPr>
            <a:normAutofit fontScale="92500"/>
          </a:bodyPr>
          <a:lstStyle/>
          <a:p>
            <a:r>
              <a:rPr lang="en-US" b="1" dirty="0"/>
              <a:t>Project Management Life Cycle</a:t>
            </a:r>
          </a:p>
          <a:p>
            <a:pPr marL="18288" indent="0">
              <a:buNone/>
            </a:pPr>
            <a:r>
              <a:rPr lang="en-US" dirty="0" smtClean="0"/>
              <a:t>Project </a:t>
            </a:r>
            <a:r>
              <a:rPr lang="en-US" dirty="0"/>
              <a:t>Management Life Cycle comprises four phases...</a:t>
            </a:r>
          </a:p>
          <a:p>
            <a:endParaRPr lang="en-US" dirty="0"/>
          </a:p>
          <a:p>
            <a:r>
              <a:rPr lang="en-US" sz="2600" b="1" i="1" dirty="0" smtClean="0"/>
              <a:t>Initiation</a:t>
            </a:r>
            <a:r>
              <a:rPr lang="en-US" b="1" i="1" dirty="0" smtClean="0"/>
              <a:t>:</a:t>
            </a:r>
            <a:r>
              <a:rPr lang="en-US" dirty="0" smtClean="0"/>
              <a:t> </a:t>
            </a:r>
            <a:r>
              <a:rPr lang="en-US" dirty="0"/>
              <a:t>involves starting up the project, by documenting a business case, feasibility study, terms of reference, appointing the team and setting up a Project Office.</a:t>
            </a:r>
          </a:p>
          <a:p>
            <a:r>
              <a:rPr lang="en-US" sz="2600" b="1" i="1" dirty="0" smtClean="0"/>
              <a:t>Planning:</a:t>
            </a:r>
            <a:r>
              <a:rPr lang="en-US" sz="2600" b="1" dirty="0" smtClean="0"/>
              <a:t> </a:t>
            </a:r>
            <a:r>
              <a:rPr lang="en-US" dirty="0" smtClean="0"/>
              <a:t>involves setting out the roadmap for the project by creating the following plans: project plan, resource plan, financial plan, quality plan, acceptance plan and communications plan.</a:t>
            </a:r>
          </a:p>
          <a:p>
            <a:r>
              <a:rPr lang="en-US" sz="2400" b="1" dirty="0" smtClean="0"/>
              <a:t>Execution:</a:t>
            </a:r>
            <a:r>
              <a:rPr lang="en-US" sz="2400" dirty="0" smtClean="0"/>
              <a:t> </a:t>
            </a:r>
            <a:r>
              <a:rPr lang="en-US" dirty="0"/>
              <a:t>involves building the deliverables and controlling the project delivery, scope, costs, quality, risks and issues.</a:t>
            </a:r>
          </a:p>
          <a:p>
            <a:r>
              <a:rPr lang="en-US" sz="2400" b="1" i="1" dirty="0" smtClean="0"/>
              <a:t>Closure</a:t>
            </a:r>
            <a:r>
              <a:rPr lang="en-US" b="1" i="1" dirty="0" smtClean="0"/>
              <a:t>:</a:t>
            </a:r>
            <a:r>
              <a:rPr lang="en-US" dirty="0" smtClean="0"/>
              <a:t> </a:t>
            </a:r>
            <a:r>
              <a:rPr lang="en-US" dirty="0"/>
              <a:t>involves winding-down the project by releasing staff, handing over deliverables to the customer and completing a post implementation review</a:t>
            </a:r>
          </a:p>
        </p:txBody>
      </p:sp>
    </p:spTree>
    <p:extLst>
      <p:ext uri="{BB962C8B-B14F-4D97-AF65-F5344CB8AC3E}">
        <p14:creationId xmlns:p14="http://schemas.microsoft.com/office/powerpoint/2010/main" val="9608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roject-lifecycle.jpg"/>
          <p:cNvPicPr>
            <a:picLocks noGrp="1" noChangeAspect="1"/>
          </p:cNvPicPr>
          <p:nvPr>
            <p:ph idx="1"/>
          </p:nvPr>
        </p:nvPicPr>
        <p:blipFill>
          <a:blip r:embed="rId2">
            <a:extLst>
              <a:ext uri="{28A0092B-C50C-407E-A947-70E740481C1C}">
                <a14:useLocalDpi xmlns:a14="http://schemas.microsoft.com/office/drawing/2010/main" val="0"/>
              </a:ext>
            </a:extLst>
          </a:blip>
          <a:srcRect t="1797" b="1797"/>
          <a:stretch>
            <a:fillRect/>
          </a:stretch>
        </p:blipFill>
        <p:spPr>
          <a:xfrm>
            <a:off x="1928333" y="1186079"/>
            <a:ext cx="5141377" cy="4907070"/>
          </a:xfrm>
        </p:spPr>
      </p:pic>
      <p:sp>
        <p:nvSpPr>
          <p:cNvPr id="3" name="Title 1"/>
          <p:cNvSpPr>
            <a:spLocks noGrp="1"/>
          </p:cNvSpPr>
          <p:nvPr>
            <p:ph type="title"/>
          </p:nvPr>
        </p:nvSpPr>
        <p:spPr>
          <a:xfrm>
            <a:off x="879873" y="276341"/>
            <a:ext cx="7543800" cy="711438"/>
          </a:xfrm>
        </p:spPr>
        <p:txBody>
          <a:bodyPr/>
          <a:lstStyle/>
          <a:p>
            <a:pPr eaLnBrk="1" hangingPunct="1"/>
            <a:r>
              <a:rPr lang="en-GB" sz="3200" b="1" dirty="0">
                <a:latin typeface="Calibri" charset="0"/>
              </a:rPr>
              <a:t>THE FOUR PHASES OF A PROJECT</a:t>
            </a:r>
            <a:endParaRPr lang="en-GB" sz="3200" dirty="0">
              <a:latin typeface="Calibri" charset="0"/>
            </a:endParaRPr>
          </a:p>
        </p:txBody>
      </p:sp>
    </p:spTree>
    <p:extLst>
      <p:ext uri="{BB962C8B-B14F-4D97-AF65-F5344CB8AC3E}">
        <p14:creationId xmlns:p14="http://schemas.microsoft.com/office/powerpoint/2010/main" val="1178165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40" y="685801"/>
            <a:ext cx="7452360" cy="2046495"/>
          </a:xfrm>
        </p:spPr>
        <p:txBody>
          <a:bodyPr>
            <a:normAutofit fontScale="92500" lnSpcReduction="10000"/>
          </a:bodyPr>
          <a:lstStyle/>
          <a:p>
            <a:r>
              <a:rPr lang="en-US" b="1" dirty="0"/>
              <a:t>Project Initiation </a:t>
            </a:r>
            <a:endParaRPr lang="en-US" b="1" dirty="0" smtClean="0"/>
          </a:p>
          <a:p>
            <a:pPr marL="18288" indent="0">
              <a:buNone/>
            </a:pPr>
            <a:r>
              <a:rPr lang="en-US" dirty="0" smtClean="0"/>
              <a:t>It is </a:t>
            </a:r>
            <a:r>
              <a:rPr lang="en-US" dirty="0"/>
              <a:t>the first phase in the Project Life Cycle and essentially involves starting up the project. You initiate a project by defining its purpose and scope, the justification for initiating it and the solution to be implemented. You will also need to recruit a suitably skilled project team, set up a Project Office and perform an end of Phase Review. The Project Initiation phase involves the following six key steps:</a:t>
            </a:r>
          </a:p>
        </p:txBody>
      </p:sp>
      <p:pic>
        <p:nvPicPr>
          <p:cNvPr id="4" name="Picture 3" descr="initial.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0795" y="3312513"/>
            <a:ext cx="6773831" cy="1866900"/>
          </a:xfrm>
          <a:prstGeom prst="rect">
            <a:avLst/>
          </a:prstGeom>
        </p:spPr>
      </p:pic>
    </p:spTree>
    <p:extLst>
      <p:ext uri="{BB962C8B-B14F-4D97-AF65-F5344CB8AC3E}">
        <p14:creationId xmlns:p14="http://schemas.microsoft.com/office/powerpoint/2010/main" val="2039480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2242" y="685801"/>
            <a:ext cx="7947358" cy="2380015"/>
          </a:xfrm>
        </p:spPr>
        <p:txBody>
          <a:bodyPr>
            <a:normAutofit lnSpcReduction="10000"/>
          </a:bodyPr>
          <a:lstStyle/>
          <a:p>
            <a:endParaRPr lang="en-US" dirty="0" smtClean="0"/>
          </a:p>
          <a:p>
            <a:r>
              <a:rPr lang="en-US" b="1" dirty="0"/>
              <a:t>Project Planning</a:t>
            </a:r>
          </a:p>
          <a:p>
            <a:pPr marL="18288" indent="0">
              <a:buNone/>
            </a:pPr>
            <a:r>
              <a:rPr lang="en-US" dirty="0" smtClean="0"/>
              <a:t>After </a:t>
            </a:r>
            <a:r>
              <a:rPr lang="en-US" dirty="0"/>
              <a:t>defining the project and appointing the project team, you're ready to enter the detailed Project Planning phase. This involves creating a suite of planning documents to help guide the team throughout the project delivery. The Planning Phase involves completing the following 10 key steps:</a:t>
            </a:r>
          </a:p>
        </p:txBody>
      </p:sp>
      <p:pic>
        <p:nvPicPr>
          <p:cNvPr id="4" name="Picture 3" descr="plan.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016" y="3287624"/>
            <a:ext cx="7689586" cy="2019300"/>
          </a:xfrm>
          <a:prstGeom prst="rect">
            <a:avLst/>
          </a:prstGeom>
        </p:spPr>
      </p:pic>
    </p:spTree>
    <p:extLst>
      <p:ext uri="{BB962C8B-B14F-4D97-AF65-F5344CB8AC3E}">
        <p14:creationId xmlns:p14="http://schemas.microsoft.com/office/powerpoint/2010/main" val="2807646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5071" y="685801"/>
            <a:ext cx="5234307" cy="5586936"/>
          </a:xfrm>
        </p:spPr>
        <p:txBody>
          <a:bodyPr>
            <a:normAutofit fontScale="92500" lnSpcReduction="10000"/>
          </a:bodyPr>
          <a:lstStyle/>
          <a:p>
            <a:pPr algn="just"/>
            <a:r>
              <a:rPr lang="en-US" b="1" dirty="0"/>
              <a:t>Project Execution</a:t>
            </a:r>
          </a:p>
          <a:p>
            <a:pPr marL="18288" indent="0" algn="just">
              <a:buNone/>
            </a:pPr>
            <a:r>
              <a:rPr lang="en-US" dirty="0"/>
              <a:t>With a clear definition of the project and a suite of detailed project plans, you are now ready to enter the Execution phase of the project.</a:t>
            </a:r>
          </a:p>
          <a:p>
            <a:pPr marL="18288" indent="0" algn="just">
              <a:buNone/>
            </a:pPr>
            <a:r>
              <a:rPr lang="en-US" dirty="0"/>
              <a:t>This is the phase in which the deliverables are physically built and presented to the customer for acceptance.</a:t>
            </a:r>
          </a:p>
          <a:p>
            <a:pPr marL="18288" indent="0" algn="just">
              <a:buNone/>
            </a:pPr>
            <a:r>
              <a:rPr lang="en-US" dirty="0"/>
              <a:t>While each deliverable is being constructed, a suite of management </a:t>
            </a:r>
            <a:r>
              <a:rPr lang="en-US" i="1" dirty="0"/>
              <a:t>processes</a:t>
            </a:r>
            <a:r>
              <a:rPr lang="en-US" dirty="0"/>
              <a:t> are undertaken to monitor and control the deliverables being output by the project.</a:t>
            </a:r>
          </a:p>
          <a:p>
            <a:pPr marL="18288" indent="0" algn="just">
              <a:buNone/>
            </a:pPr>
            <a:r>
              <a:rPr lang="en-US" dirty="0"/>
              <a:t>These processes include managing time, cost, quality, change, risks, issues, suppliers, customers and communication.</a:t>
            </a:r>
          </a:p>
          <a:p>
            <a:pPr marL="18288" indent="0" algn="just">
              <a:buNone/>
            </a:pPr>
            <a:r>
              <a:rPr lang="en-US" dirty="0"/>
              <a:t>Once all the deliverables have been produced and the customer has accepted the final solution, the project is ready for closure.</a:t>
            </a:r>
          </a:p>
        </p:txBody>
      </p:sp>
      <p:pic>
        <p:nvPicPr>
          <p:cNvPr id="4" name="Picture 3" descr="exec.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0388" y="513107"/>
            <a:ext cx="3094186" cy="6054667"/>
          </a:xfrm>
          <a:prstGeom prst="rect">
            <a:avLst/>
          </a:prstGeom>
        </p:spPr>
      </p:pic>
    </p:spTree>
    <p:extLst>
      <p:ext uri="{BB962C8B-B14F-4D97-AF65-F5344CB8AC3E}">
        <p14:creationId xmlns:p14="http://schemas.microsoft.com/office/powerpoint/2010/main" val="855205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72973"/>
            <a:ext cx="6096000" cy="3657599"/>
          </a:xfrm>
        </p:spPr>
        <p:txBody>
          <a:bodyPr/>
          <a:lstStyle/>
          <a:p>
            <a:r>
              <a:rPr lang="en-US" b="1" dirty="0"/>
              <a:t>Project Closure </a:t>
            </a:r>
            <a:endParaRPr lang="en-US" b="1" dirty="0" smtClean="0"/>
          </a:p>
          <a:p>
            <a:pPr marL="18288" indent="0">
              <a:buNone/>
            </a:pPr>
            <a:r>
              <a:rPr lang="en-US" b="1" dirty="0" smtClean="0"/>
              <a:t>It </a:t>
            </a:r>
            <a:r>
              <a:rPr lang="en-US" dirty="0" smtClean="0"/>
              <a:t>involves </a:t>
            </a:r>
            <a:r>
              <a:rPr lang="en-US" dirty="0"/>
              <a:t>releasing the final deliverables to the customer, handing over project documentation to the business, terminating supplier contracts, releasing project resources and communicating project closure to all stakeholders. The last remaining step is to undertake a Post Implementation Review to identify the level of project success and note any lessons learned for future projects.</a:t>
            </a:r>
          </a:p>
        </p:txBody>
      </p:sp>
      <p:pic>
        <p:nvPicPr>
          <p:cNvPr id="4" name="Picture 3" descr="close.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9364" y="4674512"/>
            <a:ext cx="3149600" cy="1041400"/>
          </a:xfrm>
          <a:prstGeom prst="rect">
            <a:avLst/>
          </a:prstGeom>
        </p:spPr>
      </p:pic>
    </p:spTree>
    <p:extLst>
      <p:ext uri="{BB962C8B-B14F-4D97-AF65-F5344CB8AC3E}">
        <p14:creationId xmlns:p14="http://schemas.microsoft.com/office/powerpoint/2010/main" val="107115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77240" y="4787004"/>
            <a:ext cx="7543800" cy="914400"/>
          </a:xfrm>
        </p:spPr>
        <p:txBody>
          <a:bodyPr/>
          <a:lstStyle/>
          <a:p>
            <a:pPr eaLnBrk="1" hangingPunct="1"/>
            <a:r>
              <a:rPr lang="en-GB" b="1" i="1" dirty="0">
                <a:latin typeface="LucidaSans-BoldItalic" charset="0"/>
              </a:rPr>
              <a:t>Initiation</a:t>
            </a:r>
            <a:endParaRPr lang="en-GB" dirty="0">
              <a:latin typeface="Calibri" charset="0"/>
            </a:endParaRPr>
          </a:p>
        </p:txBody>
      </p:sp>
      <p:pic>
        <p:nvPicPr>
          <p:cNvPr id="409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92275" y="770509"/>
            <a:ext cx="6019800" cy="3743325"/>
          </a:xfrm>
          <a:noFill/>
        </p:spPr>
      </p:pic>
    </p:spTree>
    <p:extLst>
      <p:ext uri="{BB962C8B-B14F-4D97-AF65-F5344CB8AC3E}">
        <p14:creationId xmlns:p14="http://schemas.microsoft.com/office/powerpoint/2010/main" val="182334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b="1" i="1">
                <a:latin typeface="LucidaSans-BoldItalic" charset="0"/>
              </a:rPr>
              <a:t>Planning</a:t>
            </a:r>
            <a:endParaRPr lang="en-GB">
              <a:latin typeface="Calibri" charset="0"/>
            </a:endParaRPr>
          </a:p>
        </p:txBody>
      </p:sp>
      <p:pic>
        <p:nvPicPr>
          <p:cNvPr id="512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0825" y="536252"/>
            <a:ext cx="8694738" cy="3741738"/>
          </a:xfrm>
          <a:noFill/>
        </p:spPr>
      </p:pic>
    </p:spTree>
    <p:extLst>
      <p:ext uri="{BB962C8B-B14F-4D97-AF65-F5344CB8AC3E}">
        <p14:creationId xmlns:p14="http://schemas.microsoft.com/office/powerpoint/2010/main" val="34315177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18</TotalTime>
  <Words>464</Words>
  <Application>Microsoft Macintosh PowerPoint</Application>
  <PresentationFormat>On-screen Show (4:3)</PresentationFormat>
  <Paragraphs>30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LucidaSans-BoldItalic</vt:lpstr>
      <vt:lpstr>Palatino Linotype</vt:lpstr>
      <vt:lpstr>Wingdings</vt:lpstr>
      <vt:lpstr>Elemental</vt:lpstr>
      <vt:lpstr>Phases of Project &amp; life cycle</vt:lpstr>
      <vt:lpstr>PowerPoint Presentation</vt:lpstr>
      <vt:lpstr>THE FOUR PHASES OF A PROJECT</vt:lpstr>
      <vt:lpstr>PowerPoint Presentation</vt:lpstr>
      <vt:lpstr>PowerPoint Presentation</vt:lpstr>
      <vt:lpstr>PowerPoint Presentation</vt:lpstr>
      <vt:lpstr>PowerPoint Presentation</vt:lpstr>
      <vt:lpstr>Initiation</vt:lpstr>
      <vt:lpstr>Planning</vt:lpstr>
      <vt:lpstr>Execution</vt:lpstr>
      <vt:lpstr>Close Out</vt:lpstr>
      <vt:lpstr>Project Phases</vt:lpstr>
      <vt:lpstr>PowerPoint Presentation</vt:lpstr>
    </vt:vector>
  </TitlesOfParts>
  <Company>Hat2sh Developer Corp.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Syed ShahRukh Haider</dc:creator>
  <cp:lastModifiedBy>Syed ShahRukh Haider</cp:lastModifiedBy>
  <cp:revision>6</cp:revision>
  <dcterms:created xsi:type="dcterms:W3CDTF">2015-08-06T09:30:32Z</dcterms:created>
  <dcterms:modified xsi:type="dcterms:W3CDTF">2015-08-20T05:06:19Z</dcterms:modified>
</cp:coreProperties>
</file>