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1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FC7A7-95B3-FF41-BFB6-201F3B4F4ED2}" type="datetimeFigureOut">
              <a:rPr lang="en-US" smtClean="0"/>
              <a:t>8/17/15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AD3B8-72E4-0443-AC33-CFAE9BE86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2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0003272F-DDE5-A243-ADDB-D2924D2CD854}" type="slidenum">
              <a:rPr lang="en-US" altLang="en-US" sz="1200">
                <a:latin typeface="Arial" charset="0"/>
              </a:rPr>
              <a:pPr eaLnBrk="1" hangingPunct="1"/>
              <a:t>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7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E3BB1F41-AA8D-FF46-9545-DCE5C1837B2F}" type="slidenum">
              <a:rPr lang="en-US" altLang="en-US" sz="1200">
                <a:latin typeface="Arial" charset="0"/>
              </a:rPr>
              <a:pPr eaLnBrk="1" hangingPunct="1"/>
              <a:t>10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9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8F1BA64D-39E8-474A-A390-EFC3DD7EBC41}" type="slidenum">
              <a:rPr lang="en-US" altLang="en-US" sz="1200">
                <a:latin typeface="Arial" charset="0"/>
              </a:rPr>
              <a:pPr eaLnBrk="1" hangingPunct="1"/>
              <a:t>11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748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8C8E3A88-048D-C543-8BAC-79C115E75030}" type="slidenum">
              <a:rPr lang="en-US" altLang="en-US" sz="1200">
                <a:latin typeface="Arial" charset="0"/>
              </a:rPr>
              <a:pPr eaLnBrk="1" hangingPunct="1"/>
              <a:t>12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511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1B461C37-8C37-2140-B7F7-7127FB51D7F3}" type="slidenum">
              <a:rPr lang="en-US" altLang="en-US" sz="1200">
                <a:latin typeface="Arial" charset="0"/>
              </a:rPr>
              <a:pPr eaLnBrk="1" hangingPunct="1"/>
              <a:t>13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099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58CE8944-AE24-2B43-A5E1-234535A4D440}" type="slidenum">
              <a:rPr lang="en-US" altLang="en-US" sz="1200">
                <a:latin typeface="Arial" charset="0"/>
              </a:rPr>
              <a:pPr eaLnBrk="1" hangingPunct="1"/>
              <a:t>14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25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9EBB1979-6CF9-704C-A5C3-2ACE3358C3CD}" type="slidenum">
              <a:rPr lang="en-US" altLang="en-US" sz="1200">
                <a:latin typeface="Arial" charset="0"/>
              </a:rPr>
              <a:pPr eaLnBrk="1" hangingPunct="1"/>
              <a:t>15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5630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38B4A45-9066-CC40-A0CC-EBD8611AB62A}" type="slidenum">
              <a:rPr lang="en-US" altLang="en-US" sz="1200">
                <a:latin typeface="Arial" charset="0"/>
              </a:rPr>
              <a:pPr eaLnBrk="1" hangingPunct="1"/>
              <a:t>16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75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54DAA36C-800F-374C-A2DC-666096DFB4E3}" type="slidenum">
              <a:rPr lang="en-US" altLang="en-US" sz="1200">
                <a:latin typeface="Arial" charset="0"/>
              </a:rPr>
              <a:pPr eaLnBrk="1" hangingPunct="1"/>
              <a:t>17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3059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4F3C773E-7809-944D-A1B6-7043260B1796}" type="slidenum">
              <a:rPr lang="en-US" altLang="en-US" sz="1200">
                <a:latin typeface="Arial" charset="0"/>
              </a:rPr>
              <a:pPr eaLnBrk="1" hangingPunct="1"/>
              <a:t>18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640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F2751068-914E-1041-B935-0353F48E84E2}" type="slidenum">
              <a:rPr lang="en-US" altLang="en-US" sz="1200">
                <a:latin typeface="Arial" charset="0"/>
              </a:rPr>
              <a:pPr eaLnBrk="1" hangingPunct="1"/>
              <a:t>19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8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BCFC6448-F07E-B146-8CF3-8788FEF41841}" type="slidenum">
              <a:rPr lang="en-US" altLang="en-US" sz="1200">
                <a:latin typeface="Arial" charset="0"/>
              </a:rPr>
              <a:pPr eaLnBrk="1" hangingPunct="1"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294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66005F9-CB5D-6B44-B56B-CE7C396A9925}" type="slidenum">
              <a:rPr lang="en-US" altLang="en-US" sz="1200">
                <a:latin typeface="Arial" charset="0"/>
              </a:rPr>
              <a:pPr eaLnBrk="1" hangingPunct="1"/>
              <a:t>20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232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C63E7B8B-EE48-5A46-A15C-ED8BCD68D4B6}" type="slidenum">
              <a:rPr lang="en-US" altLang="en-US" sz="1200">
                <a:latin typeface="Arial" charset="0"/>
              </a:rPr>
              <a:pPr eaLnBrk="1" hangingPunct="1"/>
              <a:t>21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866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10F3233A-554E-1E49-BEC2-ADA7CA83813C}" type="slidenum">
              <a:rPr lang="en-US" altLang="en-US" sz="1200">
                <a:latin typeface="Arial" charset="0"/>
              </a:rPr>
              <a:pPr eaLnBrk="1" hangingPunct="1"/>
              <a:t>22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3877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71C97D51-40BE-8E4C-9158-E083FB256618}" type="slidenum">
              <a:rPr lang="en-US" altLang="en-US" sz="1200">
                <a:latin typeface="Arial" charset="0"/>
              </a:rPr>
              <a:pPr eaLnBrk="1" hangingPunct="1"/>
              <a:t>23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5569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407AD13-44BE-D247-B10C-30159EE835D3}" type="slidenum">
              <a:rPr lang="en-US" altLang="en-US" sz="1200">
                <a:latin typeface="Arial" charset="0"/>
              </a:rPr>
              <a:pPr eaLnBrk="1" hangingPunct="1"/>
              <a:t>24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1019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8CCDA9E0-3D69-5947-B8BD-52D685EC29EB}" type="slidenum">
              <a:rPr lang="en-US" altLang="en-US" sz="1200">
                <a:latin typeface="Arial" charset="0"/>
              </a:rPr>
              <a:pPr eaLnBrk="1" hangingPunct="1"/>
              <a:t>25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2074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FBC7788F-C6E4-534A-BDC6-9C38AF3E66A8}" type="slidenum">
              <a:rPr lang="en-US" altLang="en-US" sz="1200">
                <a:latin typeface="Arial" charset="0"/>
              </a:rPr>
              <a:pPr eaLnBrk="1" hangingPunct="1"/>
              <a:t>26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985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9E5A72CB-DC5B-0F42-8E82-D7FEF48FF65E}" type="slidenum">
              <a:rPr lang="en-US" altLang="en-US" sz="1200">
                <a:latin typeface="Arial" charset="0"/>
              </a:rPr>
              <a:pPr eaLnBrk="1" hangingPunct="1"/>
              <a:t>27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0664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A136C692-02A7-EC48-8BF4-15D6C670D2F7}" type="slidenum">
              <a:rPr lang="en-US" altLang="en-US" sz="1200">
                <a:latin typeface="Arial" charset="0"/>
              </a:rPr>
              <a:pPr eaLnBrk="1" hangingPunct="1"/>
              <a:t>28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1833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35A16E13-AA29-0547-A3A4-4A32AD9C8427}" type="slidenum">
              <a:rPr lang="en-US" altLang="en-US" sz="1200">
                <a:latin typeface="Arial" charset="0"/>
              </a:rPr>
              <a:pPr eaLnBrk="1" hangingPunct="1"/>
              <a:t>29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44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913F10E7-8762-8C4F-9A53-FBDE14FD7160}" type="slidenum">
              <a:rPr lang="en-US" altLang="en-US" sz="1200">
                <a:latin typeface="Arial" charset="0"/>
              </a:rPr>
              <a:pPr eaLnBrk="1" hangingPunct="1"/>
              <a:t>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4515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517C908A-9447-7245-9063-E6E999BC3866}" type="slidenum">
              <a:rPr lang="en-US" altLang="en-US" sz="1200">
                <a:latin typeface="Arial" charset="0"/>
              </a:rPr>
              <a:pPr eaLnBrk="1" hangingPunct="1"/>
              <a:t>30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5516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4128B538-F46C-7245-8B1B-12F559795939}" type="slidenum">
              <a:rPr lang="en-US" altLang="en-US" sz="1200">
                <a:latin typeface="Arial" charset="0"/>
              </a:rPr>
              <a:pPr eaLnBrk="1" hangingPunct="1"/>
              <a:t>31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6628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B43B0DB8-CB8A-1A45-90F9-BC6552B43065}" type="slidenum">
              <a:rPr lang="en-US" altLang="en-US" sz="1200">
                <a:latin typeface="Arial" charset="0"/>
              </a:rPr>
              <a:pPr eaLnBrk="1" hangingPunct="1"/>
              <a:t>32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4022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98424D63-A66E-DF4F-8B70-EC0C1CDDC24A}" type="slidenum">
              <a:rPr lang="en-US" altLang="en-US" sz="1200">
                <a:latin typeface="Arial" charset="0"/>
              </a:rPr>
              <a:pPr eaLnBrk="1" hangingPunct="1"/>
              <a:t>33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76328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965849C8-9372-C648-80E1-9F98DD93E21B}" type="slidenum">
              <a:rPr lang="en-US" altLang="en-US" sz="1200">
                <a:latin typeface="Arial" charset="0"/>
              </a:rPr>
              <a:pPr eaLnBrk="1" hangingPunct="1"/>
              <a:t>34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754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6789E9E9-7561-F541-8A69-4A2F0BD707F7}" type="slidenum">
              <a:rPr lang="en-US" altLang="en-US" sz="1200">
                <a:latin typeface="Arial" charset="0"/>
              </a:rPr>
              <a:pPr eaLnBrk="1" hangingPunct="1"/>
              <a:t>35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8303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CA5211D9-2D0A-D14C-8D1A-B6AFCD060C3F}" type="slidenum">
              <a:rPr lang="en-US" altLang="en-US" sz="1200">
                <a:latin typeface="Arial" charset="0"/>
              </a:rPr>
              <a:pPr eaLnBrk="1" hangingPunct="1"/>
              <a:t>36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1107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EBB4C0E5-38BA-C743-9906-79F77E9A087E}" type="slidenum">
              <a:rPr lang="en-US" altLang="en-US" sz="1200">
                <a:latin typeface="Arial" charset="0"/>
              </a:rPr>
              <a:pPr eaLnBrk="1" hangingPunct="1"/>
              <a:t>37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1158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082C84F5-F17F-F346-A760-5C7278AAB1B7}" type="slidenum">
              <a:rPr lang="en-US" altLang="en-US" sz="1200">
                <a:latin typeface="Arial" charset="0"/>
              </a:rPr>
              <a:pPr eaLnBrk="1" hangingPunct="1"/>
              <a:t>38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7164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3B4B4E52-689E-4441-8477-01B7F6AECC69}" type="slidenum">
              <a:rPr lang="en-US" altLang="en-US" sz="1200">
                <a:latin typeface="Arial" charset="0"/>
              </a:rPr>
              <a:pPr eaLnBrk="1" hangingPunct="1"/>
              <a:t>39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76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9F0ED542-3FA7-4A41-A37F-B5A8409B5447}" type="slidenum">
              <a:rPr lang="en-US" altLang="en-US" sz="1200">
                <a:latin typeface="Arial" charset="0"/>
              </a:rPr>
              <a:pPr eaLnBrk="1" hangingPunct="1"/>
              <a:t>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9985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BF1B35E-CCAB-2348-80E1-1986C9C73EEA}" type="slidenum">
              <a:rPr lang="en-US" altLang="en-US" sz="1200">
                <a:latin typeface="Arial" charset="0"/>
              </a:rPr>
              <a:pPr eaLnBrk="1" hangingPunct="1"/>
              <a:t>40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altLang="en-US" noProof="1"/>
          </a:p>
        </p:txBody>
      </p:sp>
    </p:spTree>
    <p:extLst>
      <p:ext uri="{BB962C8B-B14F-4D97-AF65-F5344CB8AC3E}">
        <p14:creationId xmlns:p14="http://schemas.microsoft.com/office/powerpoint/2010/main" val="1684259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8C0D1BE-63AD-C449-8F91-A943B6360428}" type="slidenum">
              <a:rPr lang="en-US" altLang="en-US" sz="1200">
                <a:latin typeface="Arial" charset="0"/>
              </a:rPr>
              <a:pPr eaLnBrk="1" hangingPunct="1"/>
              <a:t>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084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3193D0FC-BBF2-8D4D-A12E-08942B707FA4}" type="slidenum">
              <a:rPr lang="en-US" altLang="en-US" sz="1200">
                <a:latin typeface="Arial" charset="0"/>
              </a:rPr>
              <a:pPr eaLnBrk="1" hangingPunct="1"/>
              <a:t>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193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1027D9B-A3AF-7E42-82C1-DE872906C50F}" type="slidenum">
              <a:rPr lang="en-US" altLang="en-US" sz="1200">
                <a:latin typeface="Arial" charset="0"/>
              </a:rPr>
              <a:pPr eaLnBrk="1" hangingPunct="1"/>
              <a:t>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596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27792D5B-4807-664E-B39C-6BEB6B4A2959}" type="slidenum">
              <a:rPr lang="en-US" altLang="en-US" sz="1200">
                <a:latin typeface="Arial" charset="0"/>
              </a:rPr>
              <a:pPr eaLnBrk="1" hangingPunct="1"/>
              <a:t>8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8498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089EC614-E3D4-1940-85C8-EAD40238E119}" type="slidenum">
              <a:rPr lang="en-US" altLang="en-US" sz="1200">
                <a:latin typeface="Arial" charset="0"/>
              </a:rPr>
              <a:pPr eaLnBrk="1" hangingPunct="1"/>
              <a:t>9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5800"/>
            <a:ext cx="6091238" cy="342741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48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3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2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3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5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8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8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93846-3130-8F4C-B8B5-B79F7F3B0FEC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1279-CF8A-6F4B-AD02-6B9C3D300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3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1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ChangeArrowheads="1"/>
          </p:cNvSpPr>
          <p:nvPr/>
        </p:nvSpPr>
        <p:spPr bwMode="auto">
          <a:xfrm>
            <a:off x="5715000" y="0"/>
            <a:ext cx="4724400" cy="5638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51" name="Picture 23" descr="781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4119563" cy="5638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5638800" y="2971801"/>
            <a:ext cx="472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New Product Development Strategy</a:t>
            </a:r>
          </a:p>
        </p:txBody>
      </p:sp>
    </p:spTree>
    <p:extLst>
      <p:ext uri="{BB962C8B-B14F-4D97-AF65-F5344CB8AC3E}">
        <p14:creationId xmlns:p14="http://schemas.microsoft.com/office/powerpoint/2010/main" val="173506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1905000" y="0"/>
            <a:ext cx="8763000" cy="45720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2057400" y="228601"/>
            <a:ext cx="8077200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800">
                <a:solidFill>
                  <a:schemeClr val="bg1"/>
                </a:solidFill>
                <a:latin typeface="Arial" charset="0"/>
              </a:rPr>
              <a:t>Today, many companies use a new-product screening checklist for preliminary evaluation.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800">
                <a:solidFill>
                  <a:schemeClr val="bg1"/>
                </a:solidFill>
                <a:latin typeface="Arial" charset="0"/>
              </a:rPr>
              <a:t>In it, firms list the new-product attributes considered most important and compare each idea with those attributes.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800">
                <a:solidFill>
                  <a:schemeClr val="bg1"/>
                </a:solidFill>
                <a:latin typeface="Arial" charset="0"/>
              </a:rPr>
              <a:t>The checklist is standardized and allows ideas to be compared.</a:t>
            </a:r>
          </a:p>
        </p:txBody>
      </p:sp>
    </p:spTree>
    <p:extLst>
      <p:ext uri="{BB962C8B-B14F-4D97-AF65-F5344CB8AC3E}">
        <p14:creationId xmlns:p14="http://schemas.microsoft.com/office/powerpoint/2010/main" val="1244453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781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1524000" y="2971800"/>
            <a:ext cx="6477000" cy="3352800"/>
          </a:xfrm>
          <a:prstGeom prst="rect">
            <a:avLst/>
          </a:prstGeom>
          <a:solidFill>
            <a:srgbClr val="0000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905000" y="3031044"/>
            <a:ext cx="5715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Concept testing presents the consumer with a proposed product and measures attitudes and intentions at this early stage of development.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1524000" y="1981201"/>
            <a:ext cx="6477000" cy="92392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Concept Testing</a:t>
            </a:r>
          </a:p>
        </p:txBody>
      </p:sp>
    </p:spTree>
    <p:extLst>
      <p:ext uri="{BB962C8B-B14F-4D97-AF65-F5344CB8AC3E}">
        <p14:creationId xmlns:p14="http://schemas.microsoft.com/office/powerpoint/2010/main" val="819827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2667000" y="3810000"/>
            <a:ext cx="8001000" cy="3048000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819400" y="669926"/>
            <a:ext cx="74676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en-US">
                <a:solidFill>
                  <a:srgbClr val="000099"/>
                </a:solidFill>
                <a:latin typeface="Arial" charset="0"/>
              </a:rPr>
              <a:t>Concept testing is a quick and inexpensive way of measuring consumer enthusiasm. It asks potential consumers to react to a picture, written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>
                <a:solidFill>
                  <a:srgbClr val="000099"/>
                </a:solidFill>
                <a:latin typeface="Arial" charset="0"/>
              </a:rPr>
              <a:t>statement, or oral description of a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product. This enables a firm to determine initial attitudes prior to expensive, time-consuming prototype development. </a:t>
            </a:r>
          </a:p>
        </p:txBody>
      </p:sp>
    </p:spTree>
    <p:extLst>
      <p:ext uri="{BB962C8B-B14F-4D97-AF65-F5344CB8AC3E}">
        <p14:creationId xmlns:p14="http://schemas.microsoft.com/office/powerpoint/2010/main" val="1989352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780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"/>
            <a:ext cx="6019800" cy="439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828800" y="4419600"/>
            <a:ext cx="8305800" cy="18542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Business and financial analysis for the remaining product concepts is much more detailed than product screening. 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1828800" y="3586164"/>
            <a:ext cx="8274050" cy="771525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Business &amp; Financial Analysis</a:t>
            </a:r>
          </a:p>
        </p:txBody>
      </p:sp>
    </p:spTree>
    <p:extLst>
      <p:ext uri="{BB962C8B-B14F-4D97-AF65-F5344CB8AC3E}">
        <p14:creationId xmlns:p14="http://schemas.microsoft.com/office/powerpoint/2010/main" val="1336194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78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0"/>
            <a:ext cx="48895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1905000" y="839048"/>
            <a:ext cx="4419600" cy="75713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88925">
              <a:lnSpc>
                <a:spcPct val="120000"/>
              </a:lnSpc>
              <a:buFontTx/>
              <a:buChar char="•"/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 considered in business analysis stage : 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905000" y="2168525"/>
            <a:ext cx="4419600" cy="30226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Demand projections 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Cost projections 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Competition 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Required investment 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Profitability</a:t>
            </a:r>
          </a:p>
        </p:txBody>
      </p:sp>
    </p:spTree>
    <p:extLst>
      <p:ext uri="{BB962C8B-B14F-4D97-AF65-F5344CB8AC3E}">
        <p14:creationId xmlns:p14="http://schemas.microsoft.com/office/powerpoint/2010/main" val="1468519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1524000" y="3048000"/>
            <a:ext cx="8229600" cy="2362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981200" y="3113975"/>
            <a:ext cx="7391400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Product development converts a product idea into a physical form and identifies a basic marketing strategy. 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1524000" y="2057401"/>
            <a:ext cx="8229600" cy="923925"/>
          </a:xfrm>
          <a:prstGeom prst="rect">
            <a:avLst/>
          </a:prstGeom>
          <a:solidFill>
            <a:srgbClr val="0000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Product Development</a:t>
            </a:r>
          </a:p>
        </p:txBody>
      </p:sp>
    </p:spTree>
    <p:extLst>
      <p:ext uri="{BB962C8B-B14F-4D97-AF65-F5344CB8AC3E}">
        <p14:creationId xmlns:p14="http://schemas.microsoft.com/office/powerpoint/2010/main" val="321869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780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733800" y="4130676"/>
            <a:ext cx="6934200" cy="27273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r" eaLnBrk="1" hangingPunct="1">
              <a:lnSpc>
                <a:spcPct val="120000"/>
              </a:lnSpc>
            </a:pPr>
            <a:r>
              <a:rPr lang="en-US" altLang="en-US" sz="3600">
                <a:solidFill>
                  <a:schemeClr val="bg1"/>
                </a:solidFill>
                <a:latin typeface="Arial" charset="0"/>
              </a:rPr>
              <a:t>It involves product construction, packaging, branding, product positioning, and usage testing.</a:t>
            </a:r>
          </a:p>
          <a:p>
            <a:pPr algn="r" eaLnBrk="1" hangingPunct="1">
              <a:lnSpc>
                <a:spcPct val="120000"/>
              </a:lnSpc>
            </a:pPr>
            <a:endParaRPr lang="en-US" altLang="en-US" sz="360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654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1905000" y="2743200"/>
            <a:ext cx="6248400" cy="4114800"/>
          </a:xfrm>
          <a:prstGeom prst="rect">
            <a:avLst/>
          </a:prstGeom>
          <a:solidFill>
            <a:srgbClr val="9966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1905000" y="1752600"/>
            <a:ext cx="6248400" cy="914400"/>
          </a:xfrm>
          <a:prstGeom prst="rect">
            <a:avLst/>
          </a:prstGeom>
          <a:noFill/>
          <a:ln w="19050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346325" y="2893582"/>
            <a:ext cx="5486400" cy="34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Test marketing involves placing a product for sale in one or more selected areas and observing its actual performance under the proposed marketing plan. 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2746376" y="1782763"/>
            <a:ext cx="449262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Test Marketing</a:t>
            </a:r>
          </a:p>
        </p:txBody>
      </p:sp>
    </p:spTree>
    <p:extLst>
      <p:ext uri="{BB962C8B-B14F-4D97-AF65-F5344CB8AC3E}">
        <p14:creationId xmlns:p14="http://schemas.microsoft.com/office/powerpoint/2010/main" val="1763360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780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0"/>
            <a:ext cx="66929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1524000" y="3581400"/>
            <a:ext cx="7620000" cy="3276600"/>
          </a:xfrm>
          <a:prstGeom prst="rect">
            <a:avLst/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905000" y="3886201"/>
            <a:ext cx="67056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The purpose is to evaluate the product and pretest marketing efforts in a real setting prior to a full-scale introduction. </a:t>
            </a:r>
            <a:endParaRPr lang="en-US" altLang="en-US">
              <a:solidFill>
                <a:srgbClr val="9966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705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0" y="1371600"/>
            <a:ext cx="6096000" cy="5486400"/>
          </a:xfrm>
          <a:prstGeom prst="rect">
            <a:avLst/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05000" y="1600201"/>
            <a:ext cx="54102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Rather than inquire about intentions, test marketing allows actual consumer behavior to be observed. The firm can also learn about competitive reactions and the response of channel members. </a:t>
            </a:r>
          </a:p>
        </p:txBody>
      </p:sp>
    </p:spTree>
    <p:extLst>
      <p:ext uri="{BB962C8B-B14F-4D97-AF65-F5344CB8AC3E}">
        <p14:creationId xmlns:p14="http://schemas.microsoft.com/office/powerpoint/2010/main" val="461273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ChangeArrowheads="1"/>
          </p:cNvSpPr>
          <p:nvPr/>
        </p:nvSpPr>
        <p:spPr bwMode="auto">
          <a:xfrm>
            <a:off x="1524000" y="1676400"/>
            <a:ext cx="9144000" cy="3810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114800" y="1981200"/>
            <a:ext cx="60198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6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Key Steps in </a:t>
            </a:r>
          </a:p>
          <a:p>
            <a:pPr algn="r">
              <a:defRPr/>
            </a:pPr>
            <a:r>
              <a:rPr lang="en-US" sz="6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New Product Development</a:t>
            </a:r>
          </a:p>
        </p:txBody>
      </p:sp>
    </p:spTree>
    <p:extLst>
      <p:ext uri="{BB962C8B-B14F-4D97-AF65-F5344CB8AC3E}">
        <p14:creationId xmlns:p14="http://schemas.microsoft.com/office/powerpoint/2010/main" val="456651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2133600" y="0"/>
            <a:ext cx="8534400" cy="40386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2286000" y="1828801"/>
            <a:ext cx="83058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After testing is completed, the firm is ready to introduce the product to its full target market. 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This is commercialization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and corresponds to the introductory stage of the product life cycle. </a:t>
            </a:r>
          </a:p>
        </p:txBody>
      </p:sp>
    </p:spTree>
    <p:extLst>
      <p:ext uri="{BB962C8B-B14F-4D97-AF65-F5344CB8AC3E}">
        <p14:creationId xmlns:p14="http://schemas.microsoft.com/office/powerpoint/2010/main" val="256363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78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46672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6248400" y="0"/>
            <a:ext cx="4419600" cy="64008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6400800" y="2279650"/>
            <a:ext cx="41148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r" eaLnBrk="1" hangingPunct="1">
              <a:lnSpc>
                <a:spcPct val="120000"/>
              </a:lnSpc>
            </a:pPr>
            <a:r>
              <a:rPr lang="en-US" altLang="en-US" sz="3600">
                <a:solidFill>
                  <a:schemeClr val="bg1"/>
                </a:solidFill>
                <a:latin typeface="Arial" charset="0"/>
              </a:rPr>
              <a:t>Commercialization involves implementing a total marketing plan and full production.</a:t>
            </a:r>
          </a:p>
        </p:txBody>
      </p:sp>
    </p:spTree>
    <p:extLst>
      <p:ext uri="{BB962C8B-B14F-4D97-AF65-F5344CB8AC3E}">
        <p14:creationId xmlns:p14="http://schemas.microsoft.com/office/powerpoint/2010/main" val="1940022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24000" y="1676400"/>
            <a:ext cx="9144000" cy="38100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2209800" y="2270126"/>
            <a:ext cx="8153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Key Success Factors </a:t>
            </a:r>
          </a:p>
          <a:p>
            <a:pPr algn="r">
              <a:defRPr/>
            </a:pPr>
            <a:r>
              <a:rPr lang="en-US" sz="6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 New Product Development</a:t>
            </a:r>
          </a:p>
        </p:txBody>
      </p:sp>
    </p:spTree>
    <p:extLst>
      <p:ext uri="{BB962C8B-B14F-4D97-AF65-F5344CB8AC3E}">
        <p14:creationId xmlns:p14="http://schemas.microsoft.com/office/powerpoint/2010/main" val="1412017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3048000" y="1143000"/>
            <a:ext cx="7620000" cy="44958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3184526" y="2393950"/>
            <a:ext cx="68738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An investigation of new product practices in 700 firms by Booz-Allen &amp; Hamilton identified 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the existence of common characteristics</a:t>
            </a:r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 in companies that were successful at product innovation</a:t>
            </a:r>
          </a:p>
        </p:txBody>
      </p:sp>
    </p:spTree>
    <p:extLst>
      <p:ext uri="{BB962C8B-B14F-4D97-AF65-F5344CB8AC3E}">
        <p14:creationId xmlns:p14="http://schemas.microsoft.com/office/powerpoint/2010/main" val="918483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780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600200" y="4495800"/>
            <a:ext cx="7010400" cy="23622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905000" y="4618038"/>
            <a:ext cx="655320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bg1"/>
                </a:solidFill>
              </a:rPr>
              <a:t>Successful companies are more committed to growth through new products developed internally.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600200" y="3733800"/>
            <a:ext cx="7010400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00FF"/>
                </a:solidFill>
              </a:rPr>
              <a:t>1. Operating Philosophy</a:t>
            </a:r>
          </a:p>
        </p:txBody>
      </p:sp>
    </p:spTree>
    <p:extLst>
      <p:ext uri="{BB962C8B-B14F-4D97-AF65-F5344CB8AC3E}">
        <p14:creationId xmlns:p14="http://schemas.microsoft.com/office/powerpoint/2010/main" val="386753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524000" y="3733800"/>
            <a:ext cx="9144000" cy="3124200"/>
          </a:xfrm>
          <a:prstGeom prst="rect">
            <a:avLst/>
          </a:prstGeom>
          <a:solidFill>
            <a:srgbClr val="0033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905000" y="1984376"/>
            <a:ext cx="83820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 sz="2800">
                <a:solidFill>
                  <a:srgbClr val="0000FF"/>
                </a:solidFill>
              </a:rPr>
              <a:t>They are more likely to have had a formal new product process in place for a longer period of time than unsuccessful companies.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bg1"/>
                </a:solidFill>
              </a:rPr>
              <a:t>They are more likely to have a strategic plan that includes a certain portion of company growth from new products. </a:t>
            </a:r>
          </a:p>
        </p:txBody>
      </p:sp>
    </p:spTree>
    <p:extLst>
      <p:ext uri="{BB962C8B-B14F-4D97-AF65-F5344CB8AC3E}">
        <p14:creationId xmlns:p14="http://schemas.microsoft.com/office/powerpoint/2010/main" val="2044554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895600" y="1747839"/>
            <a:ext cx="6553200" cy="36909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en-US" sz="2800">
                <a:solidFill>
                  <a:srgbClr val="0000FF"/>
                </a:solidFill>
              </a:rPr>
              <a:t>Successful companies are more likely to house the new product organization in R&amp;D or engineering and are more likely to allow the marketing and R&amp;D functions to have greater influence on the new product process.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895600" y="0"/>
            <a:ext cx="6553200" cy="1747838"/>
          </a:xfrm>
          <a:prstGeom prst="rect">
            <a:avLst/>
          </a:prstGeom>
          <a:solidFill>
            <a:srgbClr val="0033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chemeClr val="bg1"/>
                </a:solidFill>
              </a:rPr>
              <a:t>2. Organizational Structure</a:t>
            </a:r>
          </a:p>
          <a:p>
            <a:pPr algn="ctr" eaLnBrk="1" hangingPunct="1"/>
            <a:endParaRPr lang="en-US" alt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97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 descr="781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4876800" cy="62484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1981200" y="1447800"/>
            <a:ext cx="4267200" cy="4762500"/>
          </a:xfrm>
          <a:prstGeom prst="rect">
            <a:avLst/>
          </a:prstGeom>
          <a:solidFill>
            <a:srgbClr val="CC0000"/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133600" y="1546226"/>
            <a:ext cx="38100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en-US" sz="2800">
                <a:solidFill>
                  <a:schemeClr val="bg1"/>
                </a:solidFill>
              </a:rPr>
              <a:t>Experience in introducing new products enables companies to improve new product performance. 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981200" y="0"/>
            <a:ext cx="4267200" cy="14097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3600">
                <a:solidFill>
                  <a:schemeClr val="bg1"/>
                </a:solidFill>
              </a:rPr>
              <a:t>3. The Experience Effect</a:t>
            </a:r>
          </a:p>
        </p:txBody>
      </p:sp>
    </p:spTree>
    <p:extLst>
      <p:ext uri="{BB962C8B-B14F-4D97-AF65-F5344CB8AC3E}">
        <p14:creationId xmlns:p14="http://schemas.microsoft.com/office/powerpoint/2010/main" val="940472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09800" y="0"/>
            <a:ext cx="5943600" cy="6858000"/>
          </a:xfrm>
          <a:prstGeom prst="rect">
            <a:avLst/>
          </a:prstGeom>
          <a:solidFill>
            <a:srgbClr val="CC0000"/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667000" y="457201"/>
            <a:ext cx="5257800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r"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bg1"/>
                </a:solidFill>
              </a:rPr>
              <a:t>New product development costs conform to the experience curve: The more you do something, the more efficient you become at doing it. This experience advantage stems from the acquisition of a knowledge of the market and of the steps required to develop a new product.</a:t>
            </a:r>
          </a:p>
        </p:txBody>
      </p:sp>
    </p:spTree>
    <p:extLst>
      <p:ext uri="{BB962C8B-B14F-4D97-AF65-F5344CB8AC3E}">
        <p14:creationId xmlns:p14="http://schemas.microsoft.com/office/powerpoint/2010/main" val="382926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505200" y="1295400"/>
            <a:ext cx="7162800" cy="4572000"/>
          </a:xfrm>
          <a:prstGeom prst="rect">
            <a:avLst/>
          </a:prstGeom>
          <a:solidFill>
            <a:srgbClr val="CC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10000" y="1447801"/>
            <a:ext cx="63246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en-US" sz="2800">
                <a:solidFill>
                  <a:schemeClr val="bg1"/>
                </a:solidFill>
              </a:rPr>
              <a:t>Successful companies appear not only to select a management style appropriate to immediate new product development needs but also to revise and tailor that approach to changing new product opportunities 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3733800" y="458789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4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4. Management Style</a:t>
            </a:r>
          </a:p>
        </p:txBody>
      </p:sp>
    </p:spTree>
    <p:extLst>
      <p:ext uri="{BB962C8B-B14F-4D97-AF65-F5344CB8AC3E}">
        <p14:creationId xmlns:p14="http://schemas.microsoft.com/office/powerpoint/2010/main" val="574682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1524000" y="228600"/>
            <a:ext cx="7391400" cy="1200150"/>
          </a:xfrm>
          <a:prstGeom prst="rect">
            <a:avLst/>
          </a:prstGeom>
          <a:solidFill>
            <a:srgbClr val="996633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Key Steps in </a:t>
            </a:r>
          </a:p>
          <a:p>
            <a:pPr algn="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New Product Development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76600" y="1524000"/>
            <a:ext cx="7391400" cy="62865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Idea Generation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76600" y="2190750"/>
            <a:ext cx="7391400" cy="62865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Product Screening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76600" y="2895600"/>
            <a:ext cx="7391400" cy="62865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Concept Testing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76600" y="3581401"/>
            <a:ext cx="7391400" cy="638175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rgbClr val="996633"/>
                </a:solidFill>
                <a:latin typeface="Arial" charset="0"/>
              </a:rPr>
              <a:t>Business &amp; Financial Analysis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276600" y="4267201"/>
            <a:ext cx="7391400" cy="638175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rgbClr val="996633"/>
                </a:solidFill>
                <a:latin typeface="Arial" charset="0"/>
              </a:rPr>
              <a:t>Product Development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76600" y="4953001"/>
            <a:ext cx="7391400" cy="638175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rgbClr val="996633"/>
                </a:solidFill>
                <a:latin typeface="Arial" charset="0"/>
              </a:rPr>
              <a:t>Test Marketing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76600" y="5648326"/>
            <a:ext cx="7391400" cy="638175"/>
          </a:xfrm>
          <a:prstGeom prst="rect">
            <a:avLst/>
          </a:prstGeom>
          <a:solidFill>
            <a:schemeClr val="bg1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rgbClr val="996633"/>
                </a:solidFill>
                <a:latin typeface="Arial" charset="0"/>
              </a:rPr>
              <a:t>Commercialization</a:t>
            </a:r>
          </a:p>
        </p:txBody>
      </p:sp>
    </p:spTree>
    <p:extLst>
      <p:ext uri="{BB962C8B-B14F-4D97-AF65-F5344CB8AC3E}">
        <p14:creationId xmlns:p14="http://schemas.microsoft.com/office/powerpoint/2010/main" val="578187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1524000" y="1295400"/>
            <a:ext cx="7848600" cy="42672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2286000" y="2133600"/>
            <a:ext cx="69342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>
              <a:lnSpc>
                <a:spcPct val="115000"/>
              </a:lnSpc>
              <a:defRPr/>
            </a:pPr>
            <a:r>
              <a:rPr lang="en-US" sz="3600">
                <a:solidFill>
                  <a:schemeClr val="bg1"/>
                </a:solidFill>
                <a:latin typeface="Verdana" pitchFamily="34" charset="0"/>
              </a:rPr>
              <a:t>An empirical research by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Robert Cooper</a:t>
            </a:r>
            <a:r>
              <a:rPr lang="en-US" sz="3600">
                <a:solidFill>
                  <a:schemeClr val="bg1"/>
                </a:solidFill>
                <a:latin typeface="Verdana" pitchFamily="34" charset="0"/>
              </a:rPr>
              <a:t> found three key factors that distinguish winning projects from the losers </a:t>
            </a:r>
          </a:p>
        </p:txBody>
      </p:sp>
    </p:spTree>
    <p:extLst>
      <p:ext uri="{BB962C8B-B14F-4D97-AF65-F5344CB8AC3E}">
        <p14:creationId xmlns:p14="http://schemas.microsoft.com/office/powerpoint/2010/main" val="551008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ChangeArrowheads="1"/>
          </p:cNvSpPr>
          <p:nvPr/>
        </p:nvSpPr>
        <p:spPr bwMode="auto">
          <a:xfrm>
            <a:off x="4114800" y="1728788"/>
            <a:ext cx="6553200" cy="12700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</a:rPr>
              <a:t>Factor 1: A High-Quality New Product Process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4114800" y="3048000"/>
            <a:ext cx="6553200" cy="185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rgbClr val="A50021"/>
                </a:solidFill>
              </a:rPr>
              <a:t>Factor 2: A Clear and Well-Communicated New Product Strategy for the Business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114800" y="4937126"/>
            <a:ext cx="6553200" cy="127419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</a:rPr>
              <a:t>Factor 3: Adequate Resources for New Products</a:t>
            </a: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4114800" y="1066800"/>
            <a:ext cx="3182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  <a:latin typeface="Arial" charset="0"/>
              </a:rPr>
              <a:t>three key factors</a:t>
            </a:r>
          </a:p>
        </p:txBody>
      </p:sp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1752600" y="609601"/>
            <a:ext cx="6553200" cy="1076325"/>
          </a:xfrm>
          <a:prstGeom prst="rect">
            <a:avLst/>
          </a:prstGeom>
          <a:solidFill>
            <a:schemeClr val="bg1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A50021"/>
                </a:solidFill>
              </a:rPr>
              <a:t>three key factors for effective product development:</a:t>
            </a:r>
          </a:p>
        </p:txBody>
      </p:sp>
    </p:spTree>
    <p:extLst>
      <p:ext uri="{BB962C8B-B14F-4D97-AF65-F5344CB8AC3E}">
        <p14:creationId xmlns:p14="http://schemas.microsoft.com/office/powerpoint/2010/main" val="14355253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114800" y="685800"/>
            <a:ext cx="6324600" cy="12700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</a:rPr>
              <a:t>Factor 1: A High-Quality New Product Process</a:t>
            </a:r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4114800" y="2025651"/>
            <a:ext cx="6324600" cy="446087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en-US" sz="2800">
                <a:solidFill>
                  <a:srgbClr val="A50021"/>
                </a:solidFill>
                <a:latin typeface="Verdana" pitchFamily="34" charset="0"/>
              </a:rPr>
              <a:t>Some of these </a:t>
            </a:r>
            <a:r>
              <a:rPr 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success factors</a:t>
            </a:r>
            <a:r>
              <a:rPr lang="en-US" sz="2800">
                <a:solidFill>
                  <a:srgbClr val="A50021"/>
                </a:solidFill>
                <a:latin typeface="Verdana" pitchFamily="34" charset="0"/>
              </a:rPr>
              <a:t> that top performers build into their new product processes include: </a:t>
            </a:r>
          </a:p>
          <a:p>
            <a:pPr marL="800100" lvl="1" indent="-342900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en-US" sz="2800">
                <a:solidFill>
                  <a:srgbClr val="A50021"/>
                </a:solidFill>
                <a:latin typeface="Verdana" pitchFamily="34" charset="0"/>
              </a:rPr>
              <a:t>emphasizing the up-front predevelopment homework; </a:t>
            </a:r>
          </a:p>
          <a:p>
            <a:pPr marL="800100" lvl="1" indent="-342900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ü"/>
              <a:defRPr/>
            </a:pPr>
            <a:r>
              <a:rPr lang="en-US" sz="2800">
                <a:solidFill>
                  <a:srgbClr val="A50021"/>
                </a:solidFill>
                <a:latin typeface="Verdana" pitchFamily="34" charset="0"/>
              </a:rPr>
              <a:t>building in the voice of the customer throughout</a:t>
            </a:r>
          </a:p>
        </p:txBody>
      </p:sp>
    </p:spTree>
    <p:extLst>
      <p:ext uri="{BB962C8B-B14F-4D97-AF65-F5344CB8AC3E}">
        <p14:creationId xmlns:p14="http://schemas.microsoft.com/office/powerpoint/2010/main" val="1391927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114800" y="914400"/>
            <a:ext cx="6324600" cy="12700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</a:rPr>
              <a:t>Factor 1: A High-Quality New Product Process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114800" y="2305051"/>
            <a:ext cx="6324600" cy="3948113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charset="2"/>
              <a:buChar char="ü"/>
            </a:pPr>
            <a:r>
              <a:rPr lang="en-US" altLang="en-US" sz="2800">
                <a:solidFill>
                  <a:srgbClr val="A50021"/>
                </a:solidFill>
              </a:rPr>
              <a:t>demanding sharp, early product definition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charset="2"/>
              <a:buChar char="ü"/>
            </a:pPr>
            <a:r>
              <a:rPr lang="en-US" altLang="en-US" sz="2800">
                <a:solidFill>
                  <a:srgbClr val="A50021"/>
                </a:solidFill>
              </a:rPr>
              <a:t>having tough Go/Kill decision points where projects really do get killed 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  <a:buFont typeface="Wingdings" charset="2"/>
              <a:buChar char="ü"/>
            </a:pPr>
            <a:r>
              <a:rPr lang="en-US" altLang="en-US" sz="2800">
                <a:solidFill>
                  <a:srgbClr val="A50021"/>
                </a:solidFill>
              </a:rPr>
              <a:t>and highlighting quality of execution throughout</a:t>
            </a: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2362200" y="2133600"/>
            <a:ext cx="8066088" cy="36909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endParaRPr lang="en-US" altLang="en-US" sz="2800">
              <a:solidFill>
                <a:srgbClr val="A50021"/>
              </a:solidFill>
            </a:endParaRPr>
          </a:p>
          <a:p>
            <a:pPr eaLnBrk="1" hangingPunct="1">
              <a:lnSpc>
                <a:spcPct val="120000"/>
              </a:lnSpc>
              <a:buFont typeface="Wingdings" charset="2"/>
              <a:buChar char="ü"/>
            </a:pPr>
            <a:r>
              <a:rPr lang="en-US" altLang="en-US" sz="2800">
                <a:solidFill>
                  <a:srgbClr val="A50021"/>
                </a:solidFill>
              </a:rPr>
              <a:t>there are clear goals or objectives for the business's total new product effort; for example, what percentage of sales or profits new products will contribute to the business</a:t>
            </a:r>
          </a:p>
          <a:p>
            <a:pPr eaLnBrk="1" hangingPunct="1">
              <a:lnSpc>
                <a:spcPct val="120000"/>
              </a:lnSpc>
              <a:buFont typeface="Wingdings" charset="2"/>
              <a:buNone/>
            </a:pPr>
            <a:endParaRPr lang="en-US" altLang="en-US" sz="2800">
              <a:solidFill>
                <a:srgbClr val="A50021"/>
              </a:solidFill>
            </a:endParaRP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600200" y="609600"/>
            <a:ext cx="6553200" cy="18542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</a:rPr>
              <a:t>Factor 2: A Clear and Well-Communicated New Product Strategy for the Business</a:t>
            </a:r>
          </a:p>
        </p:txBody>
      </p:sp>
    </p:spTree>
    <p:extLst>
      <p:ext uri="{BB962C8B-B14F-4D97-AF65-F5344CB8AC3E}">
        <p14:creationId xmlns:p14="http://schemas.microsoft.com/office/powerpoint/2010/main" val="1245466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ChangeArrowheads="1"/>
          </p:cNvSpPr>
          <p:nvPr/>
        </p:nvSpPr>
        <p:spPr bwMode="auto">
          <a:xfrm>
            <a:off x="1524000" y="3581400"/>
            <a:ext cx="8305800" cy="3276600"/>
          </a:xfrm>
          <a:prstGeom prst="rect">
            <a:avLst/>
          </a:prstGeom>
          <a:solidFill>
            <a:srgbClr val="A50021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752600" y="2257073"/>
            <a:ext cx="80010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30000"/>
              </a:lnSpc>
              <a:buFont typeface="Wingdings" charset="2"/>
              <a:buChar char="ü"/>
            </a:pPr>
            <a:r>
              <a:rPr lang="en-US" altLang="en-US" sz="3000">
                <a:solidFill>
                  <a:srgbClr val="A50021"/>
                </a:solidFill>
              </a:rPr>
              <a:t>there are clearly defined arenas—specified areas of strategic focus, such</a:t>
            </a:r>
            <a:r>
              <a:rPr lang="en-US" altLang="en-US" sz="3000"/>
              <a:t> </a:t>
            </a:r>
            <a:r>
              <a:rPr lang="en-US" altLang="en-US" sz="3000">
                <a:solidFill>
                  <a:schemeClr val="bg1"/>
                </a:solidFill>
              </a:rPr>
              <a:t>as products, markets, or technologies—to give direction to the business's total new product effort</a:t>
            </a:r>
          </a:p>
        </p:txBody>
      </p:sp>
    </p:spTree>
    <p:extLst>
      <p:ext uri="{BB962C8B-B14F-4D97-AF65-F5344CB8AC3E}">
        <p14:creationId xmlns:p14="http://schemas.microsoft.com/office/powerpoint/2010/main" val="19745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524000" y="3581400"/>
            <a:ext cx="8305800" cy="3276600"/>
          </a:xfrm>
          <a:prstGeom prst="rect">
            <a:avLst/>
          </a:prstGeom>
          <a:solidFill>
            <a:srgbClr val="A50021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1752600" y="2269773"/>
            <a:ext cx="76962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30000"/>
              </a:lnSpc>
              <a:buFont typeface="Wingdings" charset="2"/>
              <a:buChar char="ü"/>
            </a:pPr>
            <a:r>
              <a:rPr lang="en-US" altLang="en-US" sz="3000">
                <a:solidFill>
                  <a:srgbClr val="A50021"/>
                </a:solidFill>
              </a:rPr>
              <a:t>the role of new products in achieving the business's goals and the new</a:t>
            </a:r>
            <a:r>
              <a:rPr lang="en-US" altLang="en-US" sz="3000"/>
              <a:t> </a:t>
            </a:r>
            <a:r>
              <a:rPr lang="en-US" altLang="en-US" sz="3000">
                <a:solidFill>
                  <a:schemeClr val="bg1"/>
                </a:solidFill>
              </a:rPr>
              <a:t>product strategy for the business are clearly communicated to all who need to know</a:t>
            </a:r>
          </a:p>
        </p:txBody>
      </p:sp>
    </p:spTree>
    <p:extLst>
      <p:ext uri="{BB962C8B-B14F-4D97-AF65-F5344CB8AC3E}">
        <p14:creationId xmlns:p14="http://schemas.microsoft.com/office/powerpoint/2010/main" val="409098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ChangeArrowheads="1"/>
          </p:cNvSpPr>
          <p:nvPr/>
        </p:nvSpPr>
        <p:spPr bwMode="auto">
          <a:xfrm>
            <a:off x="2362200" y="1752600"/>
            <a:ext cx="6934200" cy="4368800"/>
          </a:xfrm>
          <a:prstGeom prst="rect">
            <a:avLst/>
          </a:prstGeom>
          <a:solidFill>
            <a:srgbClr val="A50021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5000"/>
              </a:lnSpc>
              <a:buFontTx/>
              <a:buChar char="•"/>
            </a:pPr>
            <a:endParaRPr lang="en-US" altLang="en-US" sz="2800">
              <a:solidFill>
                <a:schemeClr val="bg1"/>
              </a:solidFill>
            </a:endParaRP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US" altLang="en-US" sz="2800">
                <a:solidFill>
                  <a:schemeClr val="bg1"/>
                </a:solidFill>
              </a:rPr>
              <a:t>In top-performing businesses, senior management has devoted the necessary resources—people and money, marketing and technical—to achieve the business's new product objectives</a:t>
            </a:r>
          </a:p>
          <a:p>
            <a:pPr eaLnBrk="1" hangingPunct="1">
              <a:lnSpc>
                <a:spcPct val="125000"/>
              </a:lnSpc>
            </a:pPr>
            <a:endParaRPr lang="en-US" altLang="en-US" sz="2800">
              <a:solidFill>
                <a:schemeClr val="bg1"/>
              </a:solidFill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1676400" y="838200"/>
            <a:ext cx="6553200" cy="1270000"/>
          </a:xfrm>
          <a:prstGeom prst="rect">
            <a:avLst/>
          </a:prstGeom>
          <a:solidFill>
            <a:schemeClr val="bg1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r" eaLnBrk="1" hangingPunct="1">
              <a:lnSpc>
                <a:spcPct val="120000"/>
              </a:lnSpc>
            </a:pPr>
            <a:r>
              <a:rPr lang="en-US" altLang="en-US">
                <a:solidFill>
                  <a:srgbClr val="A50021"/>
                </a:solidFill>
              </a:rPr>
              <a:t>Factor 3: Adequate Resources for New Products</a:t>
            </a:r>
          </a:p>
        </p:txBody>
      </p:sp>
    </p:spTree>
    <p:extLst>
      <p:ext uri="{BB962C8B-B14F-4D97-AF65-F5344CB8AC3E}">
        <p14:creationId xmlns:p14="http://schemas.microsoft.com/office/powerpoint/2010/main" val="1845716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ChangeArrowheads="1"/>
          </p:cNvSpPr>
          <p:nvPr/>
        </p:nvSpPr>
        <p:spPr bwMode="auto">
          <a:xfrm>
            <a:off x="2362200" y="0"/>
            <a:ext cx="4114800" cy="6324600"/>
          </a:xfrm>
          <a:prstGeom prst="rect">
            <a:avLst/>
          </a:prstGeom>
          <a:solidFill>
            <a:srgbClr val="A50021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0963" name="Picture 6" descr="78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0"/>
            <a:ext cx="417036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819400" y="1524001"/>
            <a:ext cx="35814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r" eaLnBrk="1" hangingPunct="1">
              <a:lnSpc>
                <a:spcPct val="125000"/>
              </a:lnSpc>
              <a:buFontTx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R&amp;D budgets are adequate—judged to be sufficient in light of the business's new product objectives</a:t>
            </a:r>
          </a:p>
        </p:txBody>
      </p:sp>
    </p:spTree>
    <p:extLst>
      <p:ext uri="{BB962C8B-B14F-4D97-AF65-F5344CB8AC3E}">
        <p14:creationId xmlns:p14="http://schemas.microsoft.com/office/powerpoint/2010/main" val="1010014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6" descr="78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0"/>
            <a:ext cx="670560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2362200" y="4038601"/>
            <a:ext cx="8382000" cy="1806575"/>
          </a:xfrm>
          <a:prstGeom prst="rect">
            <a:avLst/>
          </a:prstGeom>
          <a:solidFill>
            <a:srgbClr val="A5002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US" altLang="en-US" sz="3000">
                <a:solidFill>
                  <a:schemeClr val="bg1"/>
                </a:solidFill>
              </a:rPr>
              <a:t>the necessary people are in place and have their time freed up for new products. </a:t>
            </a:r>
          </a:p>
        </p:txBody>
      </p:sp>
    </p:spTree>
    <p:extLst>
      <p:ext uri="{BB962C8B-B14F-4D97-AF65-F5344CB8AC3E}">
        <p14:creationId xmlns:p14="http://schemas.microsoft.com/office/powerpoint/2010/main" val="1787189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ChangeArrowheads="1"/>
          </p:cNvSpPr>
          <p:nvPr/>
        </p:nvSpPr>
        <p:spPr bwMode="auto">
          <a:xfrm>
            <a:off x="1524000" y="2286000"/>
            <a:ext cx="7772400" cy="3657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3600">
              <a:solidFill>
                <a:srgbClr val="996633"/>
              </a:solidFill>
              <a:latin typeface="Arial" charset="0"/>
            </a:endParaRPr>
          </a:p>
        </p:txBody>
      </p:sp>
      <p:sp>
        <p:nvSpPr>
          <p:cNvPr id="6147" name="Rectangle 12"/>
          <p:cNvSpPr>
            <a:spLocks noChangeArrowheads="1"/>
          </p:cNvSpPr>
          <p:nvPr/>
        </p:nvSpPr>
        <p:spPr bwMode="auto">
          <a:xfrm>
            <a:off x="1524000" y="990600"/>
            <a:ext cx="7772400" cy="1219200"/>
          </a:xfrm>
          <a:prstGeom prst="rect">
            <a:avLst/>
          </a:prstGeom>
          <a:solidFill>
            <a:srgbClr val="996633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1905000" y="1150938"/>
            <a:ext cx="5365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Idea Generation</a:t>
            </a: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1828800" y="2438401"/>
            <a:ext cx="7086600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600">
                <a:solidFill>
                  <a:srgbClr val="996633"/>
                </a:solidFill>
                <a:latin typeface="Arial" charset="0"/>
              </a:rPr>
              <a:t>Idea generation is a continuous, systematic search for new product opportunities. It involves delineating sources of new ideas and methods for generating them. </a:t>
            </a:r>
          </a:p>
        </p:txBody>
      </p:sp>
    </p:spTree>
    <p:extLst>
      <p:ext uri="{BB962C8B-B14F-4D97-AF65-F5344CB8AC3E}">
        <p14:creationId xmlns:p14="http://schemas.microsoft.com/office/powerpoint/2010/main" val="1578716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524000" y="3810000"/>
            <a:ext cx="9144000" cy="3048000"/>
          </a:xfrm>
          <a:prstGeom prst="rect">
            <a:avLst/>
          </a:prstGeom>
          <a:solidFill>
            <a:schemeClr val="bg2"/>
          </a:solidFill>
          <a:ln w="9525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905001" y="4038600"/>
            <a:ext cx="7864475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 sz="2200" u="sng">
                <a:solidFill>
                  <a:schemeClr val="bg1"/>
                </a:solidFill>
                <a:latin typeface="Arial" charset="0"/>
              </a:rPr>
              <a:t>Source of Reference: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000">
                <a:solidFill>
                  <a:schemeClr val="bg1"/>
                </a:solidFill>
              </a:rPr>
              <a:t>Robert Cooper, </a:t>
            </a:r>
            <a:r>
              <a:rPr lang="en-US" altLang="en-US" sz="2000" b="1" i="1">
                <a:solidFill>
                  <a:schemeClr val="bg1"/>
                </a:solidFill>
              </a:rPr>
              <a:t>Winning at New Products: Accelerating the Process from Idea to Launch, </a:t>
            </a:r>
            <a:r>
              <a:rPr lang="en-US" altLang="en-US" sz="2000">
                <a:solidFill>
                  <a:schemeClr val="bg1"/>
                </a:solidFill>
              </a:rPr>
              <a:t>Perseus Books Group. </a:t>
            </a:r>
          </a:p>
        </p:txBody>
      </p:sp>
    </p:spTree>
    <p:extLst>
      <p:ext uri="{BB962C8B-B14F-4D97-AF65-F5344CB8AC3E}">
        <p14:creationId xmlns:p14="http://schemas.microsoft.com/office/powerpoint/2010/main" val="322334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524000" y="609600"/>
            <a:ext cx="7543800" cy="1219200"/>
          </a:xfrm>
          <a:prstGeom prst="rect">
            <a:avLst/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3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828800" y="762001"/>
            <a:ext cx="7050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Methods for Generating Ideas 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1752600" y="1752600"/>
            <a:ext cx="8534400" cy="4572000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2057400" y="2098675"/>
            <a:ext cx="80010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Dimensional Analysis</a:t>
            </a:r>
            <a:r>
              <a:rPr lang="en-US" sz="2800">
                <a:solidFill>
                  <a:srgbClr val="996633"/>
                </a:solidFill>
                <a:latin typeface="Arial" charset="0"/>
              </a:rPr>
              <a:t> lists all of the physical characteristics of a product type. Having obtained such a list, creativity can be triggered by asking questions such as: "Why is the product this way?“, </a:t>
            </a:r>
            <a:r>
              <a:rPr lang="en-US" sz="28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"How could the product be changed?"</a:t>
            </a:r>
            <a:r>
              <a:rPr lang="en-US" sz="2800">
                <a:solidFill>
                  <a:srgbClr val="996633"/>
                </a:solidFill>
                <a:latin typeface="Arial" charset="0"/>
              </a:rPr>
              <a:t> or "'What would happen if one or more of the characteristics were removed?"</a:t>
            </a:r>
          </a:p>
        </p:txBody>
      </p:sp>
    </p:spTree>
    <p:extLst>
      <p:ext uri="{BB962C8B-B14F-4D97-AF65-F5344CB8AC3E}">
        <p14:creationId xmlns:p14="http://schemas.microsoft.com/office/powerpoint/2010/main" val="2000033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524000" y="1676400"/>
            <a:ext cx="8534400" cy="3886200"/>
          </a:xfrm>
          <a:prstGeom prst="rect">
            <a:avLst/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1828800" y="2968374"/>
            <a:ext cx="80010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Problem Analysis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is a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need-assessment technique designed to develop an inventory of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consumer problems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in a particular product or service category and to serve as a basis for new product or service ideas. </a:t>
            </a:r>
          </a:p>
        </p:txBody>
      </p:sp>
    </p:spTree>
    <p:extLst>
      <p:ext uri="{BB962C8B-B14F-4D97-AF65-F5344CB8AC3E}">
        <p14:creationId xmlns:p14="http://schemas.microsoft.com/office/powerpoint/2010/main" val="87522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133600" y="1676400"/>
            <a:ext cx="8534400" cy="3886200"/>
          </a:xfrm>
          <a:prstGeom prst="rect">
            <a:avLst/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2362200" y="2840273"/>
            <a:ext cx="8001000" cy="1421928"/>
          </a:xfrm>
          <a:prstGeom prst="rect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Benefit Structure Analysis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determines what specific benefits and characteristics are desired by consumers within a particular product or service category and 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identifies perceived deficiencies in what is currently provided. </a:t>
            </a:r>
          </a:p>
        </p:txBody>
      </p:sp>
    </p:spTree>
    <p:extLst>
      <p:ext uri="{BB962C8B-B14F-4D97-AF65-F5344CB8AC3E}">
        <p14:creationId xmlns:p14="http://schemas.microsoft.com/office/powerpoint/2010/main" val="1597848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78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0"/>
            <a:ext cx="48895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057400" y="0"/>
            <a:ext cx="3657600" cy="6400800"/>
          </a:xfrm>
          <a:prstGeom prst="rect">
            <a:avLst/>
          </a:prstGeom>
          <a:solidFill>
            <a:srgbClr val="996633"/>
          </a:solidFill>
          <a:ln w="9525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2133600" y="2411044"/>
            <a:ext cx="3429000" cy="168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Scenario Analysis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identifies  opportunities by capitalizing on projected future environments and associated consumer needs. </a:t>
            </a:r>
          </a:p>
        </p:txBody>
      </p:sp>
    </p:spTree>
    <p:extLst>
      <p:ext uri="{BB962C8B-B14F-4D97-AF65-F5344CB8AC3E}">
        <p14:creationId xmlns:p14="http://schemas.microsoft.com/office/powerpoint/2010/main" val="701539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1676400" y="990600"/>
            <a:ext cx="7848600" cy="12954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A50021"/>
              </a:solidFill>
              <a:latin typeface="Arial" charset="0"/>
            </a:endParaRP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1676400" y="2286000"/>
            <a:ext cx="7848600" cy="3886200"/>
          </a:xfrm>
          <a:prstGeom prst="rect">
            <a:avLst/>
          </a:prstGeom>
          <a:solidFill>
            <a:srgbClr val="A5002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2057400" y="1295400"/>
            <a:ext cx="6280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Product Screening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2057400" y="2573844"/>
            <a:ext cx="7315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After the firm identifies potential products, it must screen them. In product screening, poor, unsuitable, or otherwise unattractive ideas </a:t>
            </a:r>
            <a:r>
              <a:rPr lang="en-US" altLang="en-US" b="1">
                <a:solidFill>
                  <a:schemeClr val="bg1"/>
                </a:solidFill>
                <a:latin typeface="Arial" charset="0"/>
              </a:rPr>
              <a:t>are weeded out from further actions. </a:t>
            </a:r>
          </a:p>
        </p:txBody>
      </p:sp>
    </p:spTree>
    <p:extLst>
      <p:ext uri="{BB962C8B-B14F-4D97-AF65-F5344CB8AC3E}">
        <p14:creationId xmlns:p14="http://schemas.microsoft.com/office/powerpoint/2010/main" val="934618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1131</Words>
  <Application>Microsoft Macintosh PowerPoint</Application>
  <PresentationFormat>Widescreen</PresentationFormat>
  <Paragraphs>123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Calibri</vt:lpstr>
      <vt:lpstr>Calibri Light</vt:lpstr>
      <vt:lpstr>Arial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Syed ShahRukh Haider</dc:creator>
  <cp:lastModifiedBy>Syed ShahRukh Haider</cp:lastModifiedBy>
  <cp:revision>1</cp:revision>
  <dcterms:created xsi:type="dcterms:W3CDTF">2015-08-17T07:02:33Z</dcterms:created>
  <dcterms:modified xsi:type="dcterms:W3CDTF">2015-08-17T07:03:46Z</dcterms:modified>
</cp:coreProperties>
</file>