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2" r:id="rId4"/>
    <p:sldId id="260" r:id="rId5"/>
    <p:sldId id="261" r:id="rId6"/>
    <p:sldId id="263" r:id="rId7"/>
    <p:sldId id="264" r:id="rId8"/>
    <p:sldId id="265" r:id="rId9"/>
    <p:sldId id="289" r:id="rId10"/>
    <p:sldId id="290" r:id="rId11"/>
    <p:sldId id="287"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8" r:id="rId30"/>
    <p:sldId id="284"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p:restoredTop sz="89566"/>
  </p:normalViewPr>
  <p:slideViewPr>
    <p:cSldViewPr snapToGrid="0" snapToObjects="1">
      <p:cViewPr varScale="1">
        <p:scale>
          <a:sx n="102" d="100"/>
          <a:sy n="102" d="100"/>
        </p:scale>
        <p:origin x="20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8B989-A60C-47B5-8CE3-31C91144F4F0}"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lang="en-US"/>
        </a:p>
      </dgm:t>
    </dgm:pt>
    <dgm:pt modelId="{595FACD2-50F0-43D6-BDA4-284DA429C96C}">
      <dgm:prSet/>
      <dgm:spPr/>
      <dgm:t>
        <a:bodyPr/>
        <a:lstStyle/>
        <a:p>
          <a:pPr rtl="0"/>
          <a:r>
            <a:rPr lang="en-US" b="1" dirty="0" smtClean="0"/>
            <a:t>1.  DMAIC </a:t>
          </a:r>
          <a:endParaRPr lang="en-US" b="1" dirty="0"/>
        </a:p>
      </dgm:t>
    </dgm:pt>
    <dgm:pt modelId="{27AA3DE6-BE51-4D83-9D7C-721350133F65}" type="parTrans" cxnId="{27994FE8-39F3-4B33-92E3-90F467B1A8A0}">
      <dgm:prSet/>
      <dgm:spPr/>
      <dgm:t>
        <a:bodyPr/>
        <a:lstStyle/>
        <a:p>
          <a:endParaRPr lang="en-US"/>
        </a:p>
      </dgm:t>
    </dgm:pt>
    <dgm:pt modelId="{F9C09283-492A-47FC-875F-AFF10D28B48D}" type="sibTrans" cxnId="{27994FE8-39F3-4B33-92E3-90F467B1A8A0}">
      <dgm:prSet/>
      <dgm:spPr/>
      <dgm:t>
        <a:bodyPr/>
        <a:lstStyle/>
        <a:p>
          <a:endParaRPr lang="en-US"/>
        </a:p>
      </dgm:t>
    </dgm:pt>
    <dgm:pt modelId="{D7537213-E990-40C1-A58E-3D1BFFD6A9A4}">
      <dgm:prSet/>
      <dgm:spPr/>
      <dgm:t>
        <a:bodyPr/>
        <a:lstStyle/>
        <a:p>
          <a:pPr rtl="0"/>
          <a:r>
            <a:rPr lang="en-US" b="1" dirty="0" smtClean="0"/>
            <a:t>2.  DMADV</a:t>
          </a:r>
          <a:endParaRPr lang="en-US" b="1" dirty="0"/>
        </a:p>
      </dgm:t>
    </dgm:pt>
    <dgm:pt modelId="{86580220-D77E-4385-AD20-D7A006F5C847}" type="parTrans" cxnId="{47FC86F0-997A-49CC-8E95-E7A163C3B78B}">
      <dgm:prSet/>
      <dgm:spPr/>
      <dgm:t>
        <a:bodyPr/>
        <a:lstStyle/>
        <a:p>
          <a:endParaRPr lang="en-US"/>
        </a:p>
      </dgm:t>
    </dgm:pt>
    <dgm:pt modelId="{09C414CF-A6E0-4377-85A6-B9B903C159DB}" type="sibTrans" cxnId="{47FC86F0-997A-49CC-8E95-E7A163C3B78B}">
      <dgm:prSet/>
      <dgm:spPr/>
      <dgm:t>
        <a:bodyPr/>
        <a:lstStyle/>
        <a:p>
          <a:endParaRPr lang="en-US"/>
        </a:p>
      </dgm:t>
    </dgm:pt>
    <dgm:pt modelId="{EC5CED43-8E01-48D5-B0A9-41698D6C89D0}" type="pres">
      <dgm:prSet presAssocID="{F9A8B989-A60C-47B5-8CE3-31C91144F4F0}" presName="linear" presStyleCnt="0">
        <dgm:presLayoutVars>
          <dgm:animLvl val="lvl"/>
          <dgm:resizeHandles val="exact"/>
        </dgm:presLayoutVars>
      </dgm:prSet>
      <dgm:spPr/>
      <dgm:t>
        <a:bodyPr/>
        <a:lstStyle/>
        <a:p>
          <a:endParaRPr lang="en-US"/>
        </a:p>
      </dgm:t>
    </dgm:pt>
    <dgm:pt modelId="{7FEFCE50-6B29-4B0F-952B-7874B96E1089}" type="pres">
      <dgm:prSet presAssocID="{595FACD2-50F0-43D6-BDA4-284DA429C96C}" presName="parentText" presStyleLbl="node1" presStyleIdx="0" presStyleCnt="2" custLinFactNeighborX="-1667" custLinFactNeighborY="-13357">
        <dgm:presLayoutVars>
          <dgm:chMax val="0"/>
          <dgm:bulletEnabled val="1"/>
        </dgm:presLayoutVars>
      </dgm:prSet>
      <dgm:spPr/>
      <dgm:t>
        <a:bodyPr/>
        <a:lstStyle/>
        <a:p>
          <a:endParaRPr lang="en-US"/>
        </a:p>
      </dgm:t>
    </dgm:pt>
    <dgm:pt modelId="{DE1DBD58-F095-4C39-A20A-6808C6866DB5}" type="pres">
      <dgm:prSet presAssocID="{F9C09283-492A-47FC-875F-AFF10D28B48D}" presName="spacer" presStyleCnt="0"/>
      <dgm:spPr/>
    </dgm:pt>
    <dgm:pt modelId="{9E9D9660-F028-4B73-806C-3EE48DB82C90}" type="pres">
      <dgm:prSet presAssocID="{D7537213-E990-40C1-A58E-3D1BFFD6A9A4}" presName="parentText" presStyleLbl="node1" presStyleIdx="1" presStyleCnt="2" custLinFactNeighborX="-1667">
        <dgm:presLayoutVars>
          <dgm:chMax val="0"/>
          <dgm:bulletEnabled val="1"/>
        </dgm:presLayoutVars>
      </dgm:prSet>
      <dgm:spPr/>
      <dgm:t>
        <a:bodyPr/>
        <a:lstStyle/>
        <a:p>
          <a:endParaRPr lang="en-US"/>
        </a:p>
      </dgm:t>
    </dgm:pt>
  </dgm:ptLst>
  <dgm:cxnLst>
    <dgm:cxn modelId="{47FC86F0-997A-49CC-8E95-E7A163C3B78B}" srcId="{F9A8B989-A60C-47B5-8CE3-31C91144F4F0}" destId="{D7537213-E990-40C1-A58E-3D1BFFD6A9A4}" srcOrd="1" destOrd="0" parTransId="{86580220-D77E-4385-AD20-D7A006F5C847}" sibTransId="{09C414CF-A6E0-4377-85A6-B9B903C159DB}"/>
    <dgm:cxn modelId="{DEABE39F-5639-FD49-947F-93FF6A191436}" type="presOf" srcId="{F9A8B989-A60C-47B5-8CE3-31C91144F4F0}" destId="{EC5CED43-8E01-48D5-B0A9-41698D6C89D0}" srcOrd="0" destOrd="0" presId="urn:microsoft.com/office/officeart/2005/8/layout/vList2"/>
    <dgm:cxn modelId="{2591F25C-D75A-C347-A1DF-339732218B7C}" type="presOf" srcId="{595FACD2-50F0-43D6-BDA4-284DA429C96C}" destId="{7FEFCE50-6B29-4B0F-952B-7874B96E1089}" srcOrd="0" destOrd="0" presId="urn:microsoft.com/office/officeart/2005/8/layout/vList2"/>
    <dgm:cxn modelId="{773B13DE-28B1-2448-A71C-1D6284BDE072}" type="presOf" srcId="{D7537213-E990-40C1-A58E-3D1BFFD6A9A4}" destId="{9E9D9660-F028-4B73-806C-3EE48DB82C90}" srcOrd="0" destOrd="0" presId="urn:microsoft.com/office/officeart/2005/8/layout/vList2"/>
    <dgm:cxn modelId="{27994FE8-39F3-4B33-92E3-90F467B1A8A0}" srcId="{F9A8B989-A60C-47B5-8CE3-31C91144F4F0}" destId="{595FACD2-50F0-43D6-BDA4-284DA429C96C}" srcOrd="0" destOrd="0" parTransId="{27AA3DE6-BE51-4D83-9D7C-721350133F65}" sibTransId="{F9C09283-492A-47FC-875F-AFF10D28B48D}"/>
    <dgm:cxn modelId="{E6D9C355-4C9A-1843-92DA-49CA863D62F2}" type="presParOf" srcId="{EC5CED43-8E01-48D5-B0A9-41698D6C89D0}" destId="{7FEFCE50-6B29-4B0F-952B-7874B96E1089}" srcOrd="0" destOrd="0" presId="urn:microsoft.com/office/officeart/2005/8/layout/vList2"/>
    <dgm:cxn modelId="{6B8B8C58-15DC-8F42-A777-FDFF3AA7EA3E}" type="presParOf" srcId="{EC5CED43-8E01-48D5-B0A9-41698D6C89D0}" destId="{DE1DBD58-F095-4C39-A20A-6808C6866DB5}" srcOrd="1" destOrd="0" presId="urn:microsoft.com/office/officeart/2005/8/layout/vList2"/>
    <dgm:cxn modelId="{D51E0660-2D5C-CD40-BD5E-73BC4BD09C22}" type="presParOf" srcId="{EC5CED43-8E01-48D5-B0A9-41698D6C89D0}" destId="{9E9D9660-F028-4B73-806C-3EE48DB82C90}"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932E3-3D44-4E32-91AA-39F8B33EE1D4}" type="doc">
      <dgm:prSet loTypeId="urn:microsoft.com/office/officeart/2005/8/layout/vList2" loCatId="list" qsTypeId="urn:microsoft.com/office/officeart/2005/8/quickstyle/3d1" qsCatId="3D" csTypeId="urn:microsoft.com/office/officeart/2005/8/colors/accent2_3" csCatId="accent2"/>
      <dgm:spPr/>
      <dgm:t>
        <a:bodyPr/>
        <a:lstStyle/>
        <a:p>
          <a:endParaRPr lang="en-US"/>
        </a:p>
      </dgm:t>
    </dgm:pt>
    <dgm:pt modelId="{69C56F28-629E-4160-BA0E-4C7611E2608A}">
      <dgm:prSet/>
      <dgm:spPr/>
      <dgm:t>
        <a:bodyPr/>
        <a:lstStyle/>
        <a:p>
          <a:pPr rtl="0"/>
          <a:r>
            <a:rPr lang="en-US" b="1" dirty="0" smtClean="0"/>
            <a:t>1.  DMAIC</a:t>
          </a:r>
          <a:endParaRPr lang="en-US" dirty="0"/>
        </a:p>
      </dgm:t>
    </dgm:pt>
    <dgm:pt modelId="{00BDECB8-DFFE-4927-92D7-E55A6FE14F0E}" type="parTrans" cxnId="{D57D3606-1CD3-4F3B-B009-2AD0EA92C1D6}">
      <dgm:prSet/>
      <dgm:spPr/>
      <dgm:t>
        <a:bodyPr/>
        <a:lstStyle/>
        <a:p>
          <a:endParaRPr lang="en-US"/>
        </a:p>
      </dgm:t>
    </dgm:pt>
    <dgm:pt modelId="{B5C8D629-727C-4E68-B422-DFA14C31AE75}" type="sibTrans" cxnId="{D57D3606-1CD3-4F3B-B009-2AD0EA92C1D6}">
      <dgm:prSet/>
      <dgm:spPr/>
      <dgm:t>
        <a:bodyPr/>
        <a:lstStyle/>
        <a:p>
          <a:endParaRPr lang="en-US"/>
        </a:p>
      </dgm:t>
    </dgm:pt>
    <dgm:pt modelId="{4988789F-56A6-4592-A84A-62330E08F636}" type="pres">
      <dgm:prSet presAssocID="{5C8932E3-3D44-4E32-91AA-39F8B33EE1D4}" presName="linear" presStyleCnt="0">
        <dgm:presLayoutVars>
          <dgm:animLvl val="lvl"/>
          <dgm:resizeHandles val="exact"/>
        </dgm:presLayoutVars>
      </dgm:prSet>
      <dgm:spPr/>
      <dgm:t>
        <a:bodyPr/>
        <a:lstStyle/>
        <a:p>
          <a:endParaRPr lang="en-US"/>
        </a:p>
      </dgm:t>
    </dgm:pt>
    <dgm:pt modelId="{1B778581-A7EA-4124-80C7-2196F9A3D4F1}" type="pres">
      <dgm:prSet presAssocID="{69C56F28-629E-4160-BA0E-4C7611E2608A}" presName="parentText" presStyleLbl="node1" presStyleIdx="0" presStyleCnt="1" custLinFactNeighborX="-2500" custLinFactNeighborY="163">
        <dgm:presLayoutVars>
          <dgm:chMax val="0"/>
          <dgm:bulletEnabled val="1"/>
        </dgm:presLayoutVars>
      </dgm:prSet>
      <dgm:spPr/>
      <dgm:t>
        <a:bodyPr/>
        <a:lstStyle/>
        <a:p>
          <a:endParaRPr lang="en-US"/>
        </a:p>
      </dgm:t>
    </dgm:pt>
  </dgm:ptLst>
  <dgm:cxnLst>
    <dgm:cxn modelId="{D22EF4BA-9AFD-BC42-98B7-A6ECDCABA197}" type="presOf" srcId="{69C56F28-629E-4160-BA0E-4C7611E2608A}" destId="{1B778581-A7EA-4124-80C7-2196F9A3D4F1}" srcOrd="0" destOrd="0" presId="urn:microsoft.com/office/officeart/2005/8/layout/vList2"/>
    <dgm:cxn modelId="{3780B789-84BC-714D-8207-03647B8C93F3}" type="presOf" srcId="{5C8932E3-3D44-4E32-91AA-39F8B33EE1D4}" destId="{4988789F-56A6-4592-A84A-62330E08F636}" srcOrd="0" destOrd="0" presId="urn:microsoft.com/office/officeart/2005/8/layout/vList2"/>
    <dgm:cxn modelId="{D57D3606-1CD3-4F3B-B009-2AD0EA92C1D6}" srcId="{5C8932E3-3D44-4E32-91AA-39F8B33EE1D4}" destId="{69C56F28-629E-4160-BA0E-4C7611E2608A}" srcOrd="0" destOrd="0" parTransId="{00BDECB8-DFFE-4927-92D7-E55A6FE14F0E}" sibTransId="{B5C8D629-727C-4E68-B422-DFA14C31AE75}"/>
    <dgm:cxn modelId="{B7809168-2B04-F447-A706-7A8272C26F7B}" type="presParOf" srcId="{4988789F-56A6-4592-A84A-62330E08F636}" destId="{1B778581-A7EA-4124-80C7-2196F9A3D4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204A6-5CB7-4A5B-965E-8FBD5547FA18}" type="doc">
      <dgm:prSet loTypeId="urn:microsoft.com/office/officeart/2005/8/layout/vList2" loCatId="list" qsTypeId="urn:microsoft.com/office/officeart/2005/8/quickstyle/3d2" qsCatId="3D" csTypeId="urn:microsoft.com/office/officeart/2005/8/colors/accent2_3" csCatId="accent2" phldr="1"/>
      <dgm:spPr/>
      <dgm:t>
        <a:bodyPr/>
        <a:lstStyle/>
        <a:p>
          <a:endParaRPr lang="en-US"/>
        </a:p>
      </dgm:t>
    </dgm:pt>
    <dgm:pt modelId="{5451A264-35F1-4D6C-87FB-8F8B24EC38A5}">
      <dgm:prSet/>
      <dgm:spPr/>
      <dgm:t>
        <a:bodyPr/>
        <a:lstStyle/>
        <a:p>
          <a:pPr rtl="0"/>
          <a:r>
            <a:rPr lang="en-US" b="1" dirty="0" smtClean="0"/>
            <a:t>DMAIC</a:t>
          </a:r>
          <a:r>
            <a:rPr lang="en-US" dirty="0" smtClean="0"/>
            <a:t> is used for projects aimed at improving an existing business  process.</a:t>
          </a:r>
          <a:endParaRPr lang="en-US" dirty="0"/>
        </a:p>
      </dgm:t>
    </dgm:pt>
    <dgm:pt modelId="{5C4C927C-4ADC-4B0E-9F21-B85166657C9D}" type="parTrans" cxnId="{B3CFF0D8-2AA5-4C27-81AA-132738E70810}">
      <dgm:prSet/>
      <dgm:spPr/>
      <dgm:t>
        <a:bodyPr/>
        <a:lstStyle/>
        <a:p>
          <a:endParaRPr lang="en-US"/>
        </a:p>
      </dgm:t>
    </dgm:pt>
    <dgm:pt modelId="{3613C9CD-B2E8-40EC-8A3A-2862B002241D}" type="sibTrans" cxnId="{B3CFF0D8-2AA5-4C27-81AA-132738E70810}">
      <dgm:prSet/>
      <dgm:spPr/>
      <dgm:t>
        <a:bodyPr/>
        <a:lstStyle/>
        <a:p>
          <a:endParaRPr lang="en-US"/>
        </a:p>
      </dgm:t>
    </dgm:pt>
    <dgm:pt modelId="{8ADD074E-9A26-4BDE-B985-CA4066652F46}" type="pres">
      <dgm:prSet presAssocID="{1D6204A6-5CB7-4A5B-965E-8FBD5547FA18}" presName="linear" presStyleCnt="0">
        <dgm:presLayoutVars>
          <dgm:animLvl val="lvl"/>
          <dgm:resizeHandles val="exact"/>
        </dgm:presLayoutVars>
      </dgm:prSet>
      <dgm:spPr/>
      <dgm:t>
        <a:bodyPr/>
        <a:lstStyle/>
        <a:p>
          <a:endParaRPr lang="en-US"/>
        </a:p>
      </dgm:t>
    </dgm:pt>
    <dgm:pt modelId="{AC3420FD-25C3-49AE-BD2E-9CC468438C21}" type="pres">
      <dgm:prSet presAssocID="{5451A264-35F1-4D6C-87FB-8F8B24EC38A5}" presName="parentText" presStyleLbl="node1" presStyleIdx="0" presStyleCnt="1">
        <dgm:presLayoutVars>
          <dgm:chMax val="0"/>
          <dgm:bulletEnabled val="1"/>
        </dgm:presLayoutVars>
      </dgm:prSet>
      <dgm:spPr/>
      <dgm:t>
        <a:bodyPr/>
        <a:lstStyle/>
        <a:p>
          <a:endParaRPr lang="en-US"/>
        </a:p>
      </dgm:t>
    </dgm:pt>
  </dgm:ptLst>
  <dgm:cxnLst>
    <dgm:cxn modelId="{150E203D-14D9-6547-9912-B6B699339FA6}" type="presOf" srcId="{1D6204A6-5CB7-4A5B-965E-8FBD5547FA18}" destId="{8ADD074E-9A26-4BDE-B985-CA4066652F46}" srcOrd="0" destOrd="0" presId="urn:microsoft.com/office/officeart/2005/8/layout/vList2"/>
    <dgm:cxn modelId="{FC77FD43-9822-D74C-97B5-9891307DFCE5}" type="presOf" srcId="{5451A264-35F1-4D6C-87FB-8F8B24EC38A5}" destId="{AC3420FD-25C3-49AE-BD2E-9CC468438C21}" srcOrd="0" destOrd="0" presId="urn:microsoft.com/office/officeart/2005/8/layout/vList2"/>
    <dgm:cxn modelId="{B3CFF0D8-2AA5-4C27-81AA-132738E70810}" srcId="{1D6204A6-5CB7-4A5B-965E-8FBD5547FA18}" destId="{5451A264-35F1-4D6C-87FB-8F8B24EC38A5}" srcOrd="0" destOrd="0" parTransId="{5C4C927C-4ADC-4B0E-9F21-B85166657C9D}" sibTransId="{3613C9CD-B2E8-40EC-8A3A-2862B002241D}"/>
    <dgm:cxn modelId="{1E969F6C-6115-8A47-9CC2-A8C556649828}" type="presParOf" srcId="{8ADD074E-9A26-4BDE-B985-CA4066652F46}" destId="{AC3420FD-25C3-49AE-BD2E-9CC468438C2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FFD6E3-E5CE-41E1-BCC6-74E1A00C9AB4}" type="doc">
      <dgm:prSet loTypeId="urn:microsoft.com/office/officeart/2005/8/layout/vList2" loCatId="list" qsTypeId="urn:microsoft.com/office/officeart/2005/8/quickstyle/3d3" qsCatId="3D" csTypeId="urn:microsoft.com/office/officeart/2005/8/colors/accent2_5" csCatId="accent2"/>
      <dgm:spPr/>
      <dgm:t>
        <a:bodyPr/>
        <a:lstStyle/>
        <a:p>
          <a:endParaRPr lang="en-US"/>
        </a:p>
      </dgm:t>
    </dgm:pt>
    <dgm:pt modelId="{9031A6DB-6111-4F13-A85F-B0D2559B3766}">
      <dgm:prSet/>
      <dgm:spPr/>
      <dgm:t>
        <a:bodyPr/>
        <a:lstStyle/>
        <a:p>
          <a:pPr rtl="0"/>
          <a:r>
            <a:rPr lang="en-US" b="1" dirty="0" smtClean="0"/>
            <a:t>2.  DMADV</a:t>
          </a:r>
          <a:endParaRPr lang="en-US" b="1" dirty="0"/>
        </a:p>
      </dgm:t>
    </dgm:pt>
    <dgm:pt modelId="{B12FB490-0379-41DB-9F5D-9CAFAE358217}" type="parTrans" cxnId="{26BA55B3-30A6-4606-A7B0-34DD2E244DEE}">
      <dgm:prSet/>
      <dgm:spPr/>
      <dgm:t>
        <a:bodyPr/>
        <a:lstStyle/>
        <a:p>
          <a:endParaRPr lang="en-US"/>
        </a:p>
      </dgm:t>
    </dgm:pt>
    <dgm:pt modelId="{09326143-B4CE-4E53-B94B-5E81CA287ED2}" type="sibTrans" cxnId="{26BA55B3-30A6-4606-A7B0-34DD2E244DEE}">
      <dgm:prSet/>
      <dgm:spPr/>
      <dgm:t>
        <a:bodyPr/>
        <a:lstStyle/>
        <a:p>
          <a:endParaRPr lang="en-US"/>
        </a:p>
      </dgm:t>
    </dgm:pt>
    <dgm:pt modelId="{E01C5655-49DB-420E-9DFD-69D48588EC8F}" type="pres">
      <dgm:prSet presAssocID="{FEFFD6E3-E5CE-41E1-BCC6-74E1A00C9AB4}" presName="linear" presStyleCnt="0">
        <dgm:presLayoutVars>
          <dgm:animLvl val="lvl"/>
          <dgm:resizeHandles val="exact"/>
        </dgm:presLayoutVars>
      </dgm:prSet>
      <dgm:spPr/>
      <dgm:t>
        <a:bodyPr/>
        <a:lstStyle/>
        <a:p>
          <a:endParaRPr lang="en-US"/>
        </a:p>
      </dgm:t>
    </dgm:pt>
    <dgm:pt modelId="{3E87816A-E3CF-496B-A1A7-8141B88A7714}" type="pres">
      <dgm:prSet presAssocID="{9031A6DB-6111-4F13-A85F-B0D2559B3766}" presName="parentText" presStyleLbl="node1" presStyleIdx="0" presStyleCnt="1">
        <dgm:presLayoutVars>
          <dgm:chMax val="0"/>
          <dgm:bulletEnabled val="1"/>
        </dgm:presLayoutVars>
      </dgm:prSet>
      <dgm:spPr/>
      <dgm:t>
        <a:bodyPr/>
        <a:lstStyle/>
        <a:p>
          <a:endParaRPr lang="en-US"/>
        </a:p>
      </dgm:t>
    </dgm:pt>
  </dgm:ptLst>
  <dgm:cxnLst>
    <dgm:cxn modelId="{26BA55B3-30A6-4606-A7B0-34DD2E244DEE}" srcId="{FEFFD6E3-E5CE-41E1-BCC6-74E1A00C9AB4}" destId="{9031A6DB-6111-4F13-A85F-B0D2559B3766}" srcOrd="0" destOrd="0" parTransId="{B12FB490-0379-41DB-9F5D-9CAFAE358217}" sibTransId="{09326143-B4CE-4E53-B94B-5E81CA287ED2}"/>
    <dgm:cxn modelId="{51A372EA-F315-9A48-BD46-7327D80F3420}" type="presOf" srcId="{FEFFD6E3-E5CE-41E1-BCC6-74E1A00C9AB4}" destId="{E01C5655-49DB-420E-9DFD-69D48588EC8F}" srcOrd="0" destOrd="0" presId="urn:microsoft.com/office/officeart/2005/8/layout/vList2"/>
    <dgm:cxn modelId="{A14E5DEA-F880-1645-9C9A-9C6458E21F1D}" type="presOf" srcId="{9031A6DB-6111-4F13-A85F-B0D2559B3766}" destId="{3E87816A-E3CF-496B-A1A7-8141B88A7714}" srcOrd="0" destOrd="0" presId="urn:microsoft.com/office/officeart/2005/8/layout/vList2"/>
    <dgm:cxn modelId="{F1599C52-AB28-DE4E-8A66-8C7560387917}" type="presParOf" srcId="{E01C5655-49DB-420E-9DFD-69D48588EC8F}" destId="{3E87816A-E3CF-496B-A1A7-8141B88A771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BFC0F4-0890-43FE-968D-72B02116FBFB}" type="doc">
      <dgm:prSet loTypeId="urn:microsoft.com/office/officeart/2005/8/layout/vList2" loCatId="list" qsTypeId="urn:microsoft.com/office/officeart/2005/8/quickstyle/3d3" qsCatId="3D" csTypeId="urn:microsoft.com/office/officeart/2005/8/colors/accent2_5" csCatId="accent2" phldr="1"/>
      <dgm:spPr/>
      <dgm:t>
        <a:bodyPr/>
        <a:lstStyle/>
        <a:p>
          <a:endParaRPr lang="en-US"/>
        </a:p>
      </dgm:t>
    </dgm:pt>
    <dgm:pt modelId="{28299EBB-907E-4DB1-9035-C8CDB6ADABE6}">
      <dgm:prSet custT="1"/>
      <dgm:spPr/>
      <dgm:t>
        <a:bodyPr/>
        <a:lstStyle/>
        <a:p>
          <a:pPr rtl="0"/>
          <a:r>
            <a:rPr lang="en-US" sz="2400" dirty="0" smtClean="0"/>
            <a:t>DMADV is used for projects aimed at creating new product or process designs.</a:t>
          </a:r>
          <a:endParaRPr lang="en-US" sz="2400" dirty="0"/>
        </a:p>
      </dgm:t>
    </dgm:pt>
    <dgm:pt modelId="{9BC049ED-D428-4276-AA4D-1E43E69ECE39}" type="parTrans" cxnId="{F70FB451-F277-4837-B7C6-64EA8A31EE52}">
      <dgm:prSet/>
      <dgm:spPr/>
      <dgm:t>
        <a:bodyPr/>
        <a:lstStyle/>
        <a:p>
          <a:endParaRPr lang="en-US"/>
        </a:p>
      </dgm:t>
    </dgm:pt>
    <dgm:pt modelId="{C6E98B50-6D18-4028-B882-49B538C98176}" type="sibTrans" cxnId="{F70FB451-F277-4837-B7C6-64EA8A31EE52}">
      <dgm:prSet/>
      <dgm:spPr/>
      <dgm:t>
        <a:bodyPr/>
        <a:lstStyle/>
        <a:p>
          <a:endParaRPr lang="en-US"/>
        </a:p>
      </dgm:t>
    </dgm:pt>
    <dgm:pt modelId="{5C92EF93-1F39-414F-9D36-599F2B75D82A}" type="pres">
      <dgm:prSet presAssocID="{5DBFC0F4-0890-43FE-968D-72B02116FBFB}" presName="linear" presStyleCnt="0">
        <dgm:presLayoutVars>
          <dgm:animLvl val="lvl"/>
          <dgm:resizeHandles val="exact"/>
        </dgm:presLayoutVars>
      </dgm:prSet>
      <dgm:spPr/>
      <dgm:t>
        <a:bodyPr/>
        <a:lstStyle/>
        <a:p>
          <a:endParaRPr lang="en-US"/>
        </a:p>
      </dgm:t>
    </dgm:pt>
    <dgm:pt modelId="{331EE972-EDA5-49A5-8FFE-C3E261CD4771}" type="pres">
      <dgm:prSet presAssocID="{28299EBB-907E-4DB1-9035-C8CDB6ADABE6}" presName="parentText" presStyleLbl="node1" presStyleIdx="0" presStyleCnt="1">
        <dgm:presLayoutVars>
          <dgm:chMax val="0"/>
          <dgm:bulletEnabled val="1"/>
        </dgm:presLayoutVars>
      </dgm:prSet>
      <dgm:spPr/>
      <dgm:t>
        <a:bodyPr/>
        <a:lstStyle/>
        <a:p>
          <a:endParaRPr lang="en-US"/>
        </a:p>
      </dgm:t>
    </dgm:pt>
  </dgm:ptLst>
  <dgm:cxnLst>
    <dgm:cxn modelId="{F70FB451-F277-4837-B7C6-64EA8A31EE52}" srcId="{5DBFC0F4-0890-43FE-968D-72B02116FBFB}" destId="{28299EBB-907E-4DB1-9035-C8CDB6ADABE6}" srcOrd="0" destOrd="0" parTransId="{9BC049ED-D428-4276-AA4D-1E43E69ECE39}" sibTransId="{C6E98B50-6D18-4028-B882-49B538C98176}"/>
    <dgm:cxn modelId="{BE09644E-FE8B-0245-B79C-D205BB591031}" type="presOf" srcId="{28299EBB-907E-4DB1-9035-C8CDB6ADABE6}" destId="{331EE972-EDA5-49A5-8FFE-C3E261CD4771}" srcOrd="0" destOrd="0" presId="urn:microsoft.com/office/officeart/2005/8/layout/vList2"/>
    <dgm:cxn modelId="{E6FE9C34-4A69-244A-958A-DAF2002ADCD4}" type="presOf" srcId="{5DBFC0F4-0890-43FE-968D-72B02116FBFB}" destId="{5C92EF93-1F39-414F-9D36-599F2B75D82A}" srcOrd="0" destOrd="0" presId="urn:microsoft.com/office/officeart/2005/8/layout/vList2"/>
    <dgm:cxn modelId="{24C9B058-1F43-CA4F-B080-875EA4DFF2E5}" type="presParOf" srcId="{5C92EF93-1F39-414F-9D36-599F2B75D82A}" destId="{331EE972-EDA5-49A5-8FFE-C3E261CD4771}"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C94C9-22E4-4318-91FE-4EE03E9A0AF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FAB2900-C1FF-40E6-9CD6-AE346ECDDFC1}">
      <dgm:prSet/>
      <dgm:spPr/>
      <dgm:t>
        <a:bodyPr/>
        <a:lstStyle/>
        <a:p>
          <a:pPr rtl="0"/>
          <a:r>
            <a:rPr lang="en-US" i="1" dirty="0" smtClean="0"/>
            <a:t>1. </a:t>
          </a:r>
          <a:r>
            <a:rPr lang="en-US" b="1" i="1" u="none" dirty="0" smtClean="0"/>
            <a:t>Define</a:t>
          </a:r>
          <a:r>
            <a:rPr lang="en-US" b="1" u="none" dirty="0" smtClean="0"/>
            <a:t> </a:t>
          </a:r>
          <a:endParaRPr lang="en-US" b="1" u="none" dirty="0"/>
        </a:p>
      </dgm:t>
    </dgm:pt>
    <dgm:pt modelId="{88526E57-9BB2-4C75-92D0-A797AE0C7892}" type="parTrans" cxnId="{2A22C398-1AC1-4415-8621-5A9F90544805}">
      <dgm:prSet/>
      <dgm:spPr/>
      <dgm:t>
        <a:bodyPr/>
        <a:lstStyle/>
        <a:p>
          <a:endParaRPr lang="en-US"/>
        </a:p>
      </dgm:t>
    </dgm:pt>
    <dgm:pt modelId="{AAC049FE-C9A1-412D-AC79-C9AC07011477}" type="sibTrans" cxnId="{2A22C398-1AC1-4415-8621-5A9F90544805}">
      <dgm:prSet/>
      <dgm:spPr/>
      <dgm:t>
        <a:bodyPr/>
        <a:lstStyle/>
        <a:p>
          <a:endParaRPr lang="en-US"/>
        </a:p>
      </dgm:t>
    </dgm:pt>
    <dgm:pt modelId="{E47D28EB-64C6-43D9-9DD9-2C4B4B4A2BF9}">
      <dgm:prSet/>
      <dgm:spPr/>
      <dgm:t>
        <a:bodyPr/>
        <a:lstStyle/>
        <a:p>
          <a:pPr rtl="0"/>
          <a:r>
            <a:rPr lang="en-US" b="1" u="none" dirty="0" smtClean="0"/>
            <a:t>2. Measure</a:t>
          </a:r>
          <a:endParaRPr lang="en-US" b="1" u="none" dirty="0"/>
        </a:p>
      </dgm:t>
    </dgm:pt>
    <dgm:pt modelId="{872A060B-8CF7-4FE7-92B7-50BDFE4C5FE6}" type="parTrans" cxnId="{CDD2D5A0-6307-4ACE-852E-6F4F1B8C8FFE}">
      <dgm:prSet/>
      <dgm:spPr/>
      <dgm:t>
        <a:bodyPr/>
        <a:lstStyle/>
        <a:p>
          <a:endParaRPr lang="en-US"/>
        </a:p>
      </dgm:t>
    </dgm:pt>
    <dgm:pt modelId="{C0B94A64-B5B6-435D-951A-84AA0CDA64E3}" type="sibTrans" cxnId="{CDD2D5A0-6307-4ACE-852E-6F4F1B8C8FFE}">
      <dgm:prSet/>
      <dgm:spPr/>
      <dgm:t>
        <a:bodyPr/>
        <a:lstStyle/>
        <a:p>
          <a:endParaRPr lang="en-US"/>
        </a:p>
      </dgm:t>
    </dgm:pt>
    <dgm:pt modelId="{0232D3B8-3AD3-4A42-AF80-FC63A54FB038}">
      <dgm:prSet/>
      <dgm:spPr/>
      <dgm:t>
        <a:bodyPr/>
        <a:lstStyle/>
        <a:p>
          <a:pPr rtl="0"/>
          <a:r>
            <a:rPr lang="en-US" b="1" u="none" dirty="0" smtClean="0"/>
            <a:t>3. Analyze</a:t>
          </a:r>
          <a:endParaRPr lang="en-US" b="1" u="none" dirty="0"/>
        </a:p>
      </dgm:t>
    </dgm:pt>
    <dgm:pt modelId="{18914BED-CB18-4E32-B114-39A2F545C37F}" type="parTrans" cxnId="{F58CA8D3-856F-45E3-A797-F74ACD17AAA8}">
      <dgm:prSet/>
      <dgm:spPr/>
      <dgm:t>
        <a:bodyPr/>
        <a:lstStyle/>
        <a:p>
          <a:endParaRPr lang="en-US"/>
        </a:p>
      </dgm:t>
    </dgm:pt>
    <dgm:pt modelId="{56ABE824-086D-44E8-81CB-0E46543CC49F}" type="sibTrans" cxnId="{F58CA8D3-856F-45E3-A797-F74ACD17AAA8}">
      <dgm:prSet/>
      <dgm:spPr/>
      <dgm:t>
        <a:bodyPr/>
        <a:lstStyle/>
        <a:p>
          <a:endParaRPr lang="en-US"/>
        </a:p>
      </dgm:t>
    </dgm:pt>
    <dgm:pt modelId="{D29412F8-1D54-44DC-9057-BD286B0F95CC}">
      <dgm:prSet/>
      <dgm:spPr/>
      <dgm:t>
        <a:bodyPr/>
        <a:lstStyle/>
        <a:p>
          <a:pPr rtl="0"/>
          <a:r>
            <a:rPr lang="en-US" b="1" u="none" dirty="0" smtClean="0"/>
            <a:t>4. Improve</a:t>
          </a:r>
          <a:endParaRPr lang="en-US" b="1" u="none" dirty="0"/>
        </a:p>
      </dgm:t>
    </dgm:pt>
    <dgm:pt modelId="{8C154364-2357-4E90-B424-83EE4C4EB183}" type="parTrans" cxnId="{F851F130-AA52-4BE2-989C-1F9EBE903CAA}">
      <dgm:prSet/>
      <dgm:spPr/>
      <dgm:t>
        <a:bodyPr/>
        <a:lstStyle/>
        <a:p>
          <a:endParaRPr lang="en-US"/>
        </a:p>
      </dgm:t>
    </dgm:pt>
    <dgm:pt modelId="{4E51F08B-E577-4EBD-9D08-57954D15F9F2}" type="sibTrans" cxnId="{F851F130-AA52-4BE2-989C-1F9EBE903CAA}">
      <dgm:prSet/>
      <dgm:spPr/>
      <dgm:t>
        <a:bodyPr/>
        <a:lstStyle/>
        <a:p>
          <a:endParaRPr lang="en-US"/>
        </a:p>
      </dgm:t>
    </dgm:pt>
    <dgm:pt modelId="{D1588AF5-B5F6-406E-B857-AF00B1A36EDD}">
      <dgm:prSet/>
      <dgm:spPr/>
      <dgm:t>
        <a:bodyPr/>
        <a:lstStyle/>
        <a:p>
          <a:pPr rtl="0"/>
          <a:r>
            <a:rPr lang="en-US" b="1" u="none" dirty="0" smtClean="0"/>
            <a:t>5. Control </a:t>
          </a:r>
          <a:endParaRPr lang="en-US" b="1" u="none" dirty="0"/>
        </a:p>
      </dgm:t>
    </dgm:pt>
    <dgm:pt modelId="{20BF2BA6-BBC9-4BA6-8ED2-09CA2DFD7196}" type="parTrans" cxnId="{97FE81E5-742E-43FE-9721-DCFB6115E4F6}">
      <dgm:prSet/>
      <dgm:spPr/>
      <dgm:t>
        <a:bodyPr/>
        <a:lstStyle/>
        <a:p>
          <a:endParaRPr lang="en-US"/>
        </a:p>
      </dgm:t>
    </dgm:pt>
    <dgm:pt modelId="{77081AE9-5007-4BE6-B200-63AEBAA50907}" type="sibTrans" cxnId="{97FE81E5-742E-43FE-9721-DCFB6115E4F6}">
      <dgm:prSet/>
      <dgm:spPr/>
      <dgm:t>
        <a:bodyPr/>
        <a:lstStyle/>
        <a:p>
          <a:endParaRPr lang="en-US"/>
        </a:p>
      </dgm:t>
    </dgm:pt>
    <dgm:pt modelId="{CBA51F48-924D-4A02-8D63-0EE10FE511FA}" type="pres">
      <dgm:prSet presAssocID="{E5CC94C9-22E4-4318-91FE-4EE03E9A0AFD}" presName="linear" presStyleCnt="0">
        <dgm:presLayoutVars>
          <dgm:animLvl val="lvl"/>
          <dgm:resizeHandles val="exact"/>
        </dgm:presLayoutVars>
      </dgm:prSet>
      <dgm:spPr/>
      <dgm:t>
        <a:bodyPr/>
        <a:lstStyle/>
        <a:p>
          <a:endParaRPr lang="en-US"/>
        </a:p>
      </dgm:t>
    </dgm:pt>
    <dgm:pt modelId="{FC2081AE-BF73-45EB-9627-B70CC6C093E2}" type="pres">
      <dgm:prSet presAssocID="{BFAB2900-C1FF-40E6-9CD6-AE346ECDDFC1}" presName="parentText" presStyleLbl="node1" presStyleIdx="0" presStyleCnt="5" custLinFactY="-100000" custLinFactNeighborY="-167948">
        <dgm:presLayoutVars>
          <dgm:chMax val="0"/>
          <dgm:bulletEnabled val="1"/>
        </dgm:presLayoutVars>
      </dgm:prSet>
      <dgm:spPr/>
      <dgm:t>
        <a:bodyPr/>
        <a:lstStyle/>
        <a:p>
          <a:endParaRPr lang="en-US"/>
        </a:p>
      </dgm:t>
    </dgm:pt>
    <dgm:pt modelId="{BA55D655-A641-47A2-A256-C8689F8F9E47}" type="pres">
      <dgm:prSet presAssocID="{AAC049FE-C9A1-412D-AC79-C9AC07011477}" presName="spacer" presStyleCnt="0"/>
      <dgm:spPr/>
    </dgm:pt>
    <dgm:pt modelId="{D75713DD-5F6E-41B9-B99B-E9D38B3EF6F9}" type="pres">
      <dgm:prSet presAssocID="{E47D28EB-64C6-43D9-9DD9-2C4B4B4A2BF9}" presName="parentText" presStyleLbl="node1" presStyleIdx="1" presStyleCnt="5" custLinFactY="-55434" custLinFactNeighborY="-100000">
        <dgm:presLayoutVars>
          <dgm:chMax val="0"/>
          <dgm:bulletEnabled val="1"/>
        </dgm:presLayoutVars>
      </dgm:prSet>
      <dgm:spPr/>
      <dgm:t>
        <a:bodyPr/>
        <a:lstStyle/>
        <a:p>
          <a:endParaRPr lang="en-US"/>
        </a:p>
      </dgm:t>
    </dgm:pt>
    <dgm:pt modelId="{5DAA6885-29DF-4976-87F6-FC63815A17C2}" type="pres">
      <dgm:prSet presAssocID="{C0B94A64-B5B6-435D-951A-84AA0CDA64E3}" presName="spacer" presStyleCnt="0"/>
      <dgm:spPr/>
    </dgm:pt>
    <dgm:pt modelId="{55333173-CA68-467E-AA4C-47CEEFED0566}" type="pres">
      <dgm:prSet presAssocID="{0232D3B8-3AD3-4A42-AF80-FC63A54FB038}" presName="parentText" presStyleLbl="node1" presStyleIdx="2" presStyleCnt="5" custLinFactY="-26242" custLinFactNeighborY="-100000">
        <dgm:presLayoutVars>
          <dgm:chMax val="0"/>
          <dgm:bulletEnabled val="1"/>
        </dgm:presLayoutVars>
      </dgm:prSet>
      <dgm:spPr/>
      <dgm:t>
        <a:bodyPr/>
        <a:lstStyle/>
        <a:p>
          <a:endParaRPr lang="en-US"/>
        </a:p>
      </dgm:t>
    </dgm:pt>
    <dgm:pt modelId="{F5A18BB2-B342-41DE-8427-0351DB5A0E8E}" type="pres">
      <dgm:prSet presAssocID="{56ABE824-086D-44E8-81CB-0E46543CC49F}" presName="spacer" presStyleCnt="0"/>
      <dgm:spPr/>
    </dgm:pt>
    <dgm:pt modelId="{F3241DD8-724B-48FB-A18F-8CAEC3458000}" type="pres">
      <dgm:prSet presAssocID="{D29412F8-1D54-44DC-9057-BD286B0F95CC}" presName="parentText" presStyleLbl="node1" presStyleIdx="3" presStyleCnt="5" custLinFactNeighborY="-75434">
        <dgm:presLayoutVars>
          <dgm:chMax val="0"/>
          <dgm:bulletEnabled val="1"/>
        </dgm:presLayoutVars>
      </dgm:prSet>
      <dgm:spPr/>
      <dgm:t>
        <a:bodyPr/>
        <a:lstStyle/>
        <a:p>
          <a:endParaRPr lang="en-US"/>
        </a:p>
      </dgm:t>
    </dgm:pt>
    <dgm:pt modelId="{B1FD0F6A-50D1-43E9-925E-390C5033EC58}" type="pres">
      <dgm:prSet presAssocID="{4E51F08B-E577-4EBD-9D08-57954D15F9F2}" presName="spacer" presStyleCnt="0"/>
      <dgm:spPr/>
    </dgm:pt>
    <dgm:pt modelId="{80AC8E7D-3F59-42C6-999D-A02F96BAD22A}" type="pres">
      <dgm:prSet presAssocID="{D1588AF5-B5F6-406E-B857-AF00B1A36EDD}" presName="parentText" presStyleLbl="node1" presStyleIdx="4" presStyleCnt="5" custLinFactY="8127" custLinFactNeighborY="100000">
        <dgm:presLayoutVars>
          <dgm:chMax val="0"/>
          <dgm:bulletEnabled val="1"/>
        </dgm:presLayoutVars>
      </dgm:prSet>
      <dgm:spPr/>
      <dgm:t>
        <a:bodyPr/>
        <a:lstStyle/>
        <a:p>
          <a:endParaRPr lang="en-US"/>
        </a:p>
      </dgm:t>
    </dgm:pt>
  </dgm:ptLst>
  <dgm:cxnLst>
    <dgm:cxn modelId="{CDD2D5A0-6307-4ACE-852E-6F4F1B8C8FFE}" srcId="{E5CC94C9-22E4-4318-91FE-4EE03E9A0AFD}" destId="{E47D28EB-64C6-43D9-9DD9-2C4B4B4A2BF9}" srcOrd="1" destOrd="0" parTransId="{872A060B-8CF7-4FE7-92B7-50BDFE4C5FE6}" sibTransId="{C0B94A64-B5B6-435D-951A-84AA0CDA64E3}"/>
    <dgm:cxn modelId="{7F611ADC-7E67-A345-8A76-C33BAAAF554F}" type="presOf" srcId="{E5CC94C9-22E4-4318-91FE-4EE03E9A0AFD}" destId="{CBA51F48-924D-4A02-8D63-0EE10FE511FA}" srcOrd="0" destOrd="0" presId="urn:microsoft.com/office/officeart/2005/8/layout/vList2"/>
    <dgm:cxn modelId="{F851F130-AA52-4BE2-989C-1F9EBE903CAA}" srcId="{E5CC94C9-22E4-4318-91FE-4EE03E9A0AFD}" destId="{D29412F8-1D54-44DC-9057-BD286B0F95CC}" srcOrd="3" destOrd="0" parTransId="{8C154364-2357-4E90-B424-83EE4C4EB183}" sibTransId="{4E51F08B-E577-4EBD-9D08-57954D15F9F2}"/>
    <dgm:cxn modelId="{F58CA8D3-856F-45E3-A797-F74ACD17AAA8}" srcId="{E5CC94C9-22E4-4318-91FE-4EE03E9A0AFD}" destId="{0232D3B8-3AD3-4A42-AF80-FC63A54FB038}" srcOrd="2" destOrd="0" parTransId="{18914BED-CB18-4E32-B114-39A2F545C37F}" sibTransId="{56ABE824-086D-44E8-81CB-0E46543CC49F}"/>
    <dgm:cxn modelId="{77B36C87-B0FA-8A4F-8580-A52418853189}" type="presOf" srcId="{D1588AF5-B5F6-406E-B857-AF00B1A36EDD}" destId="{80AC8E7D-3F59-42C6-999D-A02F96BAD22A}" srcOrd="0" destOrd="0" presId="urn:microsoft.com/office/officeart/2005/8/layout/vList2"/>
    <dgm:cxn modelId="{A753EA26-C364-4348-92AA-C84F0F354DE0}" type="presOf" srcId="{D29412F8-1D54-44DC-9057-BD286B0F95CC}" destId="{F3241DD8-724B-48FB-A18F-8CAEC3458000}" srcOrd="0" destOrd="0" presId="urn:microsoft.com/office/officeart/2005/8/layout/vList2"/>
    <dgm:cxn modelId="{EDB892C4-4832-7543-B26F-B825D155C02E}" type="presOf" srcId="{0232D3B8-3AD3-4A42-AF80-FC63A54FB038}" destId="{55333173-CA68-467E-AA4C-47CEEFED0566}" srcOrd="0" destOrd="0" presId="urn:microsoft.com/office/officeart/2005/8/layout/vList2"/>
    <dgm:cxn modelId="{12316CF2-E520-1441-B87B-B3AD108F012B}" type="presOf" srcId="{BFAB2900-C1FF-40E6-9CD6-AE346ECDDFC1}" destId="{FC2081AE-BF73-45EB-9627-B70CC6C093E2}" srcOrd="0" destOrd="0" presId="urn:microsoft.com/office/officeart/2005/8/layout/vList2"/>
    <dgm:cxn modelId="{2A22C398-1AC1-4415-8621-5A9F90544805}" srcId="{E5CC94C9-22E4-4318-91FE-4EE03E9A0AFD}" destId="{BFAB2900-C1FF-40E6-9CD6-AE346ECDDFC1}" srcOrd="0" destOrd="0" parTransId="{88526E57-9BB2-4C75-92D0-A797AE0C7892}" sibTransId="{AAC049FE-C9A1-412D-AC79-C9AC07011477}"/>
    <dgm:cxn modelId="{7521FE65-4047-B54D-9AD0-3F546D8D41E4}" type="presOf" srcId="{E47D28EB-64C6-43D9-9DD9-2C4B4B4A2BF9}" destId="{D75713DD-5F6E-41B9-B99B-E9D38B3EF6F9}" srcOrd="0" destOrd="0" presId="urn:microsoft.com/office/officeart/2005/8/layout/vList2"/>
    <dgm:cxn modelId="{97FE81E5-742E-43FE-9721-DCFB6115E4F6}" srcId="{E5CC94C9-22E4-4318-91FE-4EE03E9A0AFD}" destId="{D1588AF5-B5F6-406E-B857-AF00B1A36EDD}" srcOrd="4" destOrd="0" parTransId="{20BF2BA6-BBC9-4BA6-8ED2-09CA2DFD7196}" sibTransId="{77081AE9-5007-4BE6-B200-63AEBAA50907}"/>
    <dgm:cxn modelId="{84DB8F87-0610-0749-8481-E2C33CD5137E}" type="presParOf" srcId="{CBA51F48-924D-4A02-8D63-0EE10FE511FA}" destId="{FC2081AE-BF73-45EB-9627-B70CC6C093E2}" srcOrd="0" destOrd="0" presId="urn:microsoft.com/office/officeart/2005/8/layout/vList2"/>
    <dgm:cxn modelId="{1676BE49-348A-F946-90DA-04C484FE833E}" type="presParOf" srcId="{CBA51F48-924D-4A02-8D63-0EE10FE511FA}" destId="{BA55D655-A641-47A2-A256-C8689F8F9E47}" srcOrd="1" destOrd="0" presId="urn:microsoft.com/office/officeart/2005/8/layout/vList2"/>
    <dgm:cxn modelId="{993F87AD-AD21-104A-AB3E-4755A4888202}" type="presParOf" srcId="{CBA51F48-924D-4A02-8D63-0EE10FE511FA}" destId="{D75713DD-5F6E-41B9-B99B-E9D38B3EF6F9}" srcOrd="2" destOrd="0" presId="urn:microsoft.com/office/officeart/2005/8/layout/vList2"/>
    <dgm:cxn modelId="{3EF7EF85-A1FF-D543-B411-59AB856D8DC5}" type="presParOf" srcId="{CBA51F48-924D-4A02-8D63-0EE10FE511FA}" destId="{5DAA6885-29DF-4976-87F6-FC63815A17C2}" srcOrd="3" destOrd="0" presId="urn:microsoft.com/office/officeart/2005/8/layout/vList2"/>
    <dgm:cxn modelId="{90AFBAC7-F161-174C-9C0F-6E505BD8FDC4}" type="presParOf" srcId="{CBA51F48-924D-4A02-8D63-0EE10FE511FA}" destId="{55333173-CA68-467E-AA4C-47CEEFED0566}" srcOrd="4" destOrd="0" presId="urn:microsoft.com/office/officeart/2005/8/layout/vList2"/>
    <dgm:cxn modelId="{CCDBFDF1-3AEC-F44C-A151-6C19D92A7713}" type="presParOf" srcId="{CBA51F48-924D-4A02-8D63-0EE10FE511FA}" destId="{F5A18BB2-B342-41DE-8427-0351DB5A0E8E}" srcOrd="5" destOrd="0" presId="urn:microsoft.com/office/officeart/2005/8/layout/vList2"/>
    <dgm:cxn modelId="{2690F1AC-11D4-1845-9D7A-D6EF737D2407}" type="presParOf" srcId="{CBA51F48-924D-4A02-8D63-0EE10FE511FA}" destId="{F3241DD8-724B-48FB-A18F-8CAEC3458000}" srcOrd="6" destOrd="0" presId="urn:microsoft.com/office/officeart/2005/8/layout/vList2"/>
    <dgm:cxn modelId="{B8CA2130-7BFC-974E-B440-9DC8C2FCA4C4}" type="presParOf" srcId="{CBA51F48-924D-4A02-8D63-0EE10FE511FA}" destId="{B1FD0F6A-50D1-43E9-925E-390C5033EC58}" srcOrd="7" destOrd="0" presId="urn:microsoft.com/office/officeart/2005/8/layout/vList2"/>
    <dgm:cxn modelId="{0CC4297C-0378-6245-B7ED-2C981E8F62D9}" type="presParOf" srcId="{CBA51F48-924D-4A02-8D63-0EE10FE511FA}" destId="{80AC8E7D-3F59-42C6-999D-A02F96BAD22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CC94C9-22E4-4318-91FE-4EE03E9A0AF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FAB2900-C1FF-40E6-9CD6-AE346ECDDFC1}">
      <dgm:prSet/>
      <dgm:spPr/>
      <dgm:t>
        <a:bodyPr/>
        <a:lstStyle/>
        <a:p>
          <a:pPr rtl="0"/>
          <a:r>
            <a:rPr lang="en-US" i="1" dirty="0" smtClean="0"/>
            <a:t>1. </a:t>
          </a:r>
          <a:r>
            <a:rPr lang="en-US" b="1" i="1" u="none" dirty="0" smtClean="0"/>
            <a:t>Define</a:t>
          </a:r>
          <a:r>
            <a:rPr lang="en-US" b="1" u="none" dirty="0" smtClean="0"/>
            <a:t> </a:t>
          </a:r>
          <a:endParaRPr lang="en-US" b="1" u="none" dirty="0"/>
        </a:p>
      </dgm:t>
    </dgm:pt>
    <dgm:pt modelId="{88526E57-9BB2-4C75-92D0-A797AE0C7892}" type="parTrans" cxnId="{2A22C398-1AC1-4415-8621-5A9F90544805}">
      <dgm:prSet/>
      <dgm:spPr/>
      <dgm:t>
        <a:bodyPr/>
        <a:lstStyle/>
        <a:p>
          <a:endParaRPr lang="en-US"/>
        </a:p>
      </dgm:t>
    </dgm:pt>
    <dgm:pt modelId="{AAC049FE-C9A1-412D-AC79-C9AC07011477}" type="sibTrans" cxnId="{2A22C398-1AC1-4415-8621-5A9F90544805}">
      <dgm:prSet/>
      <dgm:spPr/>
      <dgm:t>
        <a:bodyPr/>
        <a:lstStyle/>
        <a:p>
          <a:endParaRPr lang="en-US"/>
        </a:p>
      </dgm:t>
    </dgm:pt>
    <dgm:pt modelId="{E47D28EB-64C6-43D9-9DD9-2C4B4B4A2BF9}">
      <dgm:prSet/>
      <dgm:spPr/>
      <dgm:t>
        <a:bodyPr/>
        <a:lstStyle/>
        <a:p>
          <a:pPr rtl="0"/>
          <a:r>
            <a:rPr lang="en-US" b="1" u="none" dirty="0" smtClean="0"/>
            <a:t>2. Measure</a:t>
          </a:r>
          <a:endParaRPr lang="en-US" b="1" u="none" dirty="0"/>
        </a:p>
      </dgm:t>
    </dgm:pt>
    <dgm:pt modelId="{872A060B-8CF7-4FE7-92B7-50BDFE4C5FE6}" type="parTrans" cxnId="{CDD2D5A0-6307-4ACE-852E-6F4F1B8C8FFE}">
      <dgm:prSet/>
      <dgm:spPr/>
      <dgm:t>
        <a:bodyPr/>
        <a:lstStyle/>
        <a:p>
          <a:endParaRPr lang="en-US"/>
        </a:p>
      </dgm:t>
    </dgm:pt>
    <dgm:pt modelId="{C0B94A64-B5B6-435D-951A-84AA0CDA64E3}" type="sibTrans" cxnId="{CDD2D5A0-6307-4ACE-852E-6F4F1B8C8FFE}">
      <dgm:prSet/>
      <dgm:spPr/>
      <dgm:t>
        <a:bodyPr/>
        <a:lstStyle/>
        <a:p>
          <a:endParaRPr lang="en-US"/>
        </a:p>
      </dgm:t>
    </dgm:pt>
    <dgm:pt modelId="{0232D3B8-3AD3-4A42-AF80-FC63A54FB038}">
      <dgm:prSet/>
      <dgm:spPr/>
      <dgm:t>
        <a:bodyPr/>
        <a:lstStyle/>
        <a:p>
          <a:pPr rtl="0"/>
          <a:r>
            <a:rPr lang="en-US" b="1" u="none" dirty="0" smtClean="0"/>
            <a:t>3. Analyze</a:t>
          </a:r>
          <a:endParaRPr lang="en-US" b="1" u="none" dirty="0"/>
        </a:p>
      </dgm:t>
    </dgm:pt>
    <dgm:pt modelId="{18914BED-CB18-4E32-B114-39A2F545C37F}" type="parTrans" cxnId="{F58CA8D3-856F-45E3-A797-F74ACD17AAA8}">
      <dgm:prSet/>
      <dgm:spPr/>
      <dgm:t>
        <a:bodyPr/>
        <a:lstStyle/>
        <a:p>
          <a:endParaRPr lang="en-US"/>
        </a:p>
      </dgm:t>
    </dgm:pt>
    <dgm:pt modelId="{56ABE824-086D-44E8-81CB-0E46543CC49F}" type="sibTrans" cxnId="{F58CA8D3-856F-45E3-A797-F74ACD17AAA8}">
      <dgm:prSet/>
      <dgm:spPr/>
      <dgm:t>
        <a:bodyPr/>
        <a:lstStyle/>
        <a:p>
          <a:endParaRPr lang="en-US"/>
        </a:p>
      </dgm:t>
    </dgm:pt>
    <dgm:pt modelId="{D29412F8-1D54-44DC-9057-BD286B0F95CC}">
      <dgm:prSet/>
      <dgm:spPr/>
      <dgm:t>
        <a:bodyPr/>
        <a:lstStyle/>
        <a:p>
          <a:pPr rtl="0"/>
          <a:r>
            <a:rPr lang="en-US" b="1" u="none" dirty="0" smtClean="0"/>
            <a:t>4. Design</a:t>
          </a:r>
          <a:endParaRPr lang="en-US" b="1" u="none" dirty="0"/>
        </a:p>
      </dgm:t>
    </dgm:pt>
    <dgm:pt modelId="{8C154364-2357-4E90-B424-83EE4C4EB183}" type="parTrans" cxnId="{F851F130-AA52-4BE2-989C-1F9EBE903CAA}">
      <dgm:prSet/>
      <dgm:spPr/>
      <dgm:t>
        <a:bodyPr/>
        <a:lstStyle/>
        <a:p>
          <a:endParaRPr lang="en-US"/>
        </a:p>
      </dgm:t>
    </dgm:pt>
    <dgm:pt modelId="{4E51F08B-E577-4EBD-9D08-57954D15F9F2}" type="sibTrans" cxnId="{F851F130-AA52-4BE2-989C-1F9EBE903CAA}">
      <dgm:prSet/>
      <dgm:spPr/>
      <dgm:t>
        <a:bodyPr/>
        <a:lstStyle/>
        <a:p>
          <a:endParaRPr lang="en-US"/>
        </a:p>
      </dgm:t>
    </dgm:pt>
    <dgm:pt modelId="{D1588AF5-B5F6-406E-B857-AF00B1A36EDD}">
      <dgm:prSet/>
      <dgm:spPr/>
      <dgm:t>
        <a:bodyPr/>
        <a:lstStyle/>
        <a:p>
          <a:pPr rtl="0"/>
          <a:r>
            <a:rPr lang="en-US" b="1" u="none" dirty="0" smtClean="0"/>
            <a:t>5. Verify</a:t>
          </a:r>
          <a:endParaRPr lang="en-US" b="1" u="none" dirty="0"/>
        </a:p>
      </dgm:t>
    </dgm:pt>
    <dgm:pt modelId="{20BF2BA6-BBC9-4BA6-8ED2-09CA2DFD7196}" type="parTrans" cxnId="{97FE81E5-742E-43FE-9721-DCFB6115E4F6}">
      <dgm:prSet/>
      <dgm:spPr/>
      <dgm:t>
        <a:bodyPr/>
        <a:lstStyle/>
        <a:p>
          <a:endParaRPr lang="en-US"/>
        </a:p>
      </dgm:t>
    </dgm:pt>
    <dgm:pt modelId="{77081AE9-5007-4BE6-B200-63AEBAA50907}" type="sibTrans" cxnId="{97FE81E5-742E-43FE-9721-DCFB6115E4F6}">
      <dgm:prSet/>
      <dgm:spPr/>
      <dgm:t>
        <a:bodyPr/>
        <a:lstStyle/>
        <a:p>
          <a:endParaRPr lang="en-US"/>
        </a:p>
      </dgm:t>
    </dgm:pt>
    <dgm:pt modelId="{CBA51F48-924D-4A02-8D63-0EE10FE511FA}" type="pres">
      <dgm:prSet presAssocID="{E5CC94C9-22E4-4318-91FE-4EE03E9A0AFD}" presName="linear" presStyleCnt="0">
        <dgm:presLayoutVars>
          <dgm:animLvl val="lvl"/>
          <dgm:resizeHandles val="exact"/>
        </dgm:presLayoutVars>
      </dgm:prSet>
      <dgm:spPr/>
      <dgm:t>
        <a:bodyPr/>
        <a:lstStyle/>
        <a:p>
          <a:endParaRPr lang="en-US"/>
        </a:p>
      </dgm:t>
    </dgm:pt>
    <dgm:pt modelId="{FC2081AE-BF73-45EB-9627-B70CC6C093E2}" type="pres">
      <dgm:prSet presAssocID="{BFAB2900-C1FF-40E6-9CD6-AE346ECDDFC1}" presName="parentText" presStyleLbl="node1" presStyleIdx="0" presStyleCnt="5" custLinFactY="-100000" custLinFactNeighborY="-167948">
        <dgm:presLayoutVars>
          <dgm:chMax val="0"/>
          <dgm:bulletEnabled val="1"/>
        </dgm:presLayoutVars>
      </dgm:prSet>
      <dgm:spPr/>
      <dgm:t>
        <a:bodyPr/>
        <a:lstStyle/>
        <a:p>
          <a:endParaRPr lang="en-US"/>
        </a:p>
      </dgm:t>
    </dgm:pt>
    <dgm:pt modelId="{BA55D655-A641-47A2-A256-C8689F8F9E47}" type="pres">
      <dgm:prSet presAssocID="{AAC049FE-C9A1-412D-AC79-C9AC07011477}" presName="spacer" presStyleCnt="0"/>
      <dgm:spPr/>
    </dgm:pt>
    <dgm:pt modelId="{D75713DD-5F6E-41B9-B99B-E9D38B3EF6F9}" type="pres">
      <dgm:prSet presAssocID="{E47D28EB-64C6-43D9-9DD9-2C4B4B4A2BF9}" presName="parentText" presStyleLbl="node1" presStyleIdx="1" presStyleCnt="5" custLinFactY="-61301" custLinFactNeighborX="1315" custLinFactNeighborY="-100000">
        <dgm:presLayoutVars>
          <dgm:chMax val="0"/>
          <dgm:bulletEnabled val="1"/>
        </dgm:presLayoutVars>
      </dgm:prSet>
      <dgm:spPr/>
      <dgm:t>
        <a:bodyPr/>
        <a:lstStyle/>
        <a:p>
          <a:endParaRPr lang="en-US"/>
        </a:p>
      </dgm:t>
    </dgm:pt>
    <dgm:pt modelId="{5DAA6885-29DF-4976-87F6-FC63815A17C2}" type="pres">
      <dgm:prSet presAssocID="{C0B94A64-B5B6-435D-951A-84AA0CDA64E3}" presName="spacer" presStyleCnt="0"/>
      <dgm:spPr/>
    </dgm:pt>
    <dgm:pt modelId="{55333173-CA68-467E-AA4C-47CEEFED0566}" type="pres">
      <dgm:prSet presAssocID="{0232D3B8-3AD3-4A42-AF80-FC63A54FB038}" presName="parentText" presStyleLbl="node1" presStyleIdx="2" presStyleCnt="5" custLinFactY="-32109" custLinFactNeighborY="-100000">
        <dgm:presLayoutVars>
          <dgm:chMax val="0"/>
          <dgm:bulletEnabled val="1"/>
        </dgm:presLayoutVars>
      </dgm:prSet>
      <dgm:spPr/>
      <dgm:t>
        <a:bodyPr/>
        <a:lstStyle/>
        <a:p>
          <a:endParaRPr lang="en-US"/>
        </a:p>
      </dgm:t>
    </dgm:pt>
    <dgm:pt modelId="{F5A18BB2-B342-41DE-8427-0351DB5A0E8E}" type="pres">
      <dgm:prSet presAssocID="{56ABE824-086D-44E8-81CB-0E46543CC49F}" presName="spacer" presStyleCnt="0"/>
      <dgm:spPr/>
    </dgm:pt>
    <dgm:pt modelId="{F3241DD8-724B-48FB-A18F-8CAEC3458000}" type="pres">
      <dgm:prSet presAssocID="{D29412F8-1D54-44DC-9057-BD286B0F95CC}" presName="parentText" presStyleLbl="node1" presStyleIdx="3" presStyleCnt="5" custLinFactY="-20583" custLinFactNeighborY="-100000">
        <dgm:presLayoutVars>
          <dgm:chMax val="0"/>
          <dgm:bulletEnabled val="1"/>
        </dgm:presLayoutVars>
      </dgm:prSet>
      <dgm:spPr/>
      <dgm:t>
        <a:bodyPr/>
        <a:lstStyle/>
        <a:p>
          <a:endParaRPr lang="en-US"/>
        </a:p>
      </dgm:t>
    </dgm:pt>
    <dgm:pt modelId="{B1FD0F6A-50D1-43E9-925E-390C5033EC58}" type="pres">
      <dgm:prSet presAssocID="{4E51F08B-E577-4EBD-9D08-57954D15F9F2}" presName="spacer" presStyleCnt="0"/>
      <dgm:spPr/>
    </dgm:pt>
    <dgm:pt modelId="{80AC8E7D-3F59-42C6-999D-A02F96BAD22A}" type="pres">
      <dgm:prSet presAssocID="{D1588AF5-B5F6-406E-B857-AF00B1A36EDD}" presName="parentText" presStyleLbl="node1" presStyleIdx="4" presStyleCnt="5" custLinFactY="-3158" custLinFactNeighborY="-100000">
        <dgm:presLayoutVars>
          <dgm:chMax val="0"/>
          <dgm:bulletEnabled val="1"/>
        </dgm:presLayoutVars>
      </dgm:prSet>
      <dgm:spPr/>
      <dgm:t>
        <a:bodyPr/>
        <a:lstStyle/>
        <a:p>
          <a:endParaRPr lang="en-US"/>
        </a:p>
      </dgm:t>
    </dgm:pt>
  </dgm:ptLst>
  <dgm:cxnLst>
    <dgm:cxn modelId="{E7F00C36-A847-1549-9D6F-DA35F621B997}" type="presOf" srcId="{D1588AF5-B5F6-406E-B857-AF00B1A36EDD}" destId="{80AC8E7D-3F59-42C6-999D-A02F96BAD22A}" srcOrd="0" destOrd="0" presId="urn:microsoft.com/office/officeart/2005/8/layout/vList2"/>
    <dgm:cxn modelId="{CDD2D5A0-6307-4ACE-852E-6F4F1B8C8FFE}" srcId="{E5CC94C9-22E4-4318-91FE-4EE03E9A0AFD}" destId="{E47D28EB-64C6-43D9-9DD9-2C4B4B4A2BF9}" srcOrd="1" destOrd="0" parTransId="{872A060B-8CF7-4FE7-92B7-50BDFE4C5FE6}" sibTransId="{C0B94A64-B5B6-435D-951A-84AA0CDA64E3}"/>
    <dgm:cxn modelId="{B6BBC5BE-AA64-CD4E-80FE-93ED4E6C98D3}" type="presOf" srcId="{D29412F8-1D54-44DC-9057-BD286B0F95CC}" destId="{F3241DD8-724B-48FB-A18F-8CAEC3458000}" srcOrd="0" destOrd="0" presId="urn:microsoft.com/office/officeart/2005/8/layout/vList2"/>
    <dgm:cxn modelId="{906C94BE-CD32-5840-9867-F1D3F4BF2E46}" type="presOf" srcId="{BFAB2900-C1FF-40E6-9CD6-AE346ECDDFC1}" destId="{FC2081AE-BF73-45EB-9627-B70CC6C093E2}" srcOrd="0" destOrd="0" presId="urn:microsoft.com/office/officeart/2005/8/layout/vList2"/>
    <dgm:cxn modelId="{97FE81E5-742E-43FE-9721-DCFB6115E4F6}" srcId="{E5CC94C9-22E4-4318-91FE-4EE03E9A0AFD}" destId="{D1588AF5-B5F6-406E-B857-AF00B1A36EDD}" srcOrd="4" destOrd="0" parTransId="{20BF2BA6-BBC9-4BA6-8ED2-09CA2DFD7196}" sibTransId="{77081AE9-5007-4BE6-B200-63AEBAA50907}"/>
    <dgm:cxn modelId="{6AFEEDC0-0527-B54A-AFFD-53C87DA17532}" type="presOf" srcId="{E5CC94C9-22E4-4318-91FE-4EE03E9A0AFD}" destId="{CBA51F48-924D-4A02-8D63-0EE10FE511FA}" srcOrd="0" destOrd="0" presId="urn:microsoft.com/office/officeart/2005/8/layout/vList2"/>
    <dgm:cxn modelId="{2A22C398-1AC1-4415-8621-5A9F90544805}" srcId="{E5CC94C9-22E4-4318-91FE-4EE03E9A0AFD}" destId="{BFAB2900-C1FF-40E6-9CD6-AE346ECDDFC1}" srcOrd="0" destOrd="0" parTransId="{88526E57-9BB2-4C75-92D0-A797AE0C7892}" sibTransId="{AAC049FE-C9A1-412D-AC79-C9AC07011477}"/>
    <dgm:cxn modelId="{80820EE8-88E3-484F-9749-28E4540BBBCB}" type="presOf" srcId="{E47D28EB-64C6-43D9-9DD9-2C4B4B4A2BF9}" destId="{D75713DD-5F6E-41B9-B99B-E9D38B3EF6F9}" srcOrd="0" destOrd="0" presId="urn:microsoft.com/office/officeart/2005/8/layout/vList2"/>
    <dgm:cxn modelId="{F851F130-AA52-4BE2-989C-1F9EBE903CAA}" srcId="{E5CC94C9-22E4-4318-91FE-4EE03E9A0AFD}" destId="{D29412F8-1D54-44DC-9057-BD286B0F95CC}" srcOrd="3" destOrd="0" parTransId="{8C154364-2357-4E90-B424-83EE4C4EB183}" sibTransId="{4E51F08B-E577-4EBD-9D08-57954D15F9F2}"/>
    <dgm:cxn modelId="{F58CA8D3-856F-45E3-A797-F74ACD17AAA8}" srcId="{E5CC94C9-22E4-4318-91FE-4EE03E9A0AFD}" destId="{0232D3B8-3AD3-4A42-AF80-FC63A54FB038}" srcOrd="2" destOrd="0" parTransId="{18914BED-CB18-4E32-B114-39A2F545C37F}" sibTransId="{56ABE824-086D-44E8-81CB-0E46543CC49F}"/>
    <dgm:cxn modelId="{685AD74F-B093-0647-A7A5-3F001747A177}" type="presOf" srcId="{0232D3B8-3AD3-4A42-AF80-FC63A54FB038}" destId="{55333173-CA68-467E-AA4C-47CEEFED0566}" srcOrd="0" destOrd="0" presId="urn:microsoft.com/office/officeart/2005/8/layout/vList2"/>
    <dgm:cxn modelId="{92F4049E-D835-0642-BD0C-5188D65B4E3D}" type="presParOf" srcId="{CBA51F48-924D-4A02-8D63-0EE10FE511FA}" destId="{FC2081AE-BF73-45EB-9627-B70CC6C093E2}" srcOrd="0" destOrd="0" presId="urn:microsoft.com/office/officeart/2005/8/layout/vList2"/>
    <dgm:cxn modelId="{8E831211-FD1C-2946-BC19-E4E447805656}" type="presParOf" srcId="{CBA51F48-924D-4A02-8D63-0EE10FE511FA}" destId="{BA55D655-A641-47A2-A256-C8689F8F9E47}" srcOrd="1" destOrd="0" presId="urn:microsoft.com/office/officeart/2005/8/layout/vList2"/>
    <dgm:cxn modelId="{579E5A96-AC80-4849-A44F-C7B0F773BC4A}" type="presParOf" srcId="{CBA51F48-924D-4A02-8D63-0EE10FE511FA}" destId="{D75713DD-5F6E-41B9-B99B-E9D38B3EF6F9}" srcOrd="2" destOrd="0" presId="urn:microsoft.com/office/officeart/2005/8/layout/vList2"/>
    <dgm:cxn modelId="{E03311C8-302F-B54B-AE96-0EB95F6E565E}" type="presParOf" srcId="{CBA51F48-924D-4A02-8D63-0EE10FE511FA}" destId="{5DAA6885-29DF-4976-87F6-FC63815A17C2}" srcOrd="3" destOrd="0" presId="urn:microsoft.com/office/officeart/2005/8/layout/vList2"/>
    <dgm:cxn modelId="{DDF8F018-E96F-4B4A-A3F6-771EE17C38E3}" type="presParOf" srcId="{CBA51F48-924D-4A02-8D63-0EE10FE511FA}" destId="{55333173-CA68-467E-AA4C-47CEEFED0566}" srcOrd="4" destOrd="0" presId="urn:microsoft.com/office/officeart/2005/8/layout/vList2"/>
    <dgm:cxn modelId="{FD1D345F-541B-9E4C-8B61-7EC9BC9A2A18}" type="presParOf" srcId="{CBA51F48-924D-4A02-8D63-0EE10FE511FA}" destId="{F5A18BB2-B342-41DE-8427-0351DB5A0E8E}" srcOrd="5" destOrd="0" presId="urn:microsoft.com/office/officeart/2005/8/layout/vList2"/>
    <dgm:cxn modelId="{98B6979F-3177-5441-97BB-F0EFDC74357E}" type="presParOf" srcId="{CBA51F48-924D-4A02-8D63-0EE10FE511FA}" destId="{F3241DD8-724B-48FB-A18F-8CAEC3458000}" srcOrd="6" destOrd="0" presId="urn:microsoft.com/office/officeart/2005/8/layout/vList2"/>
    <dgm:cxn modelId="{CE4CCA39-6108-3A49-AEAB-D4D27E7D11EB}" type="presParOf" srcId="{CBA51F48-924D-4A02-8D63-0EE10FE511FA}" destId="{B1FD0F6A-50D1-43E9-925E-390C5033EC58}" srcOrd="7" destOrd="0" presId="urn:microsoft.com/office/officeart/2005/8/layout/vList2"/>
    <dgm:cxn modelId="{E4E07B5A-9829-F540-AA60-FD37FA0A0F44}" type="presParOf" srcId="{CBA51F48-924D-4A02-8D63-0EE10FE511FA}" destId="{80AC8E7D-3F59-42C6-999D-A02F96BAD22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FCE50-6B29-4B0F-952B-7874B96E1089}">
      <dsp:nvSpPr>
        <dsp:cNvPr id="0" name=""/>
        <dsp:cNvSpPr/>
      </dsp:nvSpPr>
      <dsp:spPr>
        <a:xfrm>
          <a:off x="0" y="88490"/>
          <a:ext cx="2438400" cy="767520"/>
        </a:xfrm>
        <a:prstGeom prst="roundRect">
          <a:avLst/>
        </a:prstGeom>
        <a:gradFill rotWithShape="0">
          <a:gsLst>
            <a:gs pos="0">
              <a:schemeClr val="accent2">
                <a:shade val="80000"/>
                <a:hueOff val="0"/>
                <a:satOff val="0"/>
                <a:lumOff val="0"/>
                <a:alphaOff val="0"/>
                <a:tint val="98000"/>
                <a:lumMod val="114000"/>
              </a:schemeClr>
            </a:gs>
            <a:gs pos="100000">
              <a:schemeClr val="accent2">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1.  DMAIC </a:t>
          </a:r>
          <a:endParaRPr lang="en-US" sz="3200" b="1" kern="1200" dirty="0"/>
        </a:p>
      </dsp:txBody>
      <dsp:txXfrm>
        <a:off x="37467" y="125957"/>
        <a:ext cx="2363466" cy="692586"/>
      </dsp:txXfrm>
    </dsp:sp>
    <dsp:sp modelId="{9E9D9660-F028-4B73-806C-3EE48DB82C90}">
      <dsp:nvSpPr>
        <dsp:cNvPr id="0" name=""/>
        <dsp:cNvSpPr/>
      </dsp:nvSpPr>
      <dsp:spPr>
        <a:xfrm>
          <a:off x="0" y="960480"/>
          <a:ext cx="2438400" cy="767520"/>
        </a:xfrm>
        <a:prstGeom prst="roundRect">
          <a:avLst/>
        </a:prstGeom>
        <a:gradFill rotWithShape="0">
          <a:gsLst>
            <a:gs pos="0">
              <a:schemeClr val="accent2">
                <a:shade val="80000"/>
                <a:hueOff val="375491"/>
                <a:satOff val="7101"/>
                <a:lumOff val="25875"/>
                <a:alphaOff val="0"/>
                <a:tint val="98000"/>
                <a:lumMod val="114000"/>
              </a:schemeClr>
            </a:gs>
            <a:gs pos="100000">
              <a:schemeClr val="accent2">
                <a:shade val="80000"/>
                <a:hueOff val="375491"/>
                <a:satOff val="7101"/>
                <a:lumOff val="2587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2.  DMADV</a:t>
          </a:r>
          <a:endParaRPr lang="en-US" sz="3200" b="1" kern="1200" dirty="0"/>
        </a:p>
      </dsp:txBody>
      <dsp:txXfrm>
        <a:off x="37467" y="997947"/>
        <a:ext cx="23634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8581-A7EA-4124-80C7-2196F9A3D4F1}">
      <dsp:nvSpPr>
        <dsp:cNvPr id="0" name=""/>
        <dsp:cNvSpPr/>
      </dsp:nvSpPr>
      <dsp:spPr>
        <a:xfrm>
          <a:off x="0" y="73266"/>
          <a:ext cx="2652501" cy="863460"/>
        </a:xfrm>
        <a:prstGeom prst="roundRect">
          <a:avLst/>
        </a:prstGeom>
        <a:gradFill rotWithShape="0">
          <a:gsLst>
            <a:gs pos="0">
              <a:schemeClr val="accent2">
                <a:shade val="80000"/>
                <a:hueOff val="0"/>
                <a:satOff val="0"/>
                <a:lumOff val="0"/>
                <a:alphaOff val="0"/>
                <a:tint val="98000"/>
                <a:lumMod val="114000"/>
              </a:schemeClr>
            </a:gs>
            <a:gs pos="100000">
              <a:schemeClr val="accent2">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1.  DMAIC</a:t>
          </a:r>
          <a:endParaRPr lang="en-US" sz="3600" kern="1200" dirty="0"/>
        </a:p>
      </dsp:txBody>
      <dsp:txXfrm>
        <a:off x="42151" y="115417"/>
        <a:ext cx="2568199" cy="779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420FD-25C3-49AE-BD2E-9CC468438C21}">
      <dsp:nvSpPr>
        <dsp:cNvPr id="0" name=""/>
        <dsp:cNvSpPr/>
      </dsp:nvSpPr>
      <dsp:spPr>
        <a:xfrm>
          <a:off x="0" y="8525"/>
          <a:ext cx="7161756" cy="1074060"/>
        </a:xfrm>
        <a:prstGeom prst="roundRect">
          <a:avLst/>
        </a:prstGeom>
        <a:gradFill rotWithShape="0">
          <a:gsLst>
            <a:gs pos="0">
              <a:schemeClr val="accent2">
                <a:shade val="80000"/>
                <a:hueOff val="0"/>
                <a:satOff val="0"/>
                <a:lumOff val="0"/>
                <a:alphaOff val="0"/>
                <a:tint val="98000"/>
                <a:lumMod val="114000"/>
              </a:schemeClr>
            </a:gs>
            <a:gs pos="100000">
              <a:schemeClr val="accent2">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DMAIC</a:t>
          </a:r>
          <a:r>
            <a:rPr lang="en-US" sz="2700" kern="1200" dirty="0" smtClean="0"/>
            <a:t> is used for projects aimed at improving an existing business  process.</a:t>
          </a:r>
          <a:endParaRPr lang="en-US" sz="2700" kern="1200" dirty="0"/>
        </a:p>
      </dsp:txBody>
      <dsp:txXfrm>
        <a:off x="52431" y="60956"/>
        <a:ext cx="7056894"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7816A-E3CF-496B-A1A7-8141B88A7714}">
      <dsp:nvSpPr>
        <dsp:cNvPr id="0" name=""/>
        <dsp:cNvSpPr/>
      </dsp:nvSpPr>
      <dsp:spPr>
        <a:xfrm>
          <a:off x="0" y="143586"/>
          <a:ext cx="2725446" cy="839474"/>
        </a:xfrm>
        <a:prstGeom prst="roundRect">
          <a:avLst/>
        </a:prstGeom>
        <a:solidFill>
          <a:schemeClr val="accent2">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kern="1200" dirty="0" smtClean="0"/>
            <a:t>2.  DMADV</a:t>
          </a:r>
          <a:endParaRPr lang="en-US" sz="3500" b="1" kern="1200" dirty="0"/>
        </a:p>
      </dsp:txBody>
      <dsp:txXfrm>
        <a:off x="40980" y="184566"/>
        <a:ext cx="2643486"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EE972-EDA5-49A5-8FFE-C3E261CD4771}">
      <dsp:nvSpPr>
        <dsp:cNvPr id="0" name=""/>
        <dsp:cNvSpPr/>
      </dsp:nvSpPr>
      <dsp:spPr>
        <a:xfrm>
          <a:off x="0" y="3233"/>
          <a:ext cx="7161756" cy="1160640"/>
        </a:xfrm>
        <a:prstGeom prst="roundRect">
          <a:avLst/>
        </a:prstGeom>
        <a:solidFill>
          <a:schemeClr val="accent2">
            <a:alpha val="9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DMADV is used for projects aimed at creating new product or process designs.</a:t>
          </a:r>
          <a:endParaRPr lang="en-US" sz="2400" kern="1200" dirty="0"/>
        </a:p>
      </dsp:txBody>
      <dsp:txXfrm>
        <a:off x="56658" y="59891"/>
        <a:ext cx="7048440" cy="1047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81AE-BF73-45EB-9627-B70CC6C093E2}">
      <dsp:nvSpPr>
        <dsp:cNvPr id="0" name=""/>
        <dsp:cNvSpPr/>
      </dsp:nvSpPr>
      <dsp:spPr>
        <a:xfrm>
          <a:off x="0" y="131234"/>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i="1" kern="1200" dirty="0" smtClean="0"/>
            <a:t>1. </a:t>
          </a:r>
          <a:r>
            <a:rPr lang="en-US" sz="2400" b="1" i="1" u="none" kern="1200" dirty="0" smtClean="0"/>
            <a:t>Define</a:t>
          </a:r>
          <a:r>
            <a:rPr lang="en-US" sz="2400" b="1" u="none" kern="1200" dirty="0" smtClean="0"/>
            <a:t> </a:t>
          </a:r>
          <a:endParaRPr lang="en-US" sz="2400" b="1" u="none" kern="1200" dirty="0"/>
        </a:p>
      </dsp:txBody>
      <dsp:txXfrm>
        <a:off x="28100" y="159334"/>
        <a:ext cx="1848800" cy="519439"/>
      </dsp:txXfrm>
    </dsp:sp>
    <dsp:sp modelId="{D75713DD-5F6E-41B9-B99B-E9D38B3EF6F9}">
      <dsp:nvSpPr>
        <dsp:cNvPr id="0" name=""/>
        <dsp:cNvSpPr/>
      </dsp:nvSpPr>
      <dsp:spPr>
        <a:xfrm>
          <a:off x="0" y="1079499"/>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2. Measure</a:t>
          </a:r>
          <a:endParaRPr lang="en-US" sz="2400" b="1" u="none" kern="1200" dirty="0"/>
        </a:p>
      </dsp:txBody>
      <dsp:txXfrm>
        <a:off x="28100" y="1107599"/>
        <a:ext cx="1848800" cy="519439"/>
      </dsp:txXfrm>
    </dsp:sp>
    <dsp:sp modelId="{55333173-CA68-467E-AA4C-47CEEFED0566}">
      <dsp:nvSpPr>
        <dsp:cNvPr id="0" name=""/>
        <dsp:cNvSpPr/>
      </dsp:nvSpPr>
      <dsp:spPr>
        <a:xfrm>
          <a:off x="0" y="1892300"/>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3. Analyze</a:t>
          </a:r>
          <a:endParaRPr lang="en-US" sz="2400" b="1" u="none" kern="1200" dirty="0"/>
        </a:p>
      </dsp:txBody>
      <dsp:txXfrm>
        <a:off x="28100" y="1920400"/>
        <a:ext cx="1848800" cy="519439"/>
      </dsp:txXfrm>
    </dsp:sp>
    <dsp:sp modelId="{F3241DD8-724B-48FB-A18F-8CAEC3458000}">
      <dsp:nvSpPr>
        <dsp:cNvPr id="0" name=""/>
        <dsp:cNvSpPr/>
      </dsp:nvSpPr>
      <dsp:spPr>
        <a:xfrm>
          <a:off x="0" y="2705100"/>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4. Improve</a:t>
          </a:r>
          <a:endParaRPr lang="en-US" sz="2400" b="1" u="none" kern="1200" dirty="0"/>
        </a:p>
      </dsp:txBody>
      <dsp:txXfrm>
        <a:off x="28100" y="2733200"/>
        <a:ext cx="1848800" cy="519439"/>
      </dsp:txXfrm>
    </dsp:sp>
    <dsp:sp modelId="{80AC8E7D-3F59-42C6-999D-A02F96BAD22A}">
      <dsp:nvSpPr>
        <dsp:cNvPr id="0" name=""/>
        <dsp:cNvSpPr/>
      </dsp:nvSpPr>
      <dsp:spPr>
        <a:xfrm>
          <a:off x="0" y="3517902"/>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5. Control </a:t>
          </a:r>
          <a:endParaRPr lang="en-US" sz="2400" b="1" u="none" kern="1200" dirty="0"/>
        </a:p>
      </dsp:txBody>
      <dsp:txXfrm>
        <a:off x="28100" y="3546002"/>
        <a:ext cx="18488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081AE-BF73-45EB-9627-B70CC6C093E2}">
      <dsp:nvSpPr>
        <dsp:cNvPr id="0" name=""/>
        <dsp:cNvSpPr/>
      </dsp:nvSpPr>
      <dsp:spPr>
        <a:xfrm>
          <a:off x="0" y="75910"/>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i="1" kern="1200" dirty="0" smtClean="0"/>
            <a:t>1. </a:t>
          </a:r>
          <a:r>
            <a:rPr lang="en-US" sz="2400" b="1" i="1" u="none" kern="1200" dirty="0" smtClean="0"/>
            <a:t>Define</a:t>
          </a:r>
          <a:r>
            <a:rPr lang="en-US" sz="2400" b="1" u="none" kern="1200" dirty="0" smtClean="0"/>
            <a:t> </a:t>
          </a:r>
          <a:endParaRPr lang="en-US" sz="2400" b="1" u="none" kern="1200" dirty="0"/>
        </a:p>
      </dsp:txBody>
      <dsp:txXfrm>
        <a:off x="28100" y="104010"/>
        <a:ext cx="1848800" cy="519439"/>
      </dsp:txXfrm>
    </dsp:sp>
    <dsp:sp modelId="{D75713DD-5F6E-41B9-B99B-E9D38B3EF6F9}">
      <dsp:nvSpPr>
        <dsp:cNvPr id="0" name=""/>
        <dsp:cNvSpPr/>
      </dsp:nvSpPr>
      <dsp:spPr>
        <a:xfrm>
          <a:off x="0" y="990403"/>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2. Measure</a:t>
          </a:r>
          <a:endParaRPr lang="en-US" sz="2400" b="1" u="none" kern="1200" dirty="0"/>
        </a:p>
      </dsp:txBody>
      <dsp:txXfrm>
        <a:off x="28100" y="1018503"/>
        <a:ext cx="1848800" cy="519439"/>
      </dsp:txXfrm>
    </dsp:sp>
    <dsp:sp modelId="{55333173-CA68-467E-AA4C-47CEEFED0566}">
      <dsp:nvSpPr>
        <dsp:cNvPr id="0" name=""/>
        <dsp:cNvSpPr/>
      </dsp:nvSpPr>
      <dsp:spPr>
        <a:xfrm>
          <a:off x="0" y="1803204"/>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3. Analyze</a:t>
          </a:r>
          <a:endParaRPr lang="en-US" sz="2400" b="1" u="none" kern="1200" dirty="0"/>
        </a:p>
      </dsp:txBody>
      <dsp:txXfrm>
        <a:off x="28100" y="1831304"/>
        <a:ext cx="1848800" cy="519439"/>
      </dsp:txXfrm>
    </dsp:sp>
    <dsp:sp modelId="{F3241DD8-724B-48FB-A18F-8CAEC3458000}">
      <dsp:nvSpPr>
        <dsp:cNvPr id="0" name=""/>
        <dsp:cNvSpPr/>
      </dsp:nvSpPr>
      <dsp:spPr>
        <a:xfrm>
          <a:off x="0" y="2514312"/>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4. Design</a:t>
          </a:r>
          <a:endParaRPr lang="en-US" sz="2400" b="1" u="none" kern="1200" dirty="0"/>
        </a:p>
      </dsp:txBody>
      <dsp:txXfrm>
        <a:off x="28100" y="2542412"/>
        <a:ext cx="1848800" cy="519439"/>
      </dsp:txXfrm>
    </dsp:sp>
    <dsp:sp modelId="{80AC8E7D-3F59-42C6-999D-A02F96BAD22A}">
      <dsp:nvSpPr>
        <dsp:cNvPr id="0" name=""/>
        <dsp:cNvSpPr/>
      </dsp:nvSpPr>
      <dsp:spPr>
        <a:xfrm>
          <a:off x="0" y="3259377"/>
          <a:ext cx="1905000" cy="5756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u="none" kern="1200" dirty="0" smtClean="0"/>
            <a:t>5. Verify</a:t>
          </a:r>
          <a:endParaRPr lang="en-US" sz="2400" b="1" u="none" kern="1200" dirty="0"/>
        </a:p>
      </dsp:txBody>
      <dsp:txXfrm>
        <a:off x="28100" y="3287477"/>
        <a:ext cx="18488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1752C-C5C8-6140-8FF8-FD6527E8D9E1}" type="datetimeFigureOut">
              <a:rPr lang="en-US" smtClean="0"/>
              <a:t>10/29/15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9FF29-FBDC-A340-898A-B82440E48A50}" type="slidenum">
              <a:rPr lang="en-US" smtClean="0"/>
              <a:t>‹#›</a:t>
            </a:fld>
            <a:endParaRPr lang="en-US"/>
          </a:p>
        </p:txBody>
      </p:sp>
    </p:spTree>
    <p:extLst>
      <p:ext uri="{BB962C8B-B14F-4D97-AF65-F5344CB8AC3E}">
        <p14:creationId xmlns:p14="http://schemas.microsoft.com/office/powerpoint/2010/main" val="20935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F597F-D40A-4B2F-8A0D-5595728EAE59}" type="slidenum">
              <a:rPr lang="en-US" smtClean="0"/>
              <a:t>9</a:t>
            </a:fld>
            <a:endParaRPr lang="en-US"/>
          </a:p>
        </p:txBody>
      </p:sp>
    </p:spTree>
    <p:extLst>
      <p:ext uri="{BB962C8B-B14F-4D97-AF65-F5344CB8AC3E}">
        <p14:creationId xmlns:p14="http://schemas.microsoft.com/office/powerpoint/2010/main" val="170674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F597F-D40A-4B2F-8A0D-5595728EAE59}" type="slidenum">
              <a:rPr lang="en-US" smtClean="0"/>
              <a:t>10</a:t>
            </a:fld>
            <a:endParaRPr lang="en-US"/>
          </a:p>
        </p:txBody>
      </p:sp>
    </p:spTree>
    <p:extLst>
      <p:ext uri="{BB962C8B-B14F-4D97-AF65-F5344CB8AC3E}">
        <p14:creationId xmlns:p14="http://schemas.microsoft.com/office/powerpoint/2010/main" val="131787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7FCA56-0378-4327-819F-A3B271A7C47D}" type="slidenum">
              <a:rPr lang="en-US" smtClean="0"/>
              <a:pPr/>
              <a:t>19</a:t>
            </a:fld>
            <a:endParaRPr lang="en-US" dirty="0"/>
          </a:p>
        </p:txBody>
      </p:sp>
    </p:spTree>
    <p:extLst>
      <p:ext uri="{BB962C8B-B14F-4D97-AF65-F5344CB8AC3E}">
        <p14:creationId xmlns:p14="http://schemas.microsoft.com/office/powerpoint/2010/main" val="200613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9F597F-D40A-4B2F-8A0D-5595728EAE59}" type="slidenum">
              <a:rPr lang="en-US" smtClean="0"/>
              <a:t>29</a:t>
            </a:fld>
            <a:endParaRPr lang="en-US"/>
          </a:p>
        </p:txBody>
      </p:sp>
    </p:spTree>
    <p:extLst>
      <p:ext uri="{BB962C8B-B14F-4D97-AF65-F5344CB8AC3E}">
        <p14:creationId xmlns:p14="http://schemas.microsoft.com/office/powerpoint/2010/main" val="201487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10/29/15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10/29/15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10/29/15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10/29/15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10/29/15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10/29/15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10/29/15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10/29/15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10/29/15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10/29/15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10/29/15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10/29/15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2.wav"/><Relationship Id="rId3"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9.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diagramQuickStyle" Target="../diagrams/quickStyle3.xml"/><Relationship Id="rId20" Type="http://schemas.openxmlformats.org/officeDocument/2006/relationships/diagramColors" Target="../diagrams/colors5.xml"/><Relationship Id="rId21" Type="http://schemas.microsoft.com/office/2007/relationships/diagramDrawing" Target="../diagrams/drawing5.xml"/><Relationship Id="rId10" Type="http://schemas.openxmlformats.org/officeDocument/2006/relationships/diagramColors" Target="../diagrams/colors3.xml"/><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7" Type="http://schemas.openxmlformats.org/officeDocument/2006/relationships/diagramData" Target="../diagrams/data5.xml"/><Relationship Id="rId18" Type="http://schemas.openxmlformats.org/officeDocument/2006/relationships/diagramLayout" Target="../diagrams/layout5.xml"/><Relationship Id="rId19" Type="http://schemas.openxmlformats.org/officeDocument/2006/relationships/diagramQuickStyle" Target="../diagrams/quickStyle5.xml"/><Relationship Id="rId1" Type="http://schemas.openxmlformats.org/officeDocument/2006/relationships/slideLayout" Target="../slideLayouts/slideLayout6.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Six Sigma	</a:t>
            </a:r>
            <a:endParaRPr lang="en-US" dirty="0"/>
          </a:p>
        </p:txBody>
      </p:sp>
      <p:sp>
        <p:nvSpPr>
          <p:cNvPr id="3" name="Subtitle 2"/>
          <p:cNvSpPr>
            <a:spLocks noGrp="1"/>
          </p:cNvSpPr>
          <p:nvPr>
            <p:ph type="subTitle" idx="1"/>
          </p:nvPr>
        </p:nvSpPr>
        <p:spPr/>
        <p:txBody>
          <a:bodyPr/>
          <a:lstStyle/>
          <a:p>
            <a:r>
              <a:rPr lang="en-US" dirty="0" smtClean="0"/>
              <a:t>Syed </a:t>
            </a:r>
            <a:r>
              <a:rPr lang="en-US" dirty="0" err="1" smtClean="0"/>
              <a:t>Shahrukh</a:t>
            </a:r>
            <a:r>
              <a:rPr lang="en-US" dirty="0" smtClean="0"/>
              <a:t> </a:t>
            </a:r>
            <a:r>
              <a:rPr lang="en-US" dirty="0" err="1" smtClean="0"/>
              <a:t>Haider</a:t>
            </a:r>
            <a:endParaRPr lang="en-US" dirty="0"/>
          </a:p>
        </p:txBody>
      </p:sp>
      <p:pic>
        <p:nvPicPr>
          <p:cNvPr id="4" name="Picture 2" descr="C:\Users\Sanjiv\Downloads\314px-Six_sigma-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910" y="2608642"/>
            <a:ext cx="1752600" cy="117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0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629529"/>
            <a:ext cx="8229600" cy="1066800"/>
          </a:xfrm>
        </p:spPr>
        <p:txBody>
          <a:bodyPr>
            <a:noAutofit/>
          </a:bodyPr>
          <a:lstStyle/>
          <a:p>
            <a:r>
              <a:rPr lang="en-US" sz="4000" b="1" spc="50" dirty="0">
                <a:ln w="11430"/>
                <a:solidFill>
                  <a:schemeClr val="bg1"/>
                </a:solidFill>
                <a:effectLst>
                  <a:outerShdw blurRad="76200" dist="50800" dir="5400000" algn="tl" rotWithShape="0">
                    <a:srgbClr val="000000">
                      <a:alpha val="65000"/>
                    </a:srgbClr>
                  </a:outerShdw>
                </a:effectLst>
                <a:latin typeface="David" charset="0"/>
                <a:ea typeface="David" charset="0"/>
                <a:cs typeface="David" charset="0"/>
              </a:rPr>
              <a:t>WHO ARE IMPLEMENTING SIX SIGMA</a:t>
            </a:r>
            <a:endParaRPr lang="en-US" sz="4000" dirty="0">
              <a:solidFill>
                <a:schemeClr val="bg1"/>
              </a:solidFill>
              <a:latin typeface="David" charset="0"/>
              <a:ea typeface="David" charset="0"/>
              <a:cs typeface="David" charset="0"/>
            </a:endParaRPr>
          </a:p>
        </p:txBody>
      </p:sp>
      <p:sp>
        <p:nvSpPr>
          <p:cNvPr id="3" name="Content Placeholder 2"/>
          <p:cNvSpPr>
            <a:spLocks noGrp="1"/>
          </p:cNvSpPr>
          <p:nvPr>
            <p:ph idx="1"/>
          </p:nvPr>
        </p:nvSpPr>
        <p:spPr>
          <a:xfrm>
            <a:off x="1981200" y="2294350"/>
            <a:ext cx="8229600" cy="4495800"/>
          </a:xfrm>
        </p:spPr>
        <p:txBody>
          <a:bodyPr>
            <a:normAutofit fontScale="92500" lnSpcReduction="10000"/>
          </a:bodyPr>
          <a:lstStyle/>
          <a:p>
            <a:pPr marL="566928" indent="-457200" algn="just">
              <a:buFont typeface="Wingdings" pitchFamily="2" charset="2"/>
              <a:buChar char="Ø"/>
            </a:pPr>
            <a:r>
              <a:rPr lang="en-US" sz="2000" dirty="0">
                <a:latin typeface="Constantia" pitchFamily="18" charset="0"/>
                <a:cs typeface="Calibri" pitchFamily="34" charset="0"/>
              </a:rPr>
              <a:t>Financial – bank of America, GE Capital,HDFC,HSBC,American Express</a:t>
            </a:r>
          </a:p>
          <a:p>
            <a:pPr marL="566928" indent="-457200" algn="just">
              <a:buFont typeface="Wingdings" pitchFamily="2" charset="2"/>
              <a:buChar char="Ø"/>
            </a:pPr>
            <a:endParaRPr lang="en-US" sz="2000" dirty="0">
              <a:latin typeface="Constantia" pitchFamily="18" charset="0"/>
              <a:cs typeface="Calibri" pitchFamily="34" charset="0"/>
            </a:endParaRPr>
          </a:p>
          <a:p>
            <a:pPr marL="566928" indent="-457200" algn="just">
              <a:buFont typeface="Wingdings" pitchFamily="2" charset="2"/>
              <a:buChar char="Ø"/>
            </a:pPr>
            <a:r>
              <a:rPr lang="en-US" sz="2000" dirty="0">
                <a:latin typeface="Constantia" pitchFamily="18" charset="0"/>
                <a:cs typeface="Calibri" pitchFamily="34" charset="0"/>
              </a:rPr>
              <a:t>ITES- ICICI One source, Accenture, Satyam PO, IBM Daksh</a:t>
            </a:r>
          </a:p>
          <a:p>
            <a:pPr marL="566928" indent="-457200" algn="just">
              <a:buFont typeface="Wingdings" pitchFamily="2" charset="2"/>
              <a:buChar char="Ø"/>
            </a:pPr>
            <a:endParaRPr lang="en-US" sz="2000" dirty="0">
              <a:latin typeface="Constantia" pitchFamily="18" charset="0"/>
              <a:cs typeface="Calibri" pitchFamily="34" charset="0"/>
            </a:endParaRPr>
          </a:p>
          <a:p>
            <a:pPr marL="566928" indent="-457200" algn="just">
              <a:buFont typeface="Wingdings" pitchFamily="2" charset="2"/>
              <a:buChar char="Ø"/>
            </a:pPr>
            <a:r>
              <a:rPr lang="en-US" sz="2000" dirty="0">
                <a:latin typeface="Constantia" pitchFamily="18" charset="0"/>
                <a:cs typeface="Calibri" pitchFamily="34" charset="0"/>
              </a:rPr>
              <a:t>Hospitality- ITC Hotels, GRT Hotels, Apollo Hospitals</a:t>
            </a:r>
          </a:p>
          <a:p>
            <a:pPr marL="566928" indent="-457200" algn="just">
              <a:buFont typeface="Wingdings" pitchFamily="2" charset="2"/>
              <a:buChar char="Ø"/>
            </a:pPr>
            <a:endParaRPr lang="en-US" sz="2000" dirty="0">
              <a:latin typeface="Constantia" pitchFamily="18" charset="0"/>
              <a:cs typeface="Calibri" pitchFamily="34" charset="0"/>
            </a:endParaRPr>
          </a:p>
          <a:p>
            <a:pPr marL="566928" indent="-457200" algn="just">
              <a:buFont typeface="Wingdings" pitchFamily="2" charset="2"/>
              <a:buChar char="Ø"/>
            </a:pPr>
            <a:r>
              <a:rPr lang="en-US" sz="2000" dirty="0">
                <a:latin typeface="Constantia" pitchFamily="18" charset="0"/>
                <a:cs typeface="Calibri" pitchFamily="34" charset="0"/>
              </a:rPr>
              <a:t>Manufacturing- GE Plastic, Johanson and Johnson, Motorola, Nokia, Microsoft, Ford, Wipro, Nestle, Samsung, Samtle</a:t>
            </a:r>
          </a:p>
          <a:p>
            <a:pPr marL="566928" indent="-457200" algn="just">
              <a:buFont typeface="Wingdings" pitchFamily="2" charset="2"/>
              <a:buChar char="Ø"/>
            </a:pPr>
            <a:endParaRPr lang="en-US" sz="2000" dirty="0">
              <a:latin typeface="Constantia" pitchFamily="18" charset="0"/>
              <a:cs typeface="Calibri" pitchFamily="34" charset="0"/>
            </a:endParaRPr>
          </a:p>
          <a:p>
            <a:pPr marL="566928" indent="-457200" algn="just">
              <a:buFont typeface="Wingdings" pitchFamily="2" charset="2"/>
              <a:buChar char="Ø"/>
            </a:pPr>
            <a:r>
              <a:rPr lang="en-US" sz="2000" dirty="0">
                <a:latin typeface="Constantia" pitchFamily="18" charset="0"/>
                <a:cs typeface="Calibri" pitchFamily="34" charset="0"/>
              </a:rPr>
              <a:t>Telecom- Bharti Cellular, Vodafone, Siemencs,Tata </a:t>
            </a:r>
          </a:p>
          <a:p>
            <a:pPr marL="566928" indent="-457200" algn="just">
              <a:buFont typeface="Wingdings" pitchFamily="2" charset="2"/>
              <a:buChar char="Ø"/>
            </a:pPr>
            <a:endParaRPr lang="en-US" sz="2000" dirty="0">
              <a:latin typeface="Constantia" pitchFamily="18" charset="0"/>
              <a:cs typeface="Calibri" pitchFamily="34" charset="0"/>
            </a:endParaRPr>
          </a:p>
          <a:p>
            <a:pPr marL="566928" indent="-457200" algn="just">
              <a:buFont typeface="Wingdings" pitchFamily="2" charset="2"/>
              <a:buChar char="Ø"/>
            </a:pPr>
            <a:r>
              <a:rPr lang="en-US" sz="2000" dirty="0">
                <a:latin typeface="Constantia" pitchFamily="18" charset="0"/>
                <a:cs typeface="Calibri" pitchFamily="34" charset="0"/>
              </a:rPr>
              <a:t>IT- Wipro, Satyam,Acenture, Infosys, TCS, Birla soft</a:t>
            </a:r>
          </a:p>
        </p:txBody>
      </p:sp>
    </p:spTree>
    <p:extLst>
      <p:ext uri="{BB962C8B-B14F-4D97-AF65-F5344CB8AC3E}">
        <p14:creationId xmlns:p14="http://schemas.microsoft.com/office/powerpoint/2010/main" val="504760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altLang="en-US" dirty="0">
                <a:solidFill>
                  <a:schemeClr val="bg1"/>
                </a:solidFill>
              </a:rPr>
              <a:t>Why should I use Six Sigma?</a:t>
            </a:r>
          </a:p>
        </p:txBody>
      </p:sp>
      <p:sp>
        <p:nvSpPr>
          <p:cNvPr id="6148" name="AutoShape 39"/>
          <p:cNvSpPr>
            <a:spLocks noChangeArrowheads="1"/>
          </p:cNvSpPr>
          <p:nvPr/>
        </p:nvSpPr>
        <p:spPr bwMode="auto">
          <a:xfrm>
            <a:off x="3733800" y="5181600"/>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600">
              <a:solidFill>
                <a:schemeClr val="accent2"/>
              </a:solidFill>
            </a:endParaRPr>
          </a:p>
        </p:txBody>
      </p:sp>
      <p:sp>
        <p:nvSpPr>
          <p:cNvPr id="6149" name="AutoShape 38"/>
          <p:cNvSpPr>
            <a:spLocks noChangeArrowheads="1"/>
          </p:cNvSpPr>
          <p:nvPr/>
        </p:nvSpPr>
        <p:spPr bwMode="auto">
          <a:xfrm>
            <a:off x="3733800" y="3932238"/>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600">
              <a:solidFill>
                <a:schemeClr val="accent2"/>
              </a:solidFill>
            </a:endParaRPr>
          </a:p>
        </p:txBody>
      </p:sp>
      <p:sp>
        <p:nvSpPr>
          <p:cNvPr id="6150" name="AutoShape 37"/>
          <p:cNvSpPr>
            <a:spLocks noChangeArrowheads="1"/>
          </p:cNvSpPr>
          <p:nvPr/>
        </p:nvSpPr>
        <p:spPr bwMode="auto">
          <a:xfrm>
            <a:off x="3733800" y="2713038"/>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600">
              <a:solidFill>
                <a:schemeClr val="accent2"/>
              </a:solidFill>
            </a:endParaRPr>
          </a:p>
        </p:txBody>
      </p:sp>
      <p:sp>
        <p:nvSpPr>
          <p:cNvPr id="6151" name="Text Box 31"/>
          <p:cNvSpPr txBox="1">
            <a:spLocks noChangeArrowheads="1"/>
          </p:cNvSpPr>
          <p:nvPr/>
        </p:nvSpPr>
        <p:spPr bwMode="auto">
          <a:xfrm>
            <a:off x="4724401" y="30480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400" b="1">
                <a:solidFill>
                  <a:schemeClr val="bg1"/>
                </a:solidFill>
              </a:rPr>
              <a:t>Quality</a:t>
            </a:r>
          </a:p>
        </p:txBody>
      </p:sp>
      <p:sp>
        <p:nvSpPr>
          <p:cNvPr id="6152" name="Text Box 35"/>
          <p:cNvSpPr txBox="1">
            <a:spLocks noChangeArrowheads="1"/>
          </p:cNvSpPr>
          <p:nvPr/>
        </p:nvSpPr>
        <p:spPr bwMode="auto">
          <a:xfrm>
            <a:off x="4648201" y="5386388"/>
            <a:ext cx="124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rPr>
              <a:t>Growth</a:t>
            </a:r>
          </a:p>
        </p:txBody>
      </p:sp>
      <p:sp>
        <p:nvSpPr>
          <p:cNvPr id="6153" name="AutoShape 40"/>
          <p:cNvSpPr>
            <a:spLocks noChangeArrowheads="1"/>
          </p:cNvSpPr>
          <p:nvPr/>
        </p:nvSpPr>
        <p:spPr bwMode="auto">
          <a:xfrm>
            <a:off x="7010400" y="5181600"/>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600">
              <a:solidFill>
                <a:schemeClr val="accent2"/>
              </a:solidFill>
            </a:endParaRPr>
          </a:p>
        </p:txBody>
      </p:sp>
      <p:sp>
        <p:nvSpPr>
          <p:cNvPr id="6154" name="AutoShape 41"/>
          <p:cNvSpPr>
            <a:spLocks noChangeArrowheads="1"/>
          </p:cNvSpPr>
          <p:nvPr/>
        </p:nvSpPr>
        <p:spPr bwMode="auto">
          <a:xfrm>
            <a:off x="7010400" y="3932238"/>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600">
              <a:solidFill>
                <a:schemeClr val="accent2"/>
              </a:solidFill>
            </a:endParaRPr>
          </a:p>
        </p:txBody>
      </p:sp>
      <p:sp>
        <p:nvSpPr>
          <p:cNvPr id="6155" name="AutoShape 42"/>
          <p:cNvSpPr>
            <a:spLocks noChangeArrowheads="1"/>
          </p:cNvSpPr>
          <p:nvPr/>
        </p:nvSpPr>
        <p:spPr bwMode="auto">
          <a:xfrm>
            <a:off x="7010400" y="2713038"/>
            <a:ext cx="3124200" cy="1143000"/>
          </a:xfrm>
          <a:prstGeom prst="roundRect">
            <a:avLst>
              <a:gd name="adj" fmla="val 16667"/>
            </a:avLst>
          </a:prstGeom>
          <a:solidFill>
            <a:srgbClr val="B80000"/>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solidFill>
                  <a:schemeClr val="bg1"/>
                </a:solidFill>
              </a:rPr>
              <a:t>Process </a:t>
            </a:r>
          </a:p>
          <a:p>
            <a:pPr algn="ctr"/>
            <a:r>
              <a:rPr lang="en-US" altLang="en-US" sz="2400" b="1">
                <a:solidFill>
                  <a:schemeClr val="bg1"/>
                </a:solidFill>
              </a:rPr>
              <a:t>Improvement</a:t>
            </a:r>
          </a:p>
        </p:txBody>
      </p:sp>
      <p:sp>
        <p:nvSpPr>
          <p:cNvPr id="6156" name="Text Box 44"/>
          <p:cNvSpPr txBox="1">
            <a:spLocks noChangeArrowheads="1"/>
          </p:cNvSpPr>
          <p:nvPr/>
        </p:nvSpPr>
        <p:spPr bwMode="auto">
          <a:xfrm>
            <a:off x="7467600" y="4038601"/>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solidFill>
                  <a:schemeClr val="bg1"/>
                </a:solidFill>
              </a:rPr>
              <a:t>Customer </a:t>
            </a:r>
          </a:p>
          <a:p>
            <a:pPr algn="ctr"/>
            <a:r>
              <a:rPr lang="en-US" altLang="en-US" sz="2400" b="1">
                <a:solidFill>
                  <a:schemeClr val="bg1"/>
                </a:solidFill>
              </a:rPr>
              <a:t>Satisfaction</a:t>
            </a:r>
          </a:p>
        </p:txBody>
      </p:sp>
      <p:sp>
        <p:nvSpPr>
          <p:cNvPr id="6157" name="Text Box 45"/>
          <p:cNvSpPr txBox="1">
            <a:spLocks noChangeArrowheads="1"/>
          </p:cNvSpPr>
          <p:nvPr/>
        </p:nvSpPr>
        <p:spPr bwMode="auto">
          <a:xfrm>
            <a:off x="7924800" y="53340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chemeClr val="bg1"/>
                </a:solidFill>
              </a:rPr>
              <a:t>Money</a:t>
            </a:r>
          </a:p>
        </p:txBody>
      </p:sp>
      <p:sp>
        <p:nvSpPr>
          <p:cNvPr id="6158" name="AutoShape 46"/>
          <p:cNvSpPr>
            <a:spLocks noChangeArrowheads="1"/>
          </p:cNvSpPr>
          <p:nvPr/>
        </p:nvSpPr>
        <p:spPr bwMode="auto">
          <a:xfrm>
            <a:off x="2438400" y="2362200"/>
            <a:ext cx="990600" cy="1905000"/>
          </a:xfrm>
          <a:prstGeom prst="curvedRightArrow">
            <a:avLst>
              <a:gd name="adj1" fmla="val 38462"/>
              <a:gd name="adj2" fmla="val 76923"/>
              <a:gd name="adj3" fmla="val 33333"/>
            </a:avLst>
          </a:prstGeom>
          <a:solidFill>
            <a:schemeClr val="accent1"/>
          </a:solidFill>
          <a:ln w="9525">
            <a:solidFill>
              <a:srgbClr val="4D4D4D"/>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200">
              <a:solidFill>
                <a:srgbClr val="000000"/>
              </a:solidFill>
            </a:endParaRPr>
          </a:p>
        </p:txBody>
      </p:sp>
      <p:sp>
        <p:nvSpPr>
          <p:cNvPr id="6159" name="Text Box 44"/>
          <p:cNvSpPr txBox="1">
            <a:spLocks noChangeArrowheads="1"/>
          </p:cNvSpPr>
          <p:nvPr/>
        </p:nvSpPr>
        <p:spPr bwMode="auto">
          <a:xfrm>
            <a:off x="4191000" y="4038601"/>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a:solidFill>
                  <a:schemeClr val="bg1"/>
                </a:solidFill>
              </a:rPr>
              <a:t>Time Reduction</a:t>
            </a:r>
          </a:p>
        </p:txBody>
      </p:sp>
    </p:spTree>
    <p:extLst>
      <p:ext uri="{BB962C8B-B14F-4D97-AF65-F5344CB8AC3E}">
        <p14:creationId xmlns:p14="http://schemas.microsoft.com/office/powerpoint/2010/main" val="1542537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246336"/>
            <a:ext cx="8763000" cy="3970318"/>
          </a:xfrm>
          <a:prstGeom prst="rect">
            <a:avLst/>
          </a:prstGeom>
        </p:spPr>
        <p:txBody>
          <a:bodyPr wrap="square">
            <a:spAutoFit/>
          </a:bodyPr>
          <a:lstStyle/>
          <a:p>
            <a:pPr>
              <a:buFont typeface="Wingdings" pitchFamily="2" charset="2"/>
              <a:buChar char="Ø"/>
            </a:pPr>
            <a:r>
              <a:rPr lang="en-US" b="1" u="sng" dirty="0">
                <a:latin typeface="David" pitchFamily="34" charset="-79"/>
                <a:cs typeface="David" pitchFamily="34" charset="-79"/>
              </a:rPr>
              <a:t>Statistical Quality Control </a:t>
            </a:r>
          </a:p>
          <a:p>
            <a:r>
              <a:rPr lang="en-US" dirty="0"/>
              <a:t>Six Sigma is clearly derived from the Greek letter σ (Sigma) from the Greek alphabet, which is used to denote Standard Deviation            </a:t>
            </a:r>
          </a:p>
          <a:p>
            <a:r>
              <a:rPr lang="en-US" dirty="0"/>
              <a:t>in Statistics. Standard Deviation is used to measure variance, which is an important tool for measuring non-conformance as far as the quality of the output is concerned. </a:t>
            </a:r>
          </a:p>
          <a:p>
            <a:endParaRPr lang="en-US" u="sng" dirty="0">
              <a:ln>
                <a:solidFill>
                  <a:schemeClr val="tx1"/>
                </a:solidFill>
              </a:ln>
              <a:solidFill>
                <a:schemeClr val="tx1">
                  <a:lumMod val="95000"/>
                  <a:lumOff val="5000"/>
                </a:schemeClr>
              </a:solidFill>
              <a:latin typeface="Footlight MT Light" pitchFamily="18" charset="0"/>
            </a:endParaRPr>
          </a:p>
          <a:p>
            <a:pPr>
              <a:buFont typeface="Wingdings" pitchFamily="2" charset="2"/>
              <a:buChar char="Ø"/>
            </a:pPr>
            <a:r>
              <a:rPr lang="en-US" b="1" u="sng" dirty="0">
                <a:solidFill>
                  <a:schemeClr val="tx1">
                    <a:lumMod val="95000"/>
                    <a:lumOff val="5000"/>
                  </a:schemeClr>
                </a:solidFill>
                <a:latin typeface="David" pitchFamily="34" charset="-79"/>
                <a:cs typeface="David" pitchFamily="34" charset="-79"/>
              </a:rPr>
              <a:t>Methodical Approach</a:t>
            </a:r>
            <a:r>
              <a:rPr lang="en-US" b="1" dirty="0">
                <a:solidFill>
                  <a:schemeClr val="tx1">
                    <a:lumMod val="95000"/>
                    <a:lumOff val="5000"/>
                  </a:schemeClr>
                </a:solidFill>
                <a:latin typeface="David" pitchFamily="34" charset="-79"/>
                <a:cs typeface="David" pitchFamily="34" charset="-79"/>
              </a:rPr>
              <a:t> </a:t>
            </a:r>
          </a:p>
          <a:p>
            <a:r>
              <a:rPr lang="en-US" dirty="0"/>
              <a:t>The Six Sigma is not merely a quality improvement strategy in theory, as it features a well defined methodical approach of application in </a:t>
            </a:r>
            <a:r>
              <a:rPr lang="en-US" b="1" dirty="0"/>
              <a:t>DMAIC</a:t>
            </a:r>
            <a:r>
              <a:rPr lang="en-US" dirty="0"/>
              <a:t> and DMADV which can be used to improve the quality of production. </a:t>
            </a:r>
            <a:r>
              <a:rPr lang="en-US" b="1" dirty="0"/>
              <a:t>DMAIC</a:t>
            </a:r>
            <a:r>
              <a:rPr lang="en-US" dirty="0"/>
              <a:t> is an acronym for </a:t>
            </a:r>
            <a:r>
              <a:rPr lang="en-US" b="1" dirty="0"/>
              <a:t>Design-Measure-Analyze-Improve-Control</a:t>
            </a:r>
            <a:r>
              <a:rPr lang="en-US" dirty="0"/>
              <a:t>. The alternative method DMADV stands for </a:t>
            </a:r>
            <a:r>
              <a:rPr lang="en-US" b="1" dirty="0"/>
              <a:t>Design-Measure-Analyze-Design-Verify</a:t>
            </a:r>
            <a:r>
              <a:rPr lang="en-US" dirty="0"/>
              <a:t>.</a:t>
            </a:r>
            <a:r>
              <a:rPr lang="en-US" dirty="0"/>
              <a:t/>
            </a:r>
            <a:br>
              <a:rPr lang="en-US" dirty="0"/>
            </a:br>
            <a:endParaRPr lang="en-US" u="sng" dirty="0">
              <a:latin typeface="Footlight MT Light" pitchFamily="18" charset="0"/>
            </a:endParaRPr>
          </a:p>
        </p:txBody>
      </p:sp>
      <p:sp>
        <p:nvSpPr>
          <p:cNvPr id="5" name="Title 4"/>
          <p:cNvSpPr>
            <a:spLocks noGrp="1"/>
          </p:cNvSpPr>
          <p:nvPr>
            <p:ph type="title"/>
          </p:nvPr>
        </p:nvSpPr>
        <p:spPr>
          <a:xfrm>
            <a:off x="1154954" y="522732"/>
            <a:ext cx="8761413" cy="706964"/>
          </a:xfrm>
        </p:spPr>
        <p:txBody>
          <a:bodyPr/>
          <a:lstStyle/>
          <a:p>
            <a:r>
              <a:rPr lang="en-US" dirty="0" smtClean="0"/>
              <a:t>Characteristic of </a:t>
            </a:r>
            <a:r>
              <a:rPr lang="en-US" smtClean="0"/>
              <a:t>Six Sigma</a:t>
            </a:r>
            <a:endParaRPr lang="en-US" dirty="0"/>
          </a:p>
        </p:txBody>
      </p:sp>
    </p:spTree>
    <p:extLst>
      <p:ext uri="{BB962C8B-B14F-4D97-AF65-F5344CB8AC3E}">
        <p14:creationId xmlns:p14="http://schemas.microsoft.com/office/powerpoint/2010/main" val="1766146081"/>
      </p:ext>
    </p:extLst>
  </p:cSld>
  <p:clrMapOvr>
    <a:masterClrMapping/>
  </p:clrMapOvr>
  <p:transition>
    <p:wipe dir="d"/>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429004"/>
            <a:ext cx="8839200" cy="4247317"/>
          </a:xfrm>
          <a:prstGeom prst="rect">
            <a:avLst/>
          </a:prstGeom>
        </p:spPr>
        <p:txBody>
          <a:bodyPr wrap="square">
            <a:spAutoFit/>
          </a:bodyPr>
          <a:lstStyle/>
          <a:p>
            <a:endParaRPr lang="en-US" b="1" u="sng" dirty="0">
              <a:latin typeface="Footlight MT Light" pitchFamily="18" charset="0"/>
            </a:endParaRPr>
          </a:p>
          <a:p>
            <a:pPr>
              <a:buFont typeface="Wingdings" pitchFamily="2" charset="2"/>
              <a:buChar char="Ø"/>
            </a:pPr>
            <a:r>
              <a:rPr lang="en-US" b="1" u="sng" dirty="0">
                <a:latin typeface="Footlight MT Light" pitchFamily="18" charset="0"/>
              </a:rPr>
              <a:t>Fact and Data Based Approach</a:t>
            </a:r>
          </a:p>
          <a:p>
            <a:r>
              <a:rPr lang="en-US" dirty="0"/>
              <a:t>The statistical and methodical aspects of Six Sigma show the scientific basis of the technique. This accentuates an important aspect of Six Sigma that it is fact and data based.</a:t>
            </a:r>
          </a:p>
          <a:p>
            <a:endParaRPr lang="en-US" dirty="0"/>
          </a:p>
          <a:p>
            <a:endParaRPr lang="en-US" dirty="0"/>
          </a:p>
          <a:p>
            <a:pPr>
              <a:buFont typeface="Wingdings" pitchFamily="2" charset="2"/>
              <a:buChar char="Ø"/>
            </a:pPr>
            <a:r>
              <a:rPr lang="en-US" b="1" u="sng" dirty="0">
                <a:latin typeface="Footlight MT Light" pitchFamily="18" charset="0"/>
              </a:rPr>
              <a:t>Project and Objective Based Focus</a:t>
            </a:r>
          </a:p>
          <a:p>
            <a:r>
              <a:rPr lang="en-US" dirty="0"/>
              <a:t>The Six Sigma process is implemented for an organization’s project tailored to its specifications and requirement. The process is flexed to suit the requirements and conditions in which a project is operating to get the best results.</a:t>
            </a:r>
            <a:br>
              <a:rPr lang="en-US" dirty="0"/>
            </a:br>
            <a:r>
              <a:rPr lang="en-US" dirty="0"/>
              <a:t> </a:t>
            </a:r>
            <a:r>
              <a:rPr lang="en-US" dirty="0" smtClean="0"/>
              <a:t>Apart  </a:t>
            </a:r>
            <a:r>
              <a:rPr lang="en-US" dirty="0"/>
              <a:t>from that, the Six Sigma is also objective based. </a:t>
            </a:r>
          </a:p>
          <a:p>
            <a:r>
              <a:rPr lang="en-US" dirty="0"/>
              <a:t> The management needs some incentive to invest in the Six Sigma</a:t>
            </a:r>
          </a:p>
          <a:p>
            <a:r>
              <a:rPr lang="en-US" dirty="0"/>
              <a:t> process. It is aimed to enhance profitability and to generate financial.</a:t>
            </a:r>
          </a:p>
        </p:txBody>
      </p:sp>
    </p:spTree>
    <p:extLst>
      <p:ext uri="{BB962C8B-B14F-4D97-AF65-F5344CB8AC3E}">
        <p14:creationId xmlns:p14="http://schemas.microsoft.com/office/powerpoint/2010/main" val="1240554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563660"/>
            <a:ext cx="8686800" cy="3785652"/>
          </a:xfrm>
          <a:prstGeom prst="rect">
            <a:avLst/>
          </a:prstGeom>
        </p:spPr>
        <p:txBody>
          <a:bodyPr wrap="square">
            <a:spAutoFit/>
          </a:bodyPr>
          <a:lstStyle/>
          <a:p>
            <a:pPr>
              <a:buFont typeface="Wingdings" pitchFamily="2" charset="2"/>
              <a:buChar char="Ø"/>
            </a:pPr>
            <a:endParaRPr lang="en-US" sz="2000" b="1" u="sng" dirty="0">
              <a:latin typeface="Footlight MT Light" pitchFamily="18" charset="0"/>
            </a:endParaRPr>
          </a:p>
          <a:p>
            <a:pPr>
              <a:buFont typeface="Wingdings" pitchFamily="2" charset="2"/>
              <a:buChar char="Ø"/>
            </a:pPr>
            <a:r>
              <a:rPr lang="en-US" sz="2000" b="1" u="sng" dirty="0">
                <a:latin typeface="Footlight MT Light" pitchFamily="18" charset="0"/>
              </a:rPr>
              <a:t>The Customer Focus</a:t>
            </a:r>
            <a:r>
              <a:rPr lang="en-US" sz="2000" b="1" dirty="0"/>
              <a:t> </a:t>
            </a:r>
            <a:r>
              <a:rPr lang="en-US" sz="2000" dirty="0"/>
              <a:t/>
            </a:r>
            <a:br>
              <a:rPr lang="en-US" sz="2000" dirty="0"/>
            </a:br>
            <a:r>
              <a:rPr lang="en-US" sz="2000" dirty="0"/>
              <a:t>The customer focus is fundamental to the Six Sigma approach. The quality improvement and control standards are based on the explicit customer requirements. </a:t>
            </a:r>
          </a:p>
          <a:p>
            <a:endParaRPr lang="en-US" sz="2000" dirty="0"/>
          </a:p>
          <a:p>
            <a:endParaRPr lang="en-US" sz="2000" b="1" u="sng" dirty="0">
              <a:latin typeface="Footlight MT Light" pitchFamily="18" charset="0"/>
            </a:endParaRPr>
          </a:p>
          <a:p>
            <a:pPr>
              <a:buFont typeface="Wingdings" pitchFamily="2" charset="2"/>
              <a:buChar char="Ø"/>
            </a:pPr>
            <a:r>
              <a:rPr lang="en-US" sz="2000" b="1" u="sng" dirty="0">
                <a:latin typeface="Footlight MT Light" pitchFamily="18" charset="0"/>
              </a:rPr>
              <a:t>Teamwork Approach to Quality Management </a:t>
            </a:r>
            <a:r>
              <a:rPr lang="en-US" sz="2000" dirty="0"/>
              <a:t/>
            </a:r>
            <a:br>
              <a:rPr lang="en-US" sz="2000" dirty="0"/>
            </a:br>
            <a:r>
              <a:rPr lang="en-US" sz="2000" dirty="0"/>
              <a:t>The Six Sigma process requires organizations to get organized when it comes to controlling and improving quality. Six Sigma actually involves a lot of training depending on the role of an individual in the Quality Management team. </a:t>
            </a:r>
          </a:p>
        </p:txBody>
      </p:sp>
    </p:spTree>
    <p:extLst>
      <p:ext uri="{BB962C8B-B14F-4D97-AF65-F5344CB8AC3E}">
        <p14:creationId xmlns:p14="http://schemas.microsoft.com/office/powerpoint/2010/main" val="1979015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949" y="2325668"/>
            <a:ext cx="3557215" cy="400110"/>
          </a:xfrm>
          <a:prstGeom prst="rect">
            <a:avLst/>
          </a:prstGeom>
        </p:spPr>
        <p:txBody>
          <a:bodyPr wrap="square">
            <a:spAutoFit/>
          </a:bodyPr>
          <a:lstStyle/>
          <a:p>
            <a:pPr fontAlgn="base">
              <a:buFont typeface="Wingdings" pitchFamily="2" charset="2"/>
              <a:buChar char="ü"/>
            </a:pPr>
            <a:r>
              <a:rPr lang="en-US" sz="2000" b="1" u="sng" dirty="0">
                <a:latin typeface="Footlight MT Light" pitchFamily="18" charset="0"/>
              </a:rPr>
              <a:t>Overall Business Improvement</a:t>
            </a:r>
          </a:p>
        </p:txBody>
      </p:sp>
      <p:pic>
        <p:nvPicPr>
          <p:cNvPr id="6147" name="Picture 3" descr="C:\Users\zakaria\Desktop\business-mw-02.jpg"/>
          <p:cNvPicPr>
            <a:picLocks noChangeAspect="1" noChangeArrowheads="1"/>
          </p:cNvPicPr>
          <p:nvPr/>
        </p:nvPicPr>
        <p:blipFill>
          <a:blip r:embed="rId2" cstate="print"/>
          <a:srcRect/>
          <a:stretch>
            <a:fillRect/>
          </a:stretch>
        </p:blipFill>
        <p:spPr bwMode="auto">
          <a:xfrm>
            <a:off x="1625600" y="2782864"/>
            <a:ext cx="1596840" cy="1472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581400" y="3076505"/>
            <a:ext cx="5723738" cy="923330"/>
          </a:xfrm>
          <a:prstGeom prst="rect">
            <a:avLst/>
          </a:prstGeom>
        </p:spPr>
        <p:txBody>
          <a:bodyPr wrap="square">
            <a:spAutoFit/>
          </a:bodyPr>
          <a:lstStyle/>
          <a:p>
            <a:r>
              <a:rPr lang="en-US" dirty="0"/>
              <a:t> Six Sigma methodology focuses on business improvement. Beyond reducing the number of defects present in any given number of products.</a:t>
            </a:r>
          </a:p>
        </p:txBody>
      </p:sp>
      <p:sp>
        <p:nvSpPr>
          <p:cNvPr id="8" name="Rectangle 7"/>
          <p:cNvSpPr/>
          <p:nvPr/>
        </p:nvSpPr>
        <p:spPr>
          <a:xfrm>
            <a:off x="1676405" y="4459268"/>
            <a:ext cx="2660726" cy="707886"/>
          </a:xfrm>
          <a:prstGeom prst="rect">
            <a:avLst/>
          </a:prstGeom>
        </p:spPr>
        <p:txBody>
          <a:bodyPr wrap="square">
            <a:spAutoFit/>
          </a:bodyPr>
          <a:lstStyle/>
          <a:p>
            <a:pPr fontAlgn="base">
              <a:buFont typeface="Wingdings" pitchFamily="2" charset="2"/>
              <a:buChar char="ü"/>
            </a:pPr>
            <a:r>
              <a:rPr lang="en-US" sz="2000" b="1" u="sng" dirty="0">
                <a:latin typeface="Footlight MT Light" pitchFamily="18" charset="0"/>
              </a:rPr>
              <a:t>Remedy Defects/Variability</a:t>
            </a:r>
          </a:p>
        </p:txBody>
      </p:sp>
      <p:sp>
        <p:nvSpPr>
          <p:cNvPr id="12" name="Rectangle 11"/>
          <p:cNvSpPr/>
          <p:nvPr/>
        </p:nvSpPr>
        <p:spPr>
          <a:xfrm>
            <a:off x="3810000" y="5145064"/>
            <a:ext cx="5599309" cy="1200329"/>
          </a:xfrm>
          <a:prstGeom prst="rect">
            <a:avLst/>
          </a:prstGeom>
        </p:spPr>
        <p:txBody>
          <a:bodyPr wrap="square">
            <a:spAutoFit/>
          </a:bodyPr>
          <a:lstStyle/>
          <a:p>
            <a:r>
              <a:rPr lang="en-US" dirty="0"/>
              <a:t> Any business seeking improved numbers must reduce the number of defective products or services it produces. Defective products can harm customer satisfaction levels.</a:t>
            </a:r>
          </a:p>
        </p:txBody>
      </p:sp>
      <p:pic>
        <p:nvPicPr>
          <p:cNvPr id="2050" name="Picture 2" descr="C:\Users\zakaria\Desktop\weak_link_chain_shutterstock_112530176.jpg"/>
          <p:cNvPicPr>
            <a:picLocks noChangeAspect="1" noChangeArrowheads="1"/>
          </p:cNvPicPr>
          <p:nvPr/>
        </p:nvPicPr>
        <p:blipFill>
          <a:blip r:embed="rId3" cstate="print"/>
          <a:srcRect/>
          <a:stretch>
            <a:fillRect/>
          </a:stretch>
        </p:blipFill>
        <p:spPr bwMode="auto">
          <a:xfrm>
            <a:off x="1761994" y="5179511"/>
            <a:ext cx="1698440" cy="147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t>Six Sigma Objective</a:t>
            </a:r>
            <a:endParaRPr lang="en-US" dirty="0"/>
          </a:p>
        </p:txBody>
      </p:sp>
    </p:spTree>
    <p:extLst>
      <p:ext uri="{BB962C8B-B14F-4D97-AF65-F5344CB8AC3E}">
        <p14:creationId xmlns:p14="http://schemas.microsoft.com/office/powerpoint/2010/main" val="476152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6" y="2099154"/>
            <a:ext cx="2200079" cy="400110"/>
          </a:xfrm>
          <a:prstGeom prst="rect">
            <a:avLst/>
          </a:prstGeom>
        </p:spPr>
        <p:txBody>
          <a:bodyPr wrap="square">
            <a:spAutoFit/>
          </a:bodyPr>
          <a:lstStyle/>
          <a:p>
            <a:pPr fontAlgn="base">
              <a:buFont typeface="Wingdings" pitchFamily="2" charset="2"/>
              <a:buChar char="ü"/>
            </a:pPr>
            <a:r>
              <a:rPr lang="en-US" sz="2000" b="1" u="sng" dirty="0">
                <a:latin typeface="Footlight MT Light" pitchFamily="18" charset="0"/>
              </a:rPr>
              <a:t>Reduce Costs</a:t>
            </a:r>
          </a:p>
        </p:txBody>
      </p:sp>
      <p:pic>
        <p:nvPicPr>
          <p:cNvPr id="26626" name="Picture 2" descr="C:\Users\zakaria\Desktop\2845860.jpg"/>
          <p:cNvPicPr>
            <a:picLocks noChangeAspect="1" noChangeArrowheads="1"/>
          </p:cNvPicPr>
          <p:nvPr/>
        </p:nvPicPr>
        <p:blipFill>
          <a:blip r:embed="rId2" cstate="print"/>
          <a:srcRect/>
          <a:stretch>
            <a:fillRect/>
          </a:stretch>
        </p:blipFill>
        <p:spPr bwMode="auto">
          <a:xfrm>
            <a:off x="1652591" y="2708750"/>
            <a:ext cx="1366182" cy="1408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276600" y="2956222"/>
            <a:ext cx="7724564" cy="923330"/>
          </a:xfrm>
          <a:prstGeom prst="rect">
            <a:avLst/>
          </a:prstGeom>
        </p:spPr>
        <p:txBody>
          <a:bodyPr wrap="square">
            <a:spAutoFit/>
          </a:bodyPr>
          <a:lstStyle/>
          <a:p>
            <a:r>
              <a:rPr lang="en-US" dirty="0"/>
              <a:t>Reduced costs equal increased profits. A company implementing Six Sigma principles has to look to reduce costs wherever it possibly can--without reducing quality.</a:t>
            </a:r>
          </a:p>
        </p:txBody>
      </p:sp>
      <p:pic>
        <p:nvPicPr>
          <p:cNvPr id="26627" name="Picture 3" descr="C:\Users\zakaria\Desktop\world clock.jpg"/>
          <p:cNvPicPr>
            <a:picLocks noChangeAspect="1" noChangeArrowheads="1"/>
          </p:cNvPicPr>
          <p:nvPr/>
        </p:nvPicPr>
        <p:blipFill>
          <a:blip r:embed="rId3" cstate="print"/>
          <a:srcRect/>
          <a:stretch>
            <a:fillRect/>
          </a:stretch>
        </p:blipFill>
        <p:spPr bwMode="auto">
          <a:xfrm>
            <a:off x="1600200" y="4876820"/>
            <a:ext cx="1831932" cy="1555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711431" y="4299271"/>
            <a:ext cx="3133753" cy="400110"/>
          </a:xfrm>
          <a:prstGeom prst="rect">
            <a:avLst/>
          </a:prstGeom>
        </p:spPr>
        <p:txBody>
          <a:bodyPr wrap="square">
            <a:spAutoFit/>
          </a:bodyPr>
          <a:lstStyle/>
          <a:p>
            <a:pPr fontAlgn="base">
              <a:buFont typeface="Wingdings" pitchFamily="2" charset="2"/>
              <a:buChar char="ü"/>
            </a:pPr>
            <a:r>
              <a:rPr lang="en-US" sz="2000" b="1" u="sng" dirty="0">
                <a:latin typeface="Footlight MT Light" pitchFamily="18" charset="0"/>
              </a:rPr>
              <a:t>Improve Cycle Time</a:t>
            </a:r>
          </a:p>
        </p:txBody>
      </p:sp>
      <p:sp>
        <p:nvSpPr>
          <p:cNvPr id="7" name="Rectangle 6"/>
          <p:cNvSpPr/>
          <p:nvPr/>
        </p:nvSpPr>
        <p:spPr>
          <a:xfrm>
            <a:off x="3886200" y="4761944"/>
            <a:ext cx="7074074" cy="2031325"/>
          </a:xfrm>
          <a:prstGeom prst="rect">
            <a:avLst/>
          </a:prstGeom>
        </p:spPr>
        <p:txBody>
          <a:bodyPr wrap="square">
            <a:spAutoFit/>
          </a:bodyPr>
          <a:lstStyle/>
          <a:p>
            <a:r>
              <a:rPr lang="en-US" dirty="0"/>
              <a:t>Any reduction in the amount of time it takes to produce a product or perform a service means money saved, both in maintenance costs and personnel wages. Additionally, customer satisfaction improves when both retailers and end users receive products sooner than expected. The company that can get a product to its customer faster may win her business.</a:t>
            </a:r>
          </a:p>
        </p:txBody>
      </p:sp>
    </p:spTree>
    <p:extLst>
      <p:ext uri="{BB962C8B-B14F-4D97-AF65-F5344CB8AC3E}">
        <p14:creationId xmlns:p14="http://schemas.microsoft.com/office/powerpoint/2010/main" val="169488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4" y="2580073"/>
            <a:ext cx="5032147" cy="461665"/>
          </a:xfrm>
          <a:prstGeom prst="rect">
            <a:avLst/>
          </a:prstGeom>
        </p:spPr>
        <p:txBody>
          <a:bodyPr wrap="none">
            <a:spAutoFit/>
          </a:bodyPr>
          <a:lstStyle/>
          <a:p>
            <a:pPr fontAlgn="base">
              <a:buFont typeface="Wingdings" pitchFamily="2" charset="2"/>
              <a:buChar char="ü"/>
            </a:pPr>
            <a:r>
              <a:rPr lang="en-US" sz="2400" b="1" u="sng" dirty="0"/>
              <a:t>Increase Customer Satisfaction</a:t>
            </a:r>
          </a:p>
        </p:txBody>
      </p:sp>
      <p:sp>
        <p:nvSpPr>
          <p:cNvPr id="4" name="Rectangle 3"/>
          <p:cNvSpPr/>
          <p:nvPr/>
        </p:nvSpPr>
        <p:spPr>
          <a:xfrm>
            <a:off x="3810000" y="3575137"/>
            <a:ext cx="6781800" cy="1569660"/>
          </a:xfrm>
          <a:prstGeom prst="rect">
            <a:avLst/>
          </a:prstGeom>
        </p:spPr>
        <p:txBody>
          <a:bodyPr wrap="square">
            <a:spAutoFit/>
          </a:bodyPr>
          <a:lstStyle/>
          <a:p>
            <a:r>
              <a:rPr lang="en-US" sz="2400" dirty="0"/>
              <a:t>Customer satisfaction depends upon successful resolution of all Six Sigma’s other objectives. But customer satisfaction is an objective all its own.</a:t>
            </a:r>
          </a:p>
        </p:txBody>
      </p:sp>
    </p:spTree>
    <p:extLst>
      <p:ext uri="{BB962C8B-B14F-4D97-AF65-F5344CB8AC3E}">
        <p14:creationId xmlns:p14="http://schemas.microsoft.com/office/powerpoint/2010/main" val="803590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karia\Desktop\sixsigma_levels.gif"/>
          <p:cNvPicPr>
            <a:picLocks noChangeAspect="1" noChangeArrowheads="1"/>
          </p:cNvPicPr>
          <p:nvPr/>
        </p:nvPicPr>
        <p:blipFill>
          <a:blip r:embed="rId3" cstate="print"/>
          <a:srcRect/>
          <a:stretch>
            <a:fillRect/>
          </a:stretch>
        </p:blipFill>
        <p:spPr bwMode="auto">
          <a:xfrm>
            <a:off x="2799566" y="2545912"/>
            <a:ext cx="6632532" cy="3816834"/>
          </a:xfrm>
          <a:prstGeom prst="rect">
            <a:avLst/>
          </a:prstGeom>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pic>
      <p:sp>
        <p:nvSpPr>
          <p:cNvPr id="3" name="Title 2"/>
          <p:cNvSpPr>
            <a:spLocks noGrp="1"/>
          </p:cNvSpPr>
          <p:nvPr>
            <p:ph type="title"/>
          </p:nvPr>
        </p:nvSpPr>
        <p:spPr/>
        <p:txBody>
          <a:bodyPr/>
          <a:lstStyle/>
          <a:p>
            <a:r>
              <a:rPr lang="en-US" b="1" dirty="0">
                <a:latin typeface="David" pitchFamily="34" charset="-79"/>
                <a:cs typeface="David" pitchFamily="34" charset="-79"/>
              </a:rPr>
              <a:t>Levels of Six Sigma</a:t>
            </a:r>
          </a:p>
        </p:txBody>
      </p:sp>
    </p:spTree>
    <p:extLst>
      <p:ext uri="{BB962C8B-B14F-4D97-AF65-F5344CB8AC3E}">
        <p14:creationId xmlns:p14="http://schemas.microsoft.com/office/powerpoint/2010/main" val="820097487"/>
      </p:ext>
    </p:extLst>
  </p:cSld>
  <p:clrMapOvr>
    <a:masterClrMapping/>
  </p:clrMapOvr>
  <p:transition spd="med">
    <p:wedge/>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akaria\Desktop\copy-of-focusgroup.png"/>
          <p:cNvPicPr>
            <a:picLocks noChangeAspect="1" noChangeArrowheads="1"/>
          </p:cNvPicPr>
          <p:nvPr/>
        </p:nvPicPr>
        <p:blipFill>
          <a:blip r:embed="rId4" cstate="print"/>
          <a:srcRect/>
          <a:stretch>
            <a:fillRect/>
          </a:stretch>
        </p:blipFill>
        <p:spPr bwMode="auto">
          <a:xfrm>
            <a:off x="4984314" y="3024319"/>
            <a:ext cx="4710829" cy="3500702"/>
          </a:xfrm>
          <a:prstGeom prst="rect">
            <a:avLst/>
          </a:prstGeom>
          <a:noFill/>
        </p:spPr>
      </p:pic>
      <p:sp>
        <p:nvSpPr>
          <p:cNvPr id="3" name="Rectangle 2"/>
          <p:cNvSpPr/>
          <p:nvPr/>
        </p:nvSpPr>
        <p:spPr>
          <a:xfrm>
            <a:off x="1752600" y="2320186"/>
            <a:ext cx="8686800" cy="523220"/>
          </a:xfrm>
          <a:prstGeom prst="rect">
            <a:avLst/>
          </a:prstGeom>
        </p:spPr>
        <p:txBody>
          <a:bodyPr wrap="square">
            <a:spAutoFit/>
          </a:bodyPr>
          <a:lstStyle/>
          <a:p>
            <a:r>
              <a:rPr lang="en-US" sz="2400" b="1" dirty="0"/>
              <a:t>Six Sigma </a:t>
            </a:r>
            <a:r>
              <a:rPr lang="en-US" sz="2400" dirty="0"/>
              <a:t>projects follow two project methodologies </a:t>
            </a:r>
            <a:r>
              <a:rPr lang="en-US" sz="2800" b="1" dirty="0"/>
              <a:t>:</a:t>
            </a:r>
            <a:endParaRPr lang="en-US" sz="2400" b="1" dirty="0"/>
          </a:p>
        </p:txBody>
      </p:sp>
      <p:graphicFrame>
        <p:nvGraphicFramePr>
          <p:cNvPr id="6" name="Diagram 5"/>
          <p:cNvGraphicFramePr/>
          <p:nvPr>
            <p:extLst>
              <p:ext uri="{D42A27DB-BD31-4B8C-83A1-F6EECF244321}">
                <p14:modId xmlns:p14="http://schemas.microsoft.com/office/powerpoint/2010/main" val="541110115"/>
              </p:ext>
            </p:extLst>
          </p:nvPr>
        </p:nvGraphicFramePr>
        <p:xfrm>
          <a:off x="1828800" y="3224406"/>
          <a:ext cx="24384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684762" y="6036213"/>
            <a:ext cx="7086600" cy="461665"/>
          </a:xfrm>
          <a:prstGeom prst="rect">
            <a:avLst/>
          </a:prstGeom>
        </p:spPr>
        <p:txBody>
          <a:bodyPr wrap="square">
            <a:spAutoFit/>
          </a:bodyPr>
          <a:lstStyle/>
          <a:p>
            <a:r>
              <a:rPr lang="en-US" sz="2400" b="1" dirty="0">
                <a:latin typeface="Book Antiqua" pitchFamily="18" charset="0"/>
                <a:ea typeface="Batang" pitchFamily="18" charset="-127"/>
              </a:rPr>
              <a:t>These methodologies, composed of five phases.</a:t>
            </a:r>
            <a:r>
              <a:rPr lang="en-US" sz="2400" b="1" dirty="0">
                <a:latin typeface="Batang" pitchFamily="18" charset="-127"/>
                <a:ea typeface="Batang" pitchFamily="18" charset="-127"/>
              </a:rPr>
              <a:t> </a:t>
            </a:r>
          </a:p>
        </p:txBody>
      </p:sp>
      <p:sp>
        <p:nvSpPr>
          <p:cNvPr id="4" name="Title 3"/>
          <p:cNvSpPr>
            <a:spLocks noGrp="1"/>
          </p:cNvSpPr>
          <p:nvPr>
            <p:ph type="title"/>
          </p:nvPr>
        </p:nvSpPr>
        <p:spPr/>
        <p:txBody>
          <a:bodyPr/>
          <a:lstStyle/>
          <a:p>
            <a:r>
              <a:rPr lang="en-US" b="1" dirty="0"/>
              <a:t>Methodologies</a:t>
            </a:r>
            <a:br>
              <a:rPr lang="en-US" b="1" dirty="0"/>
            </a:br>
            <a:endParaRPr lang="en-US" dirty="0"/>
          </a:p>
        </p:txBody>
      </p:sp>
    </p:spTree>
    <p:extLst>
      <p:ext uri="{BB962C8B-B14F-4D97-AF65-F5344CB8AC3E}">
        <p14:creationId xmlns:p14="http://schemas.microsoft.com/office/powerpoint/2010/main" val="1604765404"/>
      </p:ext>
    </p:extLst>
  </p:cSld>
  <p:clrMapOvr>
    <a:masterClrMapping/>
  </p:clrMapOvr>
  <p:transition>
    <p:dissolve/>
    <p:sndAc>
      <p:stSnd>
        <p:snd r:embed="rId3" name="push.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TextBox 3"/>
          <p:cNvSpPr txBox="1"/>
          <p:nvPr/>
        </p:nvSpPr>
        <p:spPr>
          <a:xfrm>
            <a:off x="275574" y="2830882"/>
            <a:ext cx="10910167" cy="2616101"/>
          </a:xfrm>
          <a:prstGeom prst="rect">
            <a:avLst/>
          </a:prstGeom>
          <a:noFill/>
        </p:spPr>
        <p:txBody>
          <a:bodyPr wrap="square" rtlCol="0">
            <a:spAutoFit/>
          </a:bodyPr>
          <a:lstStyle/>
          <a:p>
            <a:pPr>
              <a:buFont typeface="Wingdings" pitchFamily="2" charset="2"/>
              <a:buChar char="q"/>
            </a:pPr>
            <a:r>
              <a:rPr lang="en-US" b="1" dirty="0"/>
              <a:t>Six Sigma</a:t>
            </a:r>
            <a:r>
              <a:rPr lang="en-US" dirty="0"/>
              <a:t> is a set of techniques, and tools for   process improvement. It was developed by </a:t>
            </a:r>
            <a:r>
              <a:rPr lang="en-US" dirty="0">
                <a:solidFill>
                  <a:schemeClr val="tx2">
                    <a:lumMod val="75000"/>
                  </a:schemeClr>
                </a:solidFill>
                <a:latin typeface="Arial Black" pitchFamily="34" charset="0"/>
              </a:rPr>
              <a:t>Motorola</a:t>
            </a:r>
            <a:r>
              <a:rPr lang="en-US" dirty="0">
                <a:latin typeface="Arial Black" pitchFamily="34" charset="0"/>
              </a:rPr>
              <a:t> </a:t>
            </a:r>
            <a:r>
              <a:rPr lang="en-US" b="1" dirty="0">
                <a:solidFill>
                  <a:srgbClr val="FF0000"/>
                </a:solidFill>
                <a:effectLst>
                  <a:glow rad="63500">
                    <a:schemeClr val="accent1">
                      <a:satMod val="175000"/>
                      <a:alpha val="40000"/>
                    </a:schemeClr>
                  </a:glow>
                </a:effectLst>
              </a:rPr>
              <a:t>in </a:t>
            </a:r>
            <a:r>
              <a:rPr lang="en-US" sz="2000" b="1" dirty="0">
                <a:solidFill>
                  <a:srgbClr val="FF0000"/>
                </a:solidFill>
                <a:effectLst>
                  <a:glow rad="63500">
                    <a:schemeClr val="accent1">
                      <a:satMod val="175000"/>
                      <a:alpha val="40000"/>
                    </a:schemeClr>
                  </a:glow>
                </a:effectLst>
              </a:rPr>
              <a:t>1986</a:t>
            </a:r>
            <a:r>
              <a:rPr lang="en-US" dirty="0"/>
              <a:t>.</a:t>
            </a:r>
          </a:p>
          <a:p>
            <a:endParaRPr lang="en-US" dirty="0"/>
          </a:p>
          <a:p>
            <a:pPr>
              <a:buFont typeface="Wingdings" pitchFamily="2" charset="2"/>
              <a:buChar char="q"/>
            </a:pPr>
            <a:r>
              <a:rPr lang="en-US" b="1" dirty="0"/>
              <a:t> </a:t>
            </a:r>
            <a:r>
              <a:rPr lang="en-US" b="1" dirty="0">
                <a:solidFill>
                  <a:schemeClr val="tx2">
                    <a:lumMod val="75000"/>
                  </a:schemeClr>
                </a:solidFill>
              </a:rPr>
              <a:t>Sir Bill Smith</a:t>
            </a:r>
            <a:r>
              <a:rPr lang="en-US" dirty="0"/>
              <a:t>, “ </a:t>
            </a:r>
            <a:r>
              <a:rPr lang="en-US" i="1" dirty="0"/>
              <a:t>the Father of six sigma</a:t>
            </a:r>
            <a:r>
              <a:rPr lang="en-US" dirty="0"/>
              <a:t>” introduce this quality</a:t>
            </a:r>
          </a:p>
          <a:p>
            <a:r>
              <a:rPr lang="en-US" dirty="0"/>
              <a:t> improvement Methodology to Motorola.</a:t>
            </a:r>
          </a:p>
          <a:p>
            <a:endParaRPr lang="en-US" dirty="0"/>
          </a:p>
          <a:p>
            <a:pPr>
              <a:buFont typeface="Wingdings" pitchFamily="2" charset="2"/>
              <a:buChar char="q"/>
            </a:pPr>
            <a:r>
              <a:rPr lang="en-US" dirty="0"/>
              <a:t> Six Sigma is now an enormous 'brand' in the world of corporate</a:t>
            </a:r>
          </a:p>
          <a:p>
            <a:r>
              <a:rPr lang="en-US" dirty="0"/>
              <a:t> development.</a:t>
            </a:r>
          </a:p>
          <a:p>
            <a:endParaRPr lang="en-US" dirty="0"/>
          </a:p>
        </p:txBody>
      </p:sp>
    </p:spTree>
    <p:extLst>
      <p:ext uri="{BB962C8B-B14F-4D97-AF65-F5344CB8AC3E}">
        <p14:creationId xmlns:p14="http://schemas.microsoft.com/office/powerpoint/2010/main" val="43949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5813605"/>
              </p:ext>
            </p:extLst>
          </p:nvPr>
        </p:nvGraphicFramePr>
        <p:xfrm>
          <a:off x="1981200" y="1412308"/>
          <a:ext cx="2652502" cy="1007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824700010"/>
              </p:ext>
            </p:extLst>
          </p:nvPr>
        </p:nvGraphicFramePr>
        <p:xfrm>
          <a:off x="1981200" y="2479108"/>
          <a:ext cx="7161756" cy="1091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1624064901"/>
              </p:ext>
            </p:extLst>
          </p:nvPr>
        </p:nvGraphicFramePr>
        <p:xfrm>
          <a:off x="2057403" y="4231710"/>
          <a:ext cx="2725446" cy="11266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extLst>
              <p:ext uri="{D42A27DB-BD31-4B8C-83A1-F6EECF244321}">
                <p14:modId xmlns:p14="http://schemas.microsoft.com/office/powerpoint/2010/main" val="1488873165"/>
              </p:ext>
            </p:extLst>
          </p:nvPr>
        </p:nvGraphicFramePr>
        <p:xfrm>
          <a:off x="2057400" y="5534315"/>
          <a:ext cx="7161756" cy="11671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2379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0" y="1044716"/>
            <a:ext cx="3048000" cy="911430"/>
            <a:chOff x="0" y="2969"/>
            <a:chExt cx="3048000" cy="911430"/>
          </a:xfrm>
          <a:scene3d>
            <a:camera prst="orthographicFront"/>
            <a:lightRig rig="flat" dir="t"/>
          </a:scene3d>
        </p:grpSpPr>
        <p:sp>
          <p:nvSpPr>
            <p:cNvPr id="3" name="Rounded Rectangle 2"/>
            <p:cNvSpPr/>
            <p:nvPr/>
          </p:nvSpPr>
          <p:spPr>
            <a:xfrm>
              <a:off x="0" y="2969"/>
              <a:ext cx="3048000" cy="91143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sp>
        <p:sp>
          <p:nvSpPr>
            <p:cNvPr id="4" name="Rounded Rectangle 4"/>
            <p:cNvSpPr/>
            <p:nvPr/>
          </p:nvSpPr>
          <p:spPr>
            <a:xfrm>
              <a:off x="44492" y="47461"/>
              <a:ext cx="2959016" cy="8224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defTabSz="1689100">
                <a:lnSpc>
                  <a:spcPct val="90000"/>
                </a:lnSpc>
                <a:spcBef>
                  <a:spcPct val="0"/>
                </a:spcBef>
                <a:spcAft>
                  <a:spcPct val="35000"/>
                </a:spcAft>
              </a:pPr>
              <a:r>
                <a:rPr lang="en-US" sz="3800" b="1" dirty="0"/>
                <a:t>1.  DMAIC</a:t>
              </a:r>
              <a:endParaRPr lang="en-US" sz="3800" dirty="0"/>
            </a:p>
          </p:txBody>
        </p:sp>
      </p:grpSp>
      <p:sp>
        <p:nvSpPr>
          <p:cNvPr id="5" name="Rectangle 4"/>
          <p:cNvSpPr/>
          <p:nvPr/>
        </p:nvSpPr>
        <p:spPr>
          <a:xfrm>
            <a:off x="4289120" y="2951946"/>
            <a:ext cx="8001000" cy="954107"/>
          </a:xfrm>
          <a:prstGeom prst="rect">
            <a:avLst/>
          </a:prstGeom>
        </p:spPr>
        <p:txBody>
          <a:bodyPr wrap="square">
            <a:spAutoFit/>
          </a:bodyPr>
          <a:lstStyle/>
          <a:p>
            <a:r>
              <a:rPr lang="en-US" sz="2800" b="1" dirty="0">
                <a:solidFill>
                  <a:schemeClr val="accent2">
                    <a:lumMod val="75000"/>
                  </a:schemeClr>
                </a:solidFill>
              </a:rPr>
              <a:t>The DMAIC project </a:t>
            </a:r>
            <a:r>
              <a:rPr lang="en-US" sz="2800" b="1" dirty="0">
                <a:effectLst>
                  <a:glow rad="101600">
                    <a:schemeClr val="accent2">
                      <a:satMod val="175000"/>
                      <a:alpha val="40000"/>
                    </a:schemeClr>
                  </a:glow>
                </a:effectLst>
              </a:rPr>
              <a:t>methodology</a:t>
            </a:r>
            <a:r>
              <a:rPr lang="en-US" sz="2800" b="1" dirty="0">
                <a:solidFill>
                  <a:schemeClr val="accent2">
                    <a:lumMod val="75000"/>
                  </a:schemeClr>
                </a:solidFill>
              </a:rPr>
              <a:t> has Five phases:</a:t>
            </a:r>
          </a:p>
        </p:txBody>
      </p:sp>
      <p:graphicFrame>
        <p:nvGraphicFramePr>
          <p:cNvPr id="15" name="Diagram 14"/>
          <p:cNvGraphicFramePr/>
          <p:nvPr>
            <p:extLst>
              <p:ext uri="{D42A27DB-BD31-4B8C-83A1-F6EECF244321}">
                <p14:modId xmlns:p14="http://schemas.microsoft.com/office/powerpoint/2010/main" val="132629780"/>
              </p:ext>
            </p:extLst>
          </p:nvPr>
        </p:nvGraphicFramePr>
        <p:xfrm>
          <a:off x="2286000" y="2718146"/>
          <a:ext cx="1905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Down Arrow 19"/>
          <p:cNvSpPr/>
          <p:nvPr/>
        </p:nvSpPr>
        <p:spPr>
          <a:xfrm>
            <a:off x="3048000" y="25146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3048000" y="43434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26"/>
          <p:cNvSpPr/>
          <p:nvPr/>
        </p:nvSpPr>
        <p:spPr>
          <a:xfrm>
            <a:off x="3048000" y="34290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3048000" y="52578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550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332007"/>
            <a:ext cx="8839200" cy="1938992"/>
          </a:xfrm>
          <a:prstGeom prst="rect">
            <a:avLst/>
          </a:prstGeom>
        </p:spPr>
        <p:txBody>
          <a:bodyPr wrap="square">
            <a:spAutoFit/>
          </a:bodyPr>
          <a:lstStyle/>
          <a:p>
            <a:r>
              <a:rPr lang="en-US" sz="2400" b="1" dirty="0"/>
              <a:t>1.</a:t>
            </a:r>
            <a:r>
              <a:rPr lang="en-US" sz="2400" b="1" u="sng" dirty="0"/>
              <a:t>Define</a:t>
            </a:r>
            <a:r>
              <a:rPr lang="en-US" sz="2400" dirty="0"/>
              <a:t> </a:t>
            </a:r>
          </a:p>
          <a:p>
            <a:r>
              <a:rPr lang="en-US" sz="2400" dirty="0"/>
              <a:t>                      </a:t>
            </a:r>
            <a:endParaRPr lang="en-US" sz="2400" dirty="0" smtClean="0"/>
          </a:p>
          <a:p>
            <a:pPr algn="ctr"/>
            <a:r>
              <a:rPr lang="en-US" sz="2400" dirty="0"/>
              <a:t> </a:t>
            </a:r>
            <a:r>
              <a:rPr lang="en-US" sz="2400" dirty="0" smtClean="0"/>
              <a:t>     Define </a:t>
            </a:r>
            <a:r>
              <a:rPr lang="en-US" sz="2400" dirty="0"/>
              <a:t>the system, the voice of the customer and</a:t>
            </a:r>
          </a:p>
          <a:p>
            <a:pPr algn="ctr"/>
            <a:r>
              <a:rPr lang="en-US" sz="2400" dirty="0"/>
              <a:t>                          their requirements, and the project goals, specifically.</a:t>
            </a:r>
          </a:p>
        </p:txBody>
      </p:sp>
      <p:sp>
        <p:nvSpPr>
          <p:cNvPr id="5" name="Rectangle 4"/>
          <p:cNvSpPr/>
          <p:nvPr/>
        </p:nvSpPr>
        <p:spPr>
          <a:xfrm>
            <a:off x="1828800" y="4999007"/>
            <a:ext cx="8610600" cy="1569660"/>
          </a:xfrm>
          <a:prstGeom prst="rect">
            <a:avLst/>
          </a:prstGeom>
        </p:spPr>
        <p:txBody>
          <a:bodyPr wrap="square">
            <a:spAutoFit/>
          </a:bodyPr>
          <a:lstStyle/>
          <a:p>
            <a:r>
              <a:rPr lang="en-US" sz="2400" b="1" dirty="0"/>
              <a:t>2.</a:t>
            </a:r>
            <a:r>
              <a:rPr lang="en-US" sz="2400" b="1" u="sng" dirty="0"/>
              <a:t>Measure</a:t>
            </a:r>
            <a:r>
              <a:rPr lang="en-US" sz="2400" dirty="0"/>
              <a:t> </a:t>
            </a:r>
          </a:p>
          <a:p>
            <a:r>
              <a:rPr lang="en-US" sz="2400" dirty="0"/>
              <a:t>                              </a:t>
            </a:r>
          </a:p>
          <a:p>
            <a:r>
              <a:rPr lang="en-US" sz="2400" dirty="0"/>
              <a:t>         </a:t>
            </a:r>
            <a:r>
              <a:rPr lang="en-US" sz="2400" dirty="0" smtClean="0"/>
              <a:t>Measure </a:t>
            </a:r>
            <a:r>
              <a:rPr lang="en-US" sz="2400" dirty="0"/>
              <a:t>key aspects of the current process and</a:t>
            </a:r>
          </a:p>
          <a:p>
            <a:r>
              <a:rPr lang="en-US" sz="2400" dirty="0"/>
              <a:t>                              collect relevant data.</a:t>
            </a:r>
          </a:p>
        </p:txBody>
      </p:sp>
    </p:spTree>
    <p:extLst>
      <p:ext uri="{BB962C8B-B14F-4D97-AF65-F5344CB8AC3E}">
        <p14:creationId xmlns:p14="http://schemas.microsoft.com/office/powerpoint/2010/main" val="1534230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479302"/>
            <a:ext cx="8686800" cy="1754326"/>
          </a:xfrm>
          <a:prstGeom prst="rect">
            <a:avLst/>
          </a:prstGeom>
        </p:spPr>
        <p:txBody>
          <a:bodyPr wrap="square">
            <a:spAutoFit/>
          </a:bodyPr>
          <a:lstStyle/>
          <a:p>
            <a:r>
              <a:rPr lang="en-US" b="1" dirty="0"/>
              <a:t>3.</a:t>
            </a:r>
            <a:r>
              <a:rPr lang="en-US" b="1" u="sng" dirty="0"/>
              <a:t>Analyze</a:t>
            </a:r>
          </a:p>
          <a:p>
            <a:pPr algn="ctr"/>
            <a:r>
              <a:rPr lang="en-US" dirty="0"/>
              <a:t>                       Analyze the data to investigate and verify cause-and</a:t>
            </a:r>
          </a:p>
          <a:p>
            <a:pPr algn="ctr"/>
            <a:r>
              <a:rPr lang="en-US" dirty="0"/>
              <a:t>                                effect relationships. Determine what the</a:t>
            </a:r>
          </a:p>
          <a:p>
            <a:pPr algn="ctr"/>
            <a:r>
              <a:rPr lang="en-US" dirty="0"/>
              <a:t>                               relationships  are, and attempt to ensure that all</a:t>
            </a:r>
          </a:p>
          <a:p>
            <a:pPr algn="ctr"/>
            <a:r>
              <a:rPr lang="en-US" dirty="0"/>
              <a:t>                              factors have  been considered. Seek out root cause</a:t>
            </a:r>
          </a:p>
          <a:p>
            <a:pPr algn="ctr"/>
            <a:r>
              <a:rPr lang="en-US" dirty="0"/>
              <a:t>                              of the defect under investigation.</a:t>
            </a:r>
          </a:p>
        </p:txBody>
      </p:sp>
      <p:sp>
        <p:nvSpPr>
          <p:cNvPr id="4" name="Rectangle 3"/>
          <p:cNvSpPr/>
          <p:nvPr/>
        </p:nvSpPr>
        <p:spPr>
          <a:xfrm>
            <a:off x="2057400" y="4426906"/>
            <a:ext cx="8153400" cy="2308324"/>
          </a:xfrm>
          <a:prstGeom prst="rect">
            <a:avLst/>
          </a:prstGeom>
        </p:spPr>
        <p:txBody>
          <a:bodyPr wrap="square">
            <a:spAutoFit/>
          </a:bodyPr>
          <a:lstStyle/>
          <a:p>
            <a:r>
              <a:rPr lang="en-US" b="1" dirty="0"/>
              <a:t>4.</a:t>
            </a:r>
            <a:r>
              <a:rPr lang="en-US" b="1" u="sng" dirty="0"/>
              <a:t>Improve</a:t>
            </a:r>
            <a:r>
              <a:rPr lang="en-US" dirty="0"/>
              <a:t> </a:t>
            </a:r>
          </a:p>
          <a:p>
            <a:pPr algn="ctr"/>
            <a:r>
              <a:rPr lang="en-US" dirty="0"/>
              <a:t>                              </a:t>
            </a:r>
          </a:p>
          <a:p>
            <a:pPr algn="ctr"/>
            <a:r>
              <a:rPr lang="en-US" dirty="0"/>
              <a:t>                    Improve or optimize the current process based upon</a:t>
            </a:r>
          </a:p>
          <a:p>
            <a:pPr algn="ctr"/>
            <a:r>
              <a:rPr lang="en-US" dirty="0"/>
              <a:t>                             data analysis using techniques such as design of</a:t>
            </a:r>
          </a:p>
          <a:p>
            <a:pPr algn="ctr"/>
            <a:r>
              <a:rPr lang="en-US" dirty="0"/>
              <a:t>                             experiments, poka yoke or mistake </a:t>
            </a:r>
            <a:r>
              <a:rPr lang="en-US" i="1" dirty="0"/>
              <a:t>proofing,</a:t>
            </a:r>
          </a:p>
          <a:p>
            <a:pPr algn="ctr"/>
            <a:r>
              <a:rPr lang="en-US" i="1" dirty="0"/>
              <a:t>                             </a:t>
            </a:r>
            <a:r>
              <a:rPr lang="en-US" dirty="0"/>
              <a:t>and standard work to create a new, future state</a:t>
            </a:r>
          </a:p>
          <a:p>
            <a:pPr algn="ctr"/>
            <a:r>
              <a:rPr lang="en-US" dirty="0"/>
              <a:t>                             process. Set up pilot runs to establish process</a:t>
            </a:r>
          </a:p>
          <a:p>
            <a:pPr algn="ctr"/>
            <a:r>
              <a:rPr lang="en-US" dirty="0"/>
              <a:t>                            capability.</a:t>
            </a:r>
          </a:p>
        </p:txBody>
      </p:sp>
    </p:spTree>
    <p:extLst>
      <p:ext uri="{BB962C8B-B14F-4D97-AF65-F5344CB8AC3E}">
        <p14:creationId xmlns:p14="http://schemas.microsoft.com/office/powerpoint/2010/main" val="1364090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7569" y="2479224"/>
            <a:ext cx="8915400" cy="2308324"/>
          </a:xfrm>
          <a:prstGeom prst="rect">
            <a:avLst/>
          </a:prstGeom>
        </p:spPr>
        <p:txBody>
          <a:bodyPr wrap="square">
            <a:spAutoFit/>
          </a:bodyPr>
          <a:lstStyle/>
          <a:p>
            <a:endParaRPr lang="en-US" b="1" dirty="0"/>
          </a:p>
          <a:p>
            <a:r>
              <a:rPr lang="en-US" b="1" dirty="0"/>
              <a:t>5.</a:t>
            </a:r>
            <a:r>
              <a:rPr lang="en-US" b="1" u="sng" dirty="0"/>
              <a:t>Control </a:t>
            </a:r>
            <a:endParaRPr lang="en-US" b="1" dirty="0"/>
          </a:p>
          <a:p>
            <a:pPr algn="ctr"/>
            <a:r>
              <a:rPr lang="en-US" b="1" i="1" dirty="0"/>
              <a:t>                                  Control </a:t>
            </a:r>
            <a:r>
              <a:rPr lang="en-US" i="1" dirty="0"/>
              <a:t>the future state process </a:t>
            </a:r>
            <a:r>
              <a:rPr lang="en-US" i="1" dirty="0" smtClean="0"/>
              <a:t>to ensure </a:t>
            </a:r>
            <a:r>
              <a:rPr lang="en-US" i="1" dirty="0"/>
              <a:t>that any</a:t>
            </a:r>
          </a:p>
          <a:p>
            <a:pPr algn="ctr"/>
            <a:r>
              <a:rPr lang="en-US" i="1" dirty="0"/>
              <a:t>                                    deviations from target are corrected before they</a:t>
            </a:r>
          </a:p>
          <a:p>
            <a:pPr algn="ctr"/>
            <a:r>
              <a:rPr lang="en-US" i="1" dirty="0"/>
              <a:t>                                     result in defects. Implement control systems such</a:t>
            </a:r>
          </a:p>
          <a:p>
            <a:pPr algn="ctr"/>
            <a:r>
              <a:rPr lang="en-US" i="1" dirty="0"/>
              <a:t>                                     as statistical process control, production boards,</a:t>
            </a:r>
          </a:p>
          <a:p>
            <a:pPr algn="ctr"/>
            <a:r>
              <a:rPr lang="en-US" i="1" dirty="0"/>
              <a:t>                                     visual workplaces, and continuously monitor the</a:t>
            </a:r>
          </a:p>
          <a:p>
            <a:pPr algn="ctr"/>
            <a:r>
              <a:rPr lang="en-US" i="1" dirty="0"/>
              <a:t>                                      </a:t>
            </a:r>
            <a:r>
              <a:rPr lang="en-US" dirty="0"/>
              <a:t>process.</a:t>
            </a:r>
          </a:p>
        </p:txBody>
      </p:sp>
    </p:spTree>
    <p:extLst>
      <p:ext uri="{BB962C8B-B14F-4D97-AF65-F5344CB8AC3E}">
        <p14:creationId xmlns:p14="http://schemas.microsoft.com/office/powerpoint/2010/main" val="1108399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3" y="1055316"/>
            <a:ext cx="3131820" cy="1007370"/>
            <a:chOff x="0" y="7747"/>
            <a:chExt cx="3131820" cy="1007370"/>
          </a:xfrm>
          <a:scene3d>
            <a:camera prst="orthographicFront">
              <a:rot lat="0" lon="0" rev="0"/>
            </a:camera>
            <a:lightRig rig="contrasting" dir="t">
              <a:rot lat="0" lon="0" rev="1200000"/>
            </a:lightRig>
          </a:scene3d>
        </p:grpSpPr>
        <p:sp>
          <p:nvSpPr>
            <p:cNvPr id="3" name="Rounded Rectangle 2"/>
            <p:cNvSpPr/>
            <p:nvPr/>
          </p:nvSpPr>
          <p:spPr>
            <a:xfrm>
              <a:off x="0" y="7747"/>
              <a:ext cx="3131820" cy="100737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4" name="Rounded Rectangle 4"/>
            <p:cNvSpPr/>
            <p:nvPr/>
          </p:nvSpPr>
          <p:spPr>
            <a:xfrm>
              <a:off x="49176" y="56923"/>
              <a:ext cx="3033468" cy="909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defTabSz="1866900">
                <a:lnSpc>
                  <a:spcPct val="90000"/>
                </a:lnSpc>
                <a:spcBef>
                  <a:spcPct val="0"/>
                </a:spcBef>
                <a:spcAft>
                  <a:spcPct val="35000"/>
                </a:spcAft>
              </a:pPr>
              <a:r>
                <a:rPr lang="en-US" sz="4200" b="1" dirty="0"/>
                <a:t>2.  DMADV</a:t>
              </a:r>
            </a:p>
          </p:txBody>
        </p:sp>
      </p:grpSp>
      <p:sp>
        <p:nvSpPr>
          <p:cNvPr id="5" name="Rectangle 4"/>
          <p:cNvSpPr/>
          <p:nvPr/>
        </p:nvSpPr>
        <p:spPr>
          <a:xfrm>
            <a:off x="4058427" y="2676396"/>
            <a:ext cx="8367387" cy="461665"/>
          </a:xfrm>
          <a:prstGeom prst="rect">
            <a:avLst/>
          </a:prstGeom>
        </p:spPr>
        <p:txBody>
          <a:bodyPr wrap="square">
            <a:spAutoFit/>
          </a:bodyPr>
          <a:lstStyle/>
          <a:p>
            <a:r>
              <a:rPr lang="en-US" sz="2400" b="1" dirty="0">
                <a:effectLst>
                  <a:glow rad="139700">
                    <a:schemeClr val="accent1">
                      <a:satMod val="175000"/>
                      <a:alpha val="40000"/>
                    </a:schemeClr>
                  </a:glow>
                </a:effectLst>
              </a:rPr>
              <a:t>      </a:t>
            </a:r>
            <a:r>
              <a:rPr lang="en-US" sz="2400" b="1" dirty="0">
                <a:ln w="1905"/>
                <a:effectLst>
                  <a:glow rad="228600">
                    <a:schemeClr val="accent2">
                      <a:satMod val="175000"/>
                      <a:alpha val="40000"/>
                    </a:schemeClr>
                  </a:glow>
                  <a:innerShdw blurRad="69850" dist="43180" dir="5400000">
                    <a:srgbClr val="000000">
                      <a:alpha val="65000"/>
                    </a:srgbClr>
                  </a:innerShdw>
                </a:effectLst>
              </a:rPr>
              <a:t>DMADV project methodology  has Five phase:</a:t>
            </a:r>
            <a:endParaRPr lang="en-US" sz="2400" b="1" dirty="0">
              <a:effectLst>
                <a:glow rad="228600">
                  <a:schemeClr val="accent2">
                    <a:satMod val="175000"/>
                    <a:alpha val="40000"/>
                  </a:schemeClr>
                </a:glow>
                <a:innerShdw blurRad="69850" dist="43180" dir="5400000">
                  <a:srgbClr val="000000">
                    <a:alpha val="65000"/>
                  </a:srgbClr>
                </a:innerShdw>
              </a:effectLst>
            </a:endParaRPr>
          </a:p>
        </p:txBody>
      </p:sp>
      <p:graphicFrame>
        <p:nvGraphicFramePr>
          <p:cNvPr id="9" name="Diagram 8"/>
          <p:cNvGraphicFramePr/>
          <p:nvPr>
            <p:extLst>
              <p:ext uri="{D42A27DB-BD31-4B8C-83A1-F6EECF244321}">
                <p14:modId xmlns:p14="http://schemas.microsoft.com/office/powerpoint/2010/main" val="1197182313"/>
              </p:ext>
            </p:extLst>
          </p:nvPr>
        </p:nvGraphicFramePr>
        <p:xfrm>
          <a:off x="2286000" y="2918562"/>
          <a:ext cx="1905000" cy="4689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wn Arrow 9"/>
          <p:cNvSpPr/>
          <p:nvPr/>
        </p:nvSpPr>
        <p:spPr>
          <a:xfrm>
            <a:off x="3048000" y="25908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3048000" y="51816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3048000" y="43434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3048000" y="3505200"/>
            <a:ext cx="228600" cy="304800"/>
          </a:xfrm>
          <a:prstGeom prst="downArrow">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1443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585576"/>
            <a:ext cx="8763000" cy="1200329"/>
          </a:xfrm>
          <a:prstGeom prst="rect">
            <a:avLst/>
          </a:prstGeom>
        </p:spPr>
        <p:txBody>
          <a:bodyPr wrap="square">
            <a:spAutoFit/>
          </a:bodyPr>
          <a:lstStyle/>
          <a:p>
            <a:r>
              <a:rPr lang="en-US" b="1" dirty="0"/>
              <a:t>1.</a:t>
            </a:r>
            <a:r>
              <a:rPr lang="en-US" b="1" u="sng" dirty="0"/>
              <a:t>Define </a:t>
            </a:r>
            <a:r>
              <a:rPr lang="en-US" b="1" dirty="0"/>
              <a:t>:</a:t>
            </a:r>
          </a:p>
          <a:p>
            <a:r>
              <a:rPr lang="en-US" b="1" dirty="0"/>
              <a:t>                                </a:t>
            </a:r>
          </a:p>
          <a:p>
            <a:r>
              <a:rPr lang="en-US" b="1" dirty="0"/>
              <a:t>                              </a:t>
            </a:r>
            <a:r>
              <a:rPr lang="en-US" dirty="0"/>
              <a:t>Define design goals that are consistent with</a:t>
            </a:r>
          </a:p>
          <a:p>
            <a:r>
              <a:rPr lang="en-US" dirty="0"/>
              <a:t>                                customer demands and the enterprise strategy.</a:t>
            </a:r>
          </a:p>
        </p:txBody>
      </p:sp>
      <p:sp>
        <p:nvSpPr>
          <p:cNvPr id="3" name="Rectangle 2"/>
          <p:cNvSpPr/>
          <p:nvPr/>
        </p:nvSpPr>
        <p:spPr>
          <a:xfrm>
            <a:off x="1752600" y="5130716"/>
            <a:ext cx="8763000" cy="1200329"/>
          </a:xfrm>
          <a:prstGeom prst="rect">
            <a:avLst/>
          </a:prstGeom>
        </p:spPr>
        <p:txBody>
          <a:bodyPr wrap="square">
            <a:spAutoFit/>
          </a:bodyPr>
          <a:lstStyle/>
          <a:p>
            <a:r>
              <a:rPr lang="en-US" b="1" dirty="0"/>
              <a:t>2.</a:t>
            </a:r>
            <a:r>
              <a:rPr lang="en-US" b="1" u="sng" dirty="0"/>
              <a:t>Measure</a:t>
            </a:r>
            <a:r>
              <a:rPr lang="en-US" dirty="0"/>
              <a:t> </a:t>
            </a:r>
            <a:endParaRPr lang="en-US" sz="2400" dirty="0"/>
          </a:p>
          <a:p>
            <a:pPr algn="ctr"/>
            <a:r>
              <a:rPr lang="en-US" dirty="0"/>
              <a:t>                                Measure and identify CTQs (characteristics that</a:t>
            </a:r>
          </a:p>
          <a:p>
            <a:pPr algn="ctr"/>
            <a:r>
              <a:rPr lang="en-US" dirty="0"/>
              <a:t>                                 are Critical To Quality), product capabilities,</a:t>
            </a:r>
          </a:p>
          <a:p>
            <a:pPr algn="ctr"/>
            <a:r>
              <a:rPr lang="en-US" dirty="0"/>
              <a:t>                               production process capability, and risks.</a:t>
            </a:r>
          </a:p>
        </p:txBody>
      </p:sp>
    </p:spTree>
    <p:extLst>
      <p:ext uri="{BB962C8B-B14F-4D97-AF65-F5344CB8AC3E}">
        <p14:creationId xmlns:p14="http://schemas.microsoft.com/office/powerpoint/2010/main" val="107889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423782"/>
            <a:ext cx="8610600" cy="1200329"/>
          </a:xfrm>
          <a:prstGeom prst="rect">
            <a:avLst/>
          </a:prstGeom>
        </p:spPr>
        <p:txBody>
          <a:bodyPr wrap="square">
            <a:spAutoFit/>
          </a:bodyPr>
          <a:lstStyle/>
          <a:p>
            <a:r>
              <a:rPr lang="en-US" b="1" dirty="0"/>
              <a:t>3.</a:t>
            </a:r>
            <a:r>
              <a:rPr lang="en-US" b="1" u="sng" dirty="0"/>
              <a:t>Analyze</a:t>
            </a:r>
          </a:p>
          <a:p>
            <a:r>
              <a:rPr lang="en-US" dirty="0"/>
              <a:t>                                 </a:t>
            </a:r>
          </a:p>
          <a:p>
            <a:r>
              <a:rPr lang="en-US" dirty="0"/>
              <a:t>                                      Analyze to develop and design alternatives.</a:t>
            </a:r>
          </a:p>
          <a:p>
            <a:endParaRPr lang="en-US" dirty="0"/>
          </a:p>
        </p:txBody>
      </p:sp>
      <p:sp>
        <p:nvSpPr>
          <p:cNvPr id="3" name="Rectangle 2"/>
          <p:cNvSpPr/>
          <p:nvPr/>
        </p:nvSpPr>
        <p:spPr>
          <a:xfrm>
            <a:off x="1752600" y="4122186"/>
            <a:ext cx="8610600" cy="1200329"/>
          </a:xfrm>
          <a:prstGeom prst="rect">
            <a:avLst/>
          </a:prstGeom>
        </p:spPr>
        <p:txBody>
          <a:bodyPr wrap="square">
            <a:spAutoFit/>
          </a:bodyPr>
          <a:lstStyle/>
          <a:p>
            <a:pPr algn="ctr"/>
            <a:endParaRPr lang="en-US" dirty="0"/>
          </a:p>
          <a:p>
            <a:r>
              <a:rPr lang="en-US" dirty="0"/>
              <a:t> </a:t>
            </a:r>
            <a:r>
              <a:rPr lang="en-US" b="1" dirty="0"/>
              <a:t>4</a:t>
            </a:r>
            <a:r>
              <a:rPr lang="en-US" dirty="0"/>
              <a:t>. </a:t>
            </a:r>
            <a:r>
              <a:rPr lang="en-US" b="1" u="sng" dirty="0"/>
              <a:t>Design</a:t>
            </a:r>
            <a:r>
              <a:rPr lang="en-US" dirty="0"/>
              <a:t>                               </a:t>
            </a:r>
          </a:p>
          <a:p>
            <a:pPr algn="ctr"/>
            <a:r>
              <a:rPr lang="en-US" dirty="0"/>
              <a:t>                            </a:t>
            </a:r>
            <a:r>
              <a:rPr lang="en-US" dirty="0" smtClean="0"/>
              <a:t> </a:t>
            </a:r>
            <a:r>
              <a:rPr lang="en-US" dirty="0"/>
              <a:t>Design an improved alternative, best suited per</a:t>
            </a:r>
          </a:p>
          <a:p>
            <a:pPr algn="ctr"/>
            <a:r>
              <a:rPr lang="en-US" dirty="0"/>
              <a:t>                                   analysis in the previous step</a:t>
            </a:r>
          </a:p>
        </p:txBody>
      </p:sp>
    </p:spTree>
    <p:extLst>
      <p:ext uri="{BB962C8B-B14F-4D97-AF65-F5344CB8AC3E}">
        <p14:creationId xmlns:p14="http://schemas.microsoft.com/office/powerpoint/2010/main" val="1242990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307916"/>
            <a:ext cx="8839200" cy="1477328"/>
          </a:xfrm>
          <a:prstGeom prst="rect">
            <a:avLst/>
          </a:prstGeom>
        </p:spPr>
        <p:txBody>
          <a:bodyPr wrap="square">
            <a:spAutoFit/>
          </a:bodyPr>
          <a:lstStyle/>
          <a:p>
            <a:pPr algn="ctr"/>
            <a:endParaRPr lang="en-US" b="1" dirty="0"/>
          </a:p>
          <a:p>
            <a:r>
              <a:rPr lang="en-US" b="1" dirty="0"/>
              <a:t>5. </a:t>
            </a:r>
            <a:r>
              <a:rPr lang="en-US" b="1" u="sng" dirty="0"/>
              <a:t>Verify</a:t>
            </a:r>
            <a:r>
              <a:rPr lang="en-US" b="1" dirty="0"/>
              <a:t>                </a:t>
            </a:r>
          </a:p>
          <a:p>
            <a:pPr algn="ctr"/>
            <a:r>
              <a:rPr lang="en-US" b="1" dirty="0"/>
              <a:t>                                            </a:t>
            </a:r>
            <a:r>
              <a:rPr lang="en-US" dirty="0"/>
              <a:t>Verify the design, set up pilot runs,</a:t>
            </a:r>
          </a:p>
          <a:p>
            <a:pPr algn="ctr"/>
            <a:r>
              <a:rPr lang="en-US" dirty="0"/>
              <a:t>                                          implement the production process and</a:t>
            </a:r>
          </a:p>
          <a:p>
            <a:pPr algn="ctr"/>
            <a:r>
              <a:rPr lang="en-US" dirty="0"/>
              <a:t>                                          hand it over to the process owner(s).</a:t>
            </a:r>
          </a:p>
        </p:txBody>
      </p:sp>
    </p:spTree>
    <p:extLst>
      <p:ext uri="{BB962C8B-B14F-4D97-AF65-F5344CB8AC3E}">
        <p14:creationId xmlns:p14="http://schemas.microsoft.com/office/powerpoint/2010/main" val="1442767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9529"/>
            <a:ext cx="8382000" cy="106984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bg1"/>
                </a:solidFill>
                <a:effectLst>
                  <a:outerShdw blurRad="50800" dist="39000" dir="5460000" algn="tl">
                    <a:srgbClr val="000000">
                      <a:alpha val="38000"/>
                    </a:srgbClr>
                  </a:outerShdw>
                </a:effectLst>
                <a:latin typeface="David" charset="0"/>
                <a:ea typeface="David" charset="0"/>
                <a:cs typeface="David" charset="0"/>
              </a:rPr>
              <a:t>DIFF. B/W DMAIC AND DMADV</a:t>
            </a:r>
          </a:p>
        </p:txBody>
      </p:sp>
      <p:sp>
        <p:nvSpPr>
          <p:cNvPr id="3" name="Text Placeholder 2"/>
          <p:cNvSpPr>
            <a:spLocks noGrp="1"/>
          </p:cNvSpPr>
          <p:nvPr>
            <p:ph type="body" idx="1"/>
          </p:nvPr>
        </p:nvSpPr>
        <p:spPr/>
        <p:txBody>
          <a:bodyPr/>
          <a:lstStyle/>
          <a:p>
            <a:pPr algn="ctr"/>
            <a:r>
              <a:rPr lang="en-US" dirty="0" smtClean="0"/>
              <a:t>DMAIC</a:t>
            </a:r>
            <a:endParaRPr lang="en-US" dirty="0"/>
          </a:p>
        </p:txBody>
      </p:sp>
      <p:sp>
        <p:nvSpPr>
          <p:cNvPr id="4" name="Text Placeholder 3"/>
          <p:cNvSpPr>
            <a:spLocks noGrp="1"/>
          </p:cNvSpPr>
          <p:nvPr>
            <p:ph type="body" sz="half" idx="3"/>
          </p:nvPr>
        </p:nvSpPr>
        <p:spPr/>
        <p:txBody>
          <a:bodyPr/>
          <a:lstStyle/>
          <a:p>
            <a:pPr algn="ctr"/>
            <a:r>
              <a:rPr lang="en-US" dirty="0" smtClean="0"/>
              <a:t>DMADV</a:t>
            </a:r>
            <a:endParaRPr lang="en-US" dirty="0"/>
          </a:p>
        </p:txBody>
      </p:sp>
      <p:sp>
        <p:nvSpPr>
          <p:cNvPr id="5" name="Content Placeholder 4"/>
          <p:cNvSpPr>
            <a:spLocks noGrp="1"/>
          </p:cNvSpPr>
          <p:nvPr>
            <p:ph sz="quarter" idx="2"/>
          </p:nvPr>
        </p:nvSpPr>
        <p:spPr/>
        <p:txBody>
          <a:bodyPr>
            <a:normAutofit fontScale="85000" lnSpcReduction="20000"/>
          </a:bodyPr>
          <a:lstStyle/>
          <a:p>
            <a:pPr>
              <a:buFont typeface="Wingdings" pitchFamily="2" charset="2"/>
              <a:buChar char="Ø"/>
            </a:pPr>
            <a:r>
              <a:rPr lang="en-US" dirty="0">
                <a:latin typeface="Constantia" pitchFamily="18" charset="0"/>
              </a:rPr>
              <a:t>Defines a business process.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Measuring current process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Identify root cause of the recurring PROBLEMS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Improvements made to reduce defects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Keep check on future performance</a:t>
            </a:r>
          </a:p>
        </p:txBody>
      </p:sp>
      <p:sp>
        <p:nvSpPr>
          <p:cNvPr id="6" name="Content Placeholder 5"/>
          <p:cNvSpPr>
            <a:spLocks noGrp="1"/>
          </p:cNvSpPr>
          <p:nvPr>
            <p:ph sz="quarter" idx="4"/>
          </p:nvPr>
        </p:nvSpPr>
        <p:spPr/>
        <p:txBody>
          <a:bodyPr>
            <a:normAutofit fontScale="85000" lnSpcReduction="20000"/>
          </a:bodyPr>
          <a:lstStyle/>
          <a:p>
            <a:pPr>
              <a:buFont typeface="Wingdings" pitchFamily="2" charset="2"/>
              <a:buChar char="Ø"/>
            </a:pPr>
            <a:r>
              <a:rPr lang="en-US" dirty="0">
                <a:latin typeface="Constantia" pitchFamily="18" charset="0"/>
              </a:rPr>
              <a:t>Define customer needs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Measure customer needs &amp; specification</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Analyze options to meet customer satisfaction.</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Model is deigned to meet customer needs</a:t>
            </a:r>
          </a:p>
          <a:p>
            <a:pPr>
              <a:buFont typeface="Wingdings" pitchFamily="2" charset="2"/>
              <a:buChar char="Ø"/>
            </a:pPr>
            <a:endParaRPr lang="en-US" dirty="0">
              <a:latin typeface="Constantia" pitchFamily="18" charset="0"/>
            </a:endParaRPr>
          </a:p>
          <a:p>
            <a:pPr>
              <a:buFont typeface="Wingdings" pitchFamily="2" charset="2"/>
              <a:buChar char="Ø"/>
            </a:pPr>
            <a:r>
              <a:rPr lang="en-US" dirty="0">
                <a:latin typeface="Constantia" pitchFamily="18" charset="0"/>
              </a:rPr>
              <a:t>Model put through simulation tests for verification</a:t>
            </a:r>
            <a:r>
              <a:rPr lang="en-US" dirty="0" smtClean="0">
                <a:latin typeface="Constantia" pitchFamily="18" charset="0"/>
              </a:rPr>
              <a:t>      </a:t>
            </a:r>
            <a:endParaRPr lang="en-US" dirty="0">
              <a:latin typeface="Constantia"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50994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4" name="TextBox 3"/>
          <p:cNvSpPr txBox="1"/>
          <p:nvPr/>
        </p:nvSpPr>
        <p:spPr>
          <a:xfrm>
            <a:off x="1676406" y="2590804"/>
            <a:ext cx="8991599" cy="4893647"/>
          </a:xfrm>
          <a:prstGeom prst="rect">
            <a:avLst/>
          </a:prstGeom>
          <a:noFill/>
          <a:effectLst>
            <a:glow rad="228600">
              <a:schemeClr val="accent1">
                <a:satMod val="175000"/>
                <a:alpha val="40000"/>
              </a:schemeClr>
            </a:glow>
          </a:effectLst>
        </p:spPr>
        <p:txBody>
          <a:bodyPr wrap="square" rtlCol="0">
            <a:spAutoFit/>
          </a:bodyPr>
          <a:lstStyle/>
          <a:p>
            <a:pPr>
              <a:buFont typeface="Wingdings" pitchFamily="2" charset="2"/>
              <a:buChar char="§"/>
            </a:pPr>
            <a:endParaRPr lang="en-US" sz="2400" b="1" dirty="0"/>
          </a:p>
          <a:p>
            <a:pPr>
              <a:buFont typeface="Wingdings" pitchFamily="2" charset="2"/>
              <a:buChar char="q"/>
            </a:pPr>
            <a:r>
              <a:rPr lang="en-US" sz="2400" dirty="0"/>
              <a:t>Since the </a:t>
            </a:r>
            <a:r>
              <a:rPr lang="en-US" sz="2400" b="1" dirty="0"/>
              <a:t>1920's</a:t>
            </a:r>
            <a:r>
              <a:rPr lang="en-US" sz="2400" dirty="0"/>
              <a:t> the word “</a:t>
            </a:r>
            <a:r>
              <a:rPr lang="en-US" sz="2400" b="1" u="sng" dirty="0"/>
              <a:t>sigma</a:t>
            </a:r>
            <a:r>
              <a:rPr lang="en-US" sz="2400" b="1" dirty="0">
                <a:solidFill>
                  <a:schemeClr val="bg1"/>
                </a:solidFill>
              </a:rPr>
              <a:t>”(s) </a:t>
            </a:r>
            <a:r>
              <a:rPr lang="en-US" sz="2400" b="1" dirty="0">
                <a:solidFill>
                  <a:schemeClr val="bg1"/>
                </a:solidFill>
                <a:effectLst>
                  <a:glow rad="228600">
                    <a:schemeClr val="accent4">
                      <a:satMod val="175000"/>
                      <a:alpha val="40000"/>
                    </a:schemeClr>
                  </a:glow>
                </a:effectLst>
              </a:rPr>
              <a:t>has been used by</a:t>
            </a:r>
          </a:p>
          <a:p>
            <a:r>
              <a:rPr lang="en-US" sz="2400" dirty="0"/>
              <a:t> mathematicians and engineers as a </a:t>
            </a:r>
            <a:r>
              <a:rPr lang="en-US" sz="2400" b="1" dirty="0">
                <a:solidFill>
                  <a:schemeClr val="bg1"/>
                </a:solidFill>
                <a:effectLst>
                  <a:glow rad="228600">
                    <a:schemeClr val="accent4">
                      <a:satMod val="175000"/>
                      <a:alpha val="40000"/>
                    </a:schemeClr>
                  </a:glow>
                </a:effectLst>
              </a:rPr>
              <a:t>symbol  for a unit of </a:t>
            </a:r>
          </a:p>
          <a:p>
            <a:r>
              <a:rPr lang="en-US" sz="2400" b="1" dirty="0"/>
              <a:t>Measurement  in product quality </a:t>
            </a:r>
            <a:r>
              <a:rPr lang="en-US" sz="2400" b="1" dirty="0">
                <a:solidFill>
                  <a:schemeClr val="bg1"/>
                </a:solidFill>
                <a:effectLst>
                  <a:glow rad="228600">
                    <a:schemeClr val="accent4">
                      <a:satMod val="175000"/>
                      <a:alpha val="40000"/>
                    </a:schemeClr>
                  </a:glow>
                </a:effectLst>
              </a:rPr>
              <a:t>variation</a:t>
            </a:r>
            <a:r>
              <a:rPr lang="en-US" sz="2400" dirty="0"/>
              <a:t>.</a:t>
            </a:r>
          </a:p>
          <a:p>
            <a:endParaRPr lang="en-US" sz="2400" dirty="0"/>
          </a:p>
          <a:p>
            <a:pPr>
              <a:buFont typeface="Wingdings" pitchFamily="2" charset="2"/>
              <a:buChar char="q"/>
            </a:pPr>
            <a:r>
              <a:rPr lang="en-US" sz="2400" u="sng" dirty="0"/>
              <a:t>In the </a:t>
            </a:r>
            <a:r>
              <a:rPr lang="en-US" sz="2400" b="1" u="sng" dirty="0"/>
              <a:t>mid-1980's</a:t>
            </a:r>
            <a:r>
              <a:rPr lang="en-US" sz="2400" dirty="0"/>
              <a:t> engineers in Motorola in the USA used </a:t>
            </a:r>
          </a:p>
          <a:p>
            <a:r>
              <a:rPr lang="en-US" sz="2400" dirty="0"/>
              <a:t>“</a:t>
            </a:r>
            <a:r>
              <a:rPr lang="en-US" sz="2400" b="1" dirty="0"/>
              <a:t>Six Sigma</a:t>
            </a:r>
            <a:r>
              <a:rPr lang="en-US" sz="2400" dirty="0"/>
              <a:t>”(S) an </a:t>
            </a:r>
            <a:r>
              <a:rPr lang="en-US" sz="2400" b="1" dirty="0"/>
              <a:t>informal name for an in-house initiative for reducing defects in production processes</a:t>
            </a:r>
            <a:r>
              <a:rPr lang="en-US" sz="2400" dirty="0"/>
              <a:t>, because it represented a suitably high level of quality.</a:t>
            </a:r>
          </a:p>
          <a:p>
            <a:pPr>
              <a:buFont typeface="Wingdings" pitchFamily="2" charset="2"/>
              <a:buChar char="q"/>
            </a:pPr>
            <a:endParaRPr lang="en-US" sz="2400" dirty="0"/>
          </a:p>
          <a:p>
            <a:pPr>
              <a:buFont typeface="Wingdings" pitchFamily="2" charset="2"/>
              <a:buChar char="q"/>
            </a:pPr>
            <a:endParaRPr lang="en-US" sz="2400" dirty="0"/>
          </a:p>
          <a:p>
            <a:endParaRPr lang="en-US" sz="2400" dirty="0"/>
          </a:p>
          <a:p>
            <a:r>
              <a:rPr lang="en-US" sz="2400" dirty="0"/>
              <a:t> </a:t>
            </a:r>
          </a:p>
        </p:txBody>
      </p:sp>
    </p:spTree>
    <p:extLst>
      <p:ext uri="{BB962C8B-B14F-4D97-AF65-F5344CB8AC3E}">
        <p14:creationId xmlns:p14="http://schemas.microsoft.com/office/powerpoint/2010/main" val="1186631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629418"/>
            <a:ext cx="8839200" cy="338554"/>
          </a:xfrm>
          <a:prstGeom prst="rect">
            <a:avLst/>
          </a:prstGeom>
        </p:spPr>
        <p:txBody>
          <a:bodyPr wrap="square">
            <a:spAutoFit/>
          </a:bodyPr>
          <a:lstStyle/>
          <a:p>
            <a:r>
              <a:rPr lang="en-US" sz="1600" b="1" dirty="0">
                <a:latin typeface="Alvi Nastaleeq" pitchFamily="2" charset="-78"/>
                <a:cs typeface="Alvi Nastaleeq" pitchFamily="2" charset="-78"/>
              </a:rPr>
              <a:t>Six Sigma </a:t>
            </a:r>
            <a:r>
              <a:rPr lang="en-US" sz="1600" dirty="0">
                <a:latin typeface="Alvi Nastaleeq" pitchFamily="2" charset="-78"/>
                <a:cs typeface="Alvi Nastaleeq" pitchFamily="2" charset="-78"/>
              </a:rPr>
              <a:t>identifies several key roles for its successful implementation:-</a:t>
            </a:r>
          </a:p>
        </p:txBody>
      </p:sp>
      <p:sp>
        <p:nvSpPr>
          <p:cNvPr id="5" name="Rectangle 4"/>
          <p:cNvSpPr/>
          <p:nvPr/>
        </p:nvSpPr>
        <p:spPr>
          <a:xfrm>
            <a:off x="1676400" y="3027124"/>
            <a:ext cx="8763000" cy="856170"/>
          </a:xfrm>
          <a:prstGeom prst="rect">
            <a:avLst/>
          </a:prstGeom>
        </p:spPr>
        <p:txBody>
          <a:bodyPr wrap="square">
            <a:spAutoFit/>
          </a:bodyPr>
          <a:lstStyle/>
          <a:p>
            <a:pPr>
              <a:buFont typeface="Courier New" pitchFamily="49" charset="0"/>
              <a:buChar char="o"/>
            </a:pPr>
            <a:r>
              <a:rPr lang="en-US" sz="1600" b="1" i="1" u="sng" dirty="0">
                <a:latin typeface="Alvi Nastaleeq" pitchFamily="2" charset="-78"/>
                <a:cs typeface="Alvi Nastaleeq" pitchFamily="2" charset="-78"/>
              </a:rPr>
              <a:t>Executive Leadership</a:t>
            </a:r>
            <a:r>
              <a:rPr lang="en-US" sz="1600" u="sng" dirty="0">
                <a:latin typeface="Alvi Nastaleeq" pitchFamily="2" charset="-78"/>
                <a:cs typeface="Alvi Nastaleeq" pitchFamily="2" charset="-78"/>
              </a:rPr>
              <a:t>, </a:t>
            </a:r>
            <a:r>
              <a:rPr lang="en-US" sz="1600" dirty="0">
                <a:latin typeface="Alvi Nastaleeq" pitchFamily="2" charset="-78"/>
                <a:cs typeface="Alvi Nastaleeq" pitchFamily="2" charset="-78"/>
              </a:rPr>
              <a:t>includes the CEO and other members of top management. They are responsible for setting up a vision for Six Sigma implementation.</a:t>
            </a:r>
          </a:p>
        </p:txBody>
      </p:sp>
      <p:sp>
        <p:nvSpPr>
          <p:cNvPr id="6" name="Rectangle 5"/>
          <p:cNvSpPr/>
          <p:nvPr/>
        </p:nvSpPr>
        <p:spPr>
          <a:xfrm>
            <a:off x="1676400" y="3680571"/>
            <a:ext cx="8763000" cy="1835277"/>
          </a:xfrm>
          <a:prstGeom prst="rect">
            <a:avLst/>
          </a:prstGeom>
        </p:spPr>
        <p:txBody>
          <a:bodyPr wrap="square">
            <a:spAutoFit/>
          </a:bodyPr>
          <a:lstStyle/>
          <a:p>
            <a:pPr>
              <a:buFont typeface="Courier New" pitchFamily="49" charset="0"/>
              <a:buChar char="o"/>
            </a:pPr>
            <a:r>
              <a:rPr lang="en-US" sz="1600" b="1" i="1" u="sng" dirty="0">
                <a:latin typeface="Alvi Nastaleeq" pitchFamily="2" charset="-78"/>
                <a:cs typeface="Alvi Nastaleeq" pitchFamily="2" charset="-78"/>
              </a:rPr>
              <a:t>Champions</a:t>
            </a:r>
            <a:r>
              <a:rPr lang="en-US" sz="1600" b="1" u="sng" dirty="0">
                <a:latin typeface="Alvi Nastaleeq" pitchFamily="2" charset="-78"/>
                <a:cs typeface="Alvi Nastaleeq" pitchFamily="2" charset="-78"/>
              </a:rPr>
              <a:t>, </a:t>
            </a:r>
            <a:r>
              <a:rPr lang="en-US" sz="1600" dirty="0">
                <a:latin typeface="Alvi Nastaleeq" pitchFamily="2" charset="-78"/>
                <a:cs typeface="Alvi Nastaleeq" pitchFamily="2" charset="-78"/>
              </a:rPr>
              <a:t>take responsibility for Six Sigma implementation across the organization in an integrated manner</a:t>
            </a:r>
          </a:p>
        </p:txBody>
      </p:sp>
      <p:sp>
        <p:nvSpPr>
          <p:cNvPr id="7" name="Rectangle 6"/>
          <p:cNvSpPr/>
          <p:nvPr/>
        </p:nvSpPr>
        <p:spPr>
          <a:xfrm>
            <a:off x="1676400" y="4432131"/>
            <a:ext cx="8839200" cy="1835277"/>
          </a:xfrm>
          <a:prstGeom prst="rect">
            <a:avLst/>
          </a:prstGeom>
        </p:spPr>
        <p:txBody>
          <a:bodyPr wrap="square">
            <a:spAutoFit/>
          </a:bodyPr>
          <a:lstStyle/>
          <a:p>
            <a:pPr>
              <a:buFont typeface="Courier New" pitchFamily="49" charset="0"/>
              <a:buChar char="o"/>
            </a:pPr>
            <a:r>
              <a:rPr lang="en-US" sz="1600" b="1" i="1" u="sng" dirty="0">
                <a:latin typeface="Alvi Nastaleeq" pitchFamily="2" charset="-78"/>
                <a:cs typeface="Alvi Nastaleeq" pitchFamily="2" charset="-78"/>
              </a:rPr>
              <a:t>Master Black Belts</a:t>
            </a:r>
            <a:r>
              <a:rPr lang="en-US" sz="1600" dirty="0">
                <a:latin typeface="Alvi Nastaleeq" pitchFamily="2" charset="-78"/>
                <a:cs typeface="Alvi Nastaleeq" pitchFamily="2" charset="-78"/>
              </a:rPr>
              <a:t>, identified by champions, act as in-house coaches on Six Sigma. They devote 100% of their time to Six Sigma. They assist champions and guide Black Belts and Green Belts.</a:t>
            </a:r>
          </a:p>
        </p:txBody>
      </p:sp>
      <p:sp>
        <p:nvSpPr>
          <p:cNvPr id="8" name="Rectangle 7"/>
          <p:cNvSpPr/>
          <p:nvPr/>
        </p:nvSpPr>
        <p:spPr>
          <a:xfrm>
            <a:off x="1676400" y="5538817"/>
            <a:ext cx="8915400" cy="1062529"/>
          </a:xfrm>
          <a:prstGeom prst="rect">
            <a:avLst/>
          </a:prstGeom>
        </p:spPr>
        <p:txBody>
          <a:bodyPr wrap="square">
            <a:spAutoFit/>
          </a:bodyPr>
          <a:lstStyle/>
          <a:p>
            <a:pPr>
              <a:buFont typeface="Courier New" pitchFamily="49" charset="0"/>
              <a:buChar char="o"/>
            </a:pPr>
            <a:r>
              <a:rPr lang="en-US" sz="1600" b="1" i="1" u="sng" dirty="0">
                <a:latin typeface="Alvi Nastaleeq" pitchFamily="2" charset="-78"/>
                <a:cs typeface="Alvi Nastaleeq" pitchFamily="2" charset="-78"/>
              </a:rPr>
              <a:t>Black Belts</a:t>
            </a:r>
            <a:r>
              <a:rPr lang="en-US" sz="1600" b="1" i="1" dirty="0">
                <a:latin typeface="Alvi Nastaleeq" pitchFamily="2" charset="-78"/>
                <a:cs typeface="Alvi Nastaleeq" pitchFamily="2" charset="-78"/>
              </a:rPr>
              <a:t>,</a:t>
            </a:r>
            <a:r>
              <a:rPr lang="en-US" sz="1600" dirty="0">
                <a:latin typeface="Alvi Nastaleeq" pitchFamily="2" charset="-78"/>
                <a:cs typeface="Alvi Nastaleeq" pitchFamily="2" charset="-78"/>
              </a:rPr>
              <a:t> operate under Master Black Belts to apply Six Sigma methodology to specific projects. </a:t>
            </a:r>
          </a:p>
        </p:txBody>
      </p:sp>
      <p:sp>
        <p:nvSpPr>
          <p:cNvPr id="9" name="Rectangle 8"/>
          <p:cNvSpPr/>
          <p:nvPr/>
        </p:nvSpPr>
        <p:spPr>
          <a:xfrm>
            <a:off x="1676400" y="5863233"/>
            <a:ext cx="8839200" cy="1835277"/>
          </a:xfrm>
          <a:prstGeom prst="rect">
            <a:avLst/>
          </a:prstGeom>
        </p:spPr>
        <p:txBody>
          <a:bodyPr wrap="square">
            <a:spAutoFit/>
          </a:bodyPr>
          <a:lstStyle/>
          <a:p>
            <a:pPr>
              <a:buFont typeface="Courier New" pitchFamily="49" charset="0"/>
              <a:buChar char="o"/>
            </a:pPr>
            <a:r>
              <a:rPr lang="en-US" sz="1600" b="1" i="1" u="sng" dirty="0">
                <a:latin typeface="Alvi Nastaleeq" pitchFamily="2" charset="-78"/>
                <a:cs typeface="Alvi Nastaleeq" pitchFamily="2" charset="-78"/>
              </a:rPr>
              <a:t>Green Belts</a:t>
            </a:r>
            <a:r>
              <a:rPr lang="en-US" sz="1600" b="1" i="1" dirty="0">
                <a:latin typeface="Alvi Nastaleeq" pitchFamily="2" charset="-78"/>
                <a:cs typeface="Alvi Nastaleeq" pitchFamily="2" charset="-78"/>
              </a:rPr>
              <a:t>,</a:t>
            </a:r>
            <a:r>
              <a:rPr lang="en-US" sz="1600" dirty="0">
                <a:latin typeface="Alvi Nastaleeq" pitchFamily="2" charset="-78"/>
                <a:cs typeface="Alvi Nastaleeq" pitchFamily="2" charset="-78"/>
              </a:rPr>
              <a:t> are the employees who take up Six Sigma implementation along with their other job responsibilities, operating under the guidance of Black Belts.</a:t>
            </a:r>
          </a:p>
        </p:txBody>
      </p:sp>
      <p:sp>
        <p:nvSpPr>
          <p:cNvPr id="2" name="Title 1"/>
          <p:cNvSpPr>
            <a:spLocks noGrp="1"/>
          </p:cNvSpPr>
          <p:nvPr>
            <p:ph type="title"/>
          </p:nvPr>
        </p:nvSpPr>
        <p:spPr/>
        <p:txBody>
          <a:bodyPr/>
          <a:lstStyle/>
          <a:p>
            <a:r>
              <a:rPr lang="en-US" sz="4000" b="1" dirty="0">
                <a:latin typeface="David" pitchFamily="34" charset="-79"/>
                <a:cs typeface="David" pitchFamily="34" charset="-79"/>
              </a:rPr>
              <a:t>I</a:t>
            </a:r>
            <a:r>
              <a:rPr lang="en-US" b="1" dirty="0">
                <a:latin typeface="David" pitchFamily="34" charset="-79"/>
                <a:cs typeface="David" pitchFamily="34" charset="-79"/>
              </a:rPr>
              <a:t>mplementation roles</a:t>
            </a:r>
          </a:p>
        </p:txBody>
      </p:sp>
    </p:spTree>
    <p:extLst>
      <p:ext uri="{BB962C8B-B14F-4D97-AF65-F5344CB8AC3E}">
        <p14:creationId xmlns:p14="http://schemas.microsoft.com/office/powerpoint/2010/main" val="63299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079322"/>
            <a:ext cx="8382000" cy="4708981"/>
          </a:xfrm>
          <a:prstGeom prst="rect">
            <a:avLst/>
          </a:prstGeom>
        </p:spPr>
        <p:txBody>
          <a:bodyPr wrap="square">
            <a:spAutoFit/>
          </a:bodyPr>
          <a:lstStyle/>
          <a:p>
            <a:pPr>
              <a:buFont typeface="Arial" pitchFamily="34" charset="0"/>
              <a:buChar char="•"/>
            </a:pPr>
            <a:r>
              <a:rPr lang="en-US" sz="2000" b="1" dirty="0"/>
              <a:t>Arena</a:t>
            </a:r>
          </a:p>
          <a:p>
            <a:pPr>
              <a:buFont typeface="Arial" pitchFamily="34" charset="0"/>
              <a:buChar char="•"/>
            </a:pPr>
            <a:r>
              <a:rPr lang="en-US" sz="2000" b="1" dirty="0"/>
              <a:t>ARIS Six Sigma</a:t>
            </a:r>
          </a:p>
          <a:p>
            <a:pPr>
              <a:buFont typeface="Arial" pitchFamily="34" charset="0"/>
              <a:buChar char="•"/>
            </a:pPr>
            <a:r>
              <a:rPr lang="en-US" sz="2000" b="1" dirty="0"/>
              <a:t>Bonita Open Solution BPMN2 standard and</a:t>
            </a:r>
          </a:p>
          <a:p>
            <a:r>
              <a:rPr lang="en-US" sz="2000" b="1" dirty="0"/>
              <a:t>  KPIs for statistic monitoring</a:t>
            </a:r>
          </a:p>
          <a:p>
            <a:pPr>
              <a:buFont typeface="Arial" pitchFamily="34" charset="0"/>
              <a:buChar char="•"/>
            </a:pPr>
            <a:r>
              <a:rPr lang="en-US" sz="2000" b="1" dirty="0"/>
              <a:t>JMP</a:t>
            </a:r>
          </a:p>
          <a:p>
            <a:pPr>
              <a:buFont typeface="Arial" pitchFamily="34" charset="0"/>
              <a:buChar char="•"/>
            </a:pPr>
            <a:r>
              <a:rPr lang="en-US" sz="2000" b="1" dirty="0"/>
              <a:t>Mathematical</a:t>
            </a:r>
          </a:p>
          <a:p>
            <a:pPr>
              <a:buFont typeface="Arial" pitchFamily="34" charset="0"/>
              <a:buChar char="•"/>
            </a:pPr>
            <a:r>
              <a:rPr lang="en-US" sz="2000" b="1" dirty="0"/>
              <a:t>MATLAB or GNU Octave</a:t>
            </a:r>
          </a:p>
          <a:p>
            <a:pPr>
              <a:buFont typeface="Arial" pitchFamily="34" charset="0"/>
              <a:buChar char="•"/>
            </a:pPr>
            <a:r>
              <a:rPr lang="en-US" sz="2000" b="1" dirty="0"/>
              <a:t>Microsoft Visio</a:t>
            </a:r>
          </a:p>
          <a:p>
            <a:pPr>
              <a:buFont typeface="Arial" pitchFamily="34" charset="0"/>
              <a:buChar char="•"/>
            </a:pPr>
            <a:r>
              <a:rPr lang="en-US" sz="2000" b="1" dirty="0"/>
              <a:t>STATA</a:t>
            </a:r>
          </a:p>
          <a:p>
            <a:pPr>
              <a:buFont typeface="Arial" pitchFamily="34" charset="0"/>
              <a:buChar char="•"/>
            </a:pPr>
            <a:r>
              <a:rPr lang="en-US" sz="2000" b="1" dirty="0"/>
              <a:t>STATISTICA</a:t>
            </a:r>
          </a:p>
          <a:p>
            <a:r>
              <a:rPr lang="en-US" sz="2000" b="1" dirty="0"/>
              <a:t>                            </a:t>
            </a:r>
          </a:p>
          <a:p>
            <a:r>
              <a:rPr lang="en-US" sz="2000" b="1" dirty="0"/>
              <a:t>          And   Many more…..</a:t>
            </a:r>
          </a:p>
          <a:p>
            <a:pPr>
              <a:buFont typeface="Arial" pitchFamily="34" charset="0"/>
              <a:buChar char="•"/>
            </a:pPr>
            <a:endParaRPr lang="en-US" sz="2000" b="1" dirty="0"/>
          </a:p>
          <a:p>
            <a:pPr>
              <a:buFont typeface="Arial" pitchFamily="34" charset="0"/>
              <a:buChar char="•"/>
            </a:pPr>
            <a:endParaRPr lang="en-US" sz="2000" dirty="0"/>
          </a:p>
          <a:p>
            <a:endParaRPr lang="en-US" sz="2000" dirty="0"/>
          </a:p>
        </p:txBody>
      </p:sp>
      <p:sp>
        <p:nvSpPr>
          <p:cNvPr id="4" name="Title 3"/>
          <p:cNvSpPr>
            <a:spLocks noGrp="1"/>
          </p:cNvSpPr>
          <p:nvPr>
            <p:ph type="title"/>
          </p:nvPr>
        </p:nvSpPr>
        <p:spPr/>
        <p:txBody>
          <a:bodyPr/>
          <a:lstStyle/>
          <a:p>
            <a:r>
              <a:rPr lang="en-US" b="1" dirty="0">
                <a:latin typeface="Agency FB" pitchFamily="34" charset="0"/>
                <a:cs typeface="David" pitchFamily="34" charset="-79"/>
              </a:rPr>
              <a:t>Software used for Six Sigma</a:t>
            </a:r>
            <a:br>
              <a:rPr lang="en-US" b="1" dirty="0">
                <a:latin typeface="Agency FB" pitchFamily="34" charset="0"/>
                <a:cs typeface="David" pitchFamily="34" charset="-79"/>
              </a:rPr>
            </a:br>
            <a:endParaRPr lang="en-US" dirty="0"/>
          </a:p>
        </p:txBody>
      </p:sp>
    </p:spTree>
    <p:extLst>
      <p:ext uri="{BB962C8B-B14F-4D97-AF65-F5344CB8AC3E}">
        <p14:creationId xmlns:p14="http://schemas.microsoft.com/office/powerpoint/2010/main" val="29850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2" y="2403952"/>
            <a:ext cx="8738203" cy="4154984"/>
          </a:xfrm>
          <a:prstGeom prst="rect">
            <a:avLst/>
          </a:prstGeom>
          <a:noFill/>
        </p:spPr>
        <p:txBody>
          <a:bodyPr wrap="square" rtlCol="0">
            <a:spAutoFit/>
          </a:bodyPr>
          <a:lstStyle/>
          <a:p>
            <a:pPr>
              <a:buFont typeface="Wingdings" pitchFamily="2" charset="2"/>
              <a:buChar char="q"/>
            </a:pPr>
            <a:r>
              <a:rPr lang="en-US" sz="2400" u="sng" dirty="0"/>
              <a:t> In the</a:t>
            </a:r>
            <a:r>
              <a:rPr lang="en-US" sz="2400" b="1" u="sng" dirty="0"/>
              <a:t> late-1980's </a:t>
            </a:r>
            <a:r>
              <a:rPr lang="en-US" sz="2400" b="1" dirty="0"/>
              <a:t>Motorola extended the Six Sigma methods to its critical business processes</a:t>
            </a:r>
            <a:r>
              <a:rPr lang="en-US" sz="2400" dirty="0"/>
              <a:t>, and significantly Six Sigma became a formalized in-house 'branded' name for a </a:t>
            </a:r>
            <a:r>
              <a:rPr lang="en-US" sz="2400" b="1" dirty="0"/>
              <a:t>performance improvement methodology</a:t>
            </a:r>
            <a:r>
              <a:rPr lang="en-US" sz="2400" dirty="0"/>
              <a:t>, i.e, beyond purely 'defect reduction.‘</a:t>
            </a:r>
          </a:p>
          <a:p>
            <a:endParaRPr lang="en-US" sz="2400" dirty="0"/>
          </a:p>
          <a:p>
            <a:pPr>
              <a:buFont typeface="Wingdings" pitchFamily="2" charset="2"/>
              <a:buChar char="q"/>
            </a:pPr>
            <a:r>
              <a:rPr lang="en-US" sz="2400" u="sng" dirty="0"/>
              <a:t>In </a:t>
            </a:r>
            <a:r>
              <a:rPr lang="en-US" sz="2400" b="1" u="sng" dirty="0"/>
              <a:t>1991</a:t>
            </a:r>
            <a:r>
              <a:rPr lang="en-US" sz="2400" dirty="0"/>
              <a:t> Motorola certified its </a:t>
            </a:r>
            <a:r>
              <a:rPr lang="en-US" sz="2400" b="1" dirty="0"/>
              <a:t>first 'Black Belt' Six Sigma experts</a:t>
            </a:r>
            <a:r>
              <a:rPr lang="en-US" sz="2400" dirty="0"/>
              <a:t>, which indicates the beginnings of the </a:t>
            </a:r>
            <a:r>
              <a:rPr lang="en-US" sz="2400" b="1" dirty="0"/>
              <a:t>formalization of the accredited training of Six Sigma methods</a:t>
            </a:r>
            <a:r>
              <a:rPr lang="en-US" sz="2400" dirty="0"/>
              <a:t>.</a:t>
            </a:r>
          </a:p>
          <a:p>
            <a:r>
              <a:rPr lang="en-US" sz="2400" dirty="0"/>
              <a:t> </a:t>
            </a:r>
          </a:p>
        </p:txBody>
      </p:sp>
    </p:spTree>
    <p:extLst>
      <p:ext uri="{BB962C8B-B14F-4D97-AF65-F5344CB8AC3E}">
        <p14:creationId xmlns:p14="http://schemas.microsoft.com/office/powerpoint/2010/main" val="1144278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18152"/>
            <a:ext cx="8163767" cy="4893647"/>
          </a:xfrm>
          <a:prstGeom prst="rect">
            <a:avLst/>
          </a:prstGeom>
        </p:spPr>
        <p:txBody>
          <a:bodyPr wrap="square">
            <a:spAutoFit/>
          </a:bodyPr>
          <a:lstStyle/>
          <a:p>
            <a:pPr>
              <a:buFont typeface="Wingdings" pitchFamily="2" charset="2"/>
              <a:buChar char="q"/>
            </a:pPr>
            <a:r>
              <a:rPr lang="en-US" sz="2400" u="sng" dirty="0"/>
              <a:t>In</a:t>
            </a:r>
            <a:r>
              <a:rPr lang="en-US" sz="2400" b="1" u="sng" dirty="0"/>
              <a:t> 1995</a:t>
            </a:r>
            <a:r>
              <a:rPr lang="en-US" sz="2400" b="1" dirty="0"/>
              <a:t>, Six Sigma </a:t>
            </a:r>
            <a:r>
              <a:rPr lang="en-US" sz="2400" dirty="0"/>
              <a:t>became well known after</a:t>
            </a:r>
            <a:r>
              <a:rPr lang="en-US" sz="2400" b="1" dirty="0">
                <a:solidFill>
                  <a:schemeClr val="tx2">
                    <a:lumMod val="75000"/>
                  </a:schemeClr>
                </a:solidFill>
              </a:rPr>
              <a:t> Mr.</a:t>
            </a:r>
            <a:r>
              <a:rPr lang="en-US" sz="2400" dirty="0"/>
              <a:t> </a:t>
            </a:r>
            <a:r>
              <a:rPr lang="en-US" sz="2400" b="1" dirty="0">
                <a:solidFill>
                  <a:schemeClr val="tx2">
                    <a:lumMod val="75000"/>
                  </a:schemeClr>
                </a:solidFill>
              </a:rPr>
              <a:t>Jack Welch </a:t>
            </a:r>
            <a:r>
              <a:rPr lang="en-US" sz="2400" dirty="0"/>
              <a:t>made</a:t>
            </a:r>
          </a:p>
          <a:p>
            <a:r>
              <a:rPr lang="en-US" sz="2400" dirty="0"/>
              <a:t> it a central focus of his business strategy at  </a:t>
            </a:r>
            <a:r>
              <a:rPr lang="en-US" sz="2400" b="1" dirty="0">
                <a:latin typeface="Batang" pitchFamily="18" charset="-127"/>
                <a:ea typeface="Batang" pitchFamily="18" charset="-127"/>
              </a:rPr>
              <a:t>General Electric</a:t>
            </a:r>
            <a:r>
              <a:rPr lang="en-US" sz="2400" dirty="0"/>
              <a:t>, and</a:t>
            </a:r>
          </a:p>
          <a:p>
            <a:r>
              <a:rPr lang="en-US" sz="2400" dirty="0"/>
              <a:t> today it is used in different sectors of industry.</a:t>
            </a:r>
          </a:p>
          <a:p>
            <a:r>
              <a:rPr lang="en-US" sz="2400" dirty="0"/>
              <a:t> (</a:t>
            </a:r>
            <a:r>
              <a:rPr lang="en-US" sz="2400" b="1" dirty="0"/>
              <a:t>General Electric</a:t>
            </a:r>
            <a:r>
              <a:rPr lang="en-US" sz="2400" dirty="0"/>
              <a:t>, or </a:t>
            </a:r>
            <a:r>
              <a:rPr lang="en-US" sz="2400" b="1" dirty="0"/>
              <a:t>GE</a:t>
            </a:r>
            <a:r>
              <a:rPr lang="en-US" sz="2400" dirty="0">
                <a:solidFill>
                  <a:schemeClr val="accent4">
                    <a:lumMod val="75000"/>
                  </a:schemeClr>
                </a:solidFill>
              </a:rPr>
              <a:t>, is an American multinational conglomerate</a:t>
            </a:r>
          </a:p>
          <a:p>
            <a:r>
              <a:rPr lang="en-US" sz="2400" dirty="0">
                <a:solidFill>
                  <a:schemeClr val="accent4">
                    <a:lumMod val="75000"/>
                  </a:schemeClr>
                </a:solidFill>
              </a:rPr>
              <a:t> corporation incorporated in New York</a:t>
            </a:r>
            <a:r>
              <a:rPr lang="en-US" sz="2400" dirty="0"/>
              <a:t> </a:t>
            </a:r>
            <a:r>
              <a:rPr lang="en-US" sz="2400" dirty="0" smtClean="0"/>
              <a:t>)</a:t>
            </a:r>
            <a:endParaRPr lang="en-US" sz="2400" u="sng" dirty="0"/>
          </a:p>
          <a:p>
            <a:pPr>
              <a:buFont typeface="Wingdings" pitchFamily="2" charset="2"/>
              <a:buChar char="q"/>
            </a:pPr>
            <a:r>
              <a:rPr lang="en-US" sz="2400" u="sng" dirty="0"/>
              <a:t>By the year </a:t>
            </a:r>
            <a:r>
              <a:rPr lang="en-US" sz="2400" b="1" u="sng" dirty="0"/>
              <a:t>2000</a:t>
            </a:r>
            <a:r>
              <a:rPr lang="en-US" sz="2400" dirty="0"/>
              <a:t>, Six Sigma was effectively established as an </a:t>
            </a:r>
            <a:r>
              <a:rPr lang="en-US" sz="2400" b="1" dirty="0"/>
              <a:t>industry in its own right, involving the training, consultancy and implementation of Six Sigma methodology.</a:t>
            </a:r>
          </a:p>
          <a:p>
            <a:endParaRPr lang="en-US" sz="2400" b="1" dirty="0"/>
          </a:p>
        </p:txBody>
      </p:sp>
    </p:spTree>
    <p:extLst>
      <p:ext uri="{BB962C8B-B14F-4D97-AF65-F5344CB8AC3E}">
        <p14:creationId xmlns:p14="http://schemas.microsoft.com/office/powerpoint/2010/main" val="332266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ltLang="en-US"/>
              <a:t>© Max Zornada (2005)</a:t>
            </a:r>
          </a:p>
        </p:txBody>
      </p:sp>
      <p:sp>
        <p:nvSpPr>
          <p:cNvPr id="7" name="Slide Number Placeholder 4"/>
          <p:cNvSpPr>
            <a:spLocks noGrp="1"/>
          </p:cNvSpPr>
          <p:nvPr>
            <p:ph type="sldNum" sz="quarter" idx="12"/>
          </p:nvPr>
        </p:nvSpPr>
        <p:spPr/>
        <p:txBody>
          <a:bodyPr/>
          <a:lstStyle/>
          <a:p>
            <a:r>
              <a:rPr lang="en-US" altLang="en-US"/>
              <a:t>Slide </a:t>
            </a:r>
            <a:fld id="{62AC8066-7710-244A-86F0-4DFEE1418219}" type="slidenum">
              <a:rPr lang="en-US" altLang="en-US"/>
              <a:pPr/>
              <a:t>6</a:t>
            </a:fld>
            <a:endParaRPr lang="en-US" altLang="en-US"/>
          </a:p>
        </p:txBody>
      </p:sp>
      <p:sp>
        <p:nvSpPr>
          <p:cNvPr id="588804" name="Rectangle 4"/>
          <p:cNvSpPr>
            <a:spLocks noGrp="1" noChangeArrowheads="1"/>
          </p:cNvSpPr>
          <p:nvPr>
            <p:ph type="title"/>
          </p:nvPr>
        </p:nvSpPr>
        <p:spPr/>
        <p:txBody>
          <a:bodyPr/>
          <a:lstStyle/>
          <a:p>
            <a:r>
              <a:rPr lang="en-US" altLang="en-US"/>
              <a:t>Six Sigma</a:t>
            </a:r>
            <a:r>
              <a:rPr lang="en-GB" altLang="en-US"/>
              <a:t>: A Definition</a:t>
            </a:r>
            <a:endParaRPr lang="en-AU" altLang="en-US"/>
          </a:p>
        </p:txBody>
      </p:sp>
      <p:sp>
        <p:nvSpPr>
          <p:cNvPr id="588805" name="Rectangle 5"/>
          <p:cNvSpPr>
            <a:spLocks noChangeArrowheads="1"/>
          </p:cNvSpPr>
          <p:nvPr/>
        </p:nvSpPr>
        <p:spPr bwMode="auto">
          <a:xfrm>
            <a:off x="2209800" y="2414738"/>
            <a:ext cx="7848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tx2"/>
              </a:buClr>
              <a:buSzPct val="120000"/>
            </a:pPr>
            <a:r>
              <a:rPr lang="en-GB" altLang="en-US" sz="2800" dirty="0"/>
              <a:t>“A comprehensive and flexible system for achieving, sustaining and maximising business success.  Six Sigma is uniquely driven by close understanding of customer needs, disciplined use of facts, data and statistical analysis, and diligent attention to managing, improving and reinventing business processes.”</a:t>
            </a:r>
          </a:p>
        </p:txBody>
      </p:sp>
      <p:sp>
        <p:nvSpPr>
          <p:cNvPr id="588806" name="Text Box 6"/>
          <p:cNvSpPr txBox="1">
            <a:spLocks noChangeArrowheads="1"/>
          </p:cNvSpPr>
          <p:nvPr/>
        </p:nvSpPr>
        <p:spPr bwMode="auto">
          <a:xfrm>
            <a:off x="5930900" y="5689099"/>
            <a:ext cx="44259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altLang="en-US" sz="2000" i="1" dirty="0"/>
              <a:t>The Six Sigma Way, </a:t>
            </a:r>
          </a:p>
          <a:p>
            <a:r>
              <a:rPr lang="en-GB" altLang="en-US" sz="2000" i="1" dirty="0"/>
              <a:t>by </a:t>
            </a:r>
            <a:r>
              <a:rPr lang="en-GB" altLang="en-US" sz="2000" i="1" dirty="0" err="1"/>
              <a:t>Pande</a:t>
            </a:r>
            <a:r>
              <a:rPr lang="en-GB" altLang="en-US" sz="2000" i="1" dirty="0"/>
              <a:t>, Newman and Cavanaugh</a:t>
            </a:r>
            <a:endParaRPr lang="en-US" altLang="en-US" sz="2000" i="1" dirty="0"/>
          </a:p>
        </p:txBody>
      </p:sp>
    </p:spTree>
    <p:extLst>
      <p:ext uri="{BB962C8B-B14F-4D97-AF65-F5344CB8AC3E}">
        <p14:creationId xmlns:p14="http://schemas.microsoft.com/office/powerpoint/2010/main" val="60619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0821" y="2644438"/>
            <a:ext cx="8868583" cy="4647426"/>
          </a:xfrm>
          <a:prstGeom prst="rect">
            <a:avLst/>
          </a:prstGeom>
          <a:noFill/>
        </p:spPr>
        <p:txBody>
          <a:bodyPr wrap="square" rtlCol="0">
            <a:spAutoFit/>
          </a:bodyPr>
          <a:lstStyle/>
          <a:p>
            <a:pPr>
              <a:buFont typeface="Wingdings" pitchFamily="2" charset="2"/>
              <a:buChar char="§"/>
            </a:pPr>
            <a:r>
              <a:rPr lang="en-US" sz="2400" b="1" dirty="0"/>
              <a:t> Six Sigma </a:t>
            </a:r>
            <a:r>
              <a:rPr lang="en-US" sz="2400" dirty="0"/>
              <a:t>seeks to improve the quality of  process outputs by identifying  and removing the causes </a:t>
            </a:r>
            <a:r>
              <a:rPr lang="en-US" sz="2400" dirty="0" smtClean="0"/>
              <a:t>of defects</a:t>
            </a:r>
            <a:r>
              <a:rPr lang="en-US" sz="2400" dirty="0"/>
              <a:t>.</a:t>
            </a:r>
          </a:p>
          <a:p>
            <a:pPr>
              <a:buFont typeface="Wingdings" pitchFamily="2" charset="2"/>
              <a:buChar char="§"/>
            </a:pPr>
            <a:r>
              <a:rPr lang="en-US" sz="2400" b="1" dirty="0"/>
              <a:t>Six Sigma </a:t>
            </a:r>
            <a:r>
              <a:rPr lang="en-US" sz="2400" dirty="0">
                <a:ln w="11430"/>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approach</a:t>
            </a:r>
            <a:r>
              <a:rPr lang="en-US" sz="2400" dirty="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is a collection of managerial and statistical</a:t>
            </a:r>
          </a:p>
          <a:p>
            <a:r>
              <a:rPr lang="en-US" sz="2400" dirty="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concept and techniques that focuses on reducing variation in</a:t>
            </a:r>
          </a:p>
          <a:p>
            <a:r>
              <a:rPr lang="en-US" sz="2400" dirty="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processes and preventing deficiencies in product.</a:t>
            </a:r>
          </a:p>
          <a:p>
            <a:pPr>
              <a:buFont typeface="Wingdings" pitchFamily="2" charset="2"/>
              <a:buChar char="§"/>
            </a:pPr>
            <a:r>
              <a:rPr lang="en-US" sz="2400" b="1" dirty="0">
                <a:ln w="11430"/>
                <a:solidFill>
                  <a:schemeClr val="bg2">
                    <a:lumMod val="10000"/>
                  </a:schemeClr>
                </a:soli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 </a:t>
            </a:r>
            <a:r>
              <a:rPr lang="en-US" sz="2400" dirty="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concept of Variation states </a:t>
            </a:r>
            <a:r>
              <a:rPr lang="en-US" sz="2400" u="sng" dirty="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 two items will be perfectly</a:t>
            </a:r>
          </a:p>
          <a:p>
            <a:r>
              <a:rPr lang="en-US" sz="2400" u="sng" dirty="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identical.”</a:t>
            </a:r>
          </a:p>
          <a:p>
            <a:endParaRPr lang="en-US" sz="3200" dirty="0">
              <a:ln w="11430"/>
              <a:solidFill>
                <a:schemeClr val="bg2">
                  <a:lumMod val="1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 typeface="Wingdings" pitchFamily="2" charset="2"/>
              <a:buChar char="§"/>
            </a:pPr>
            <a:endParaRPr lang="en-US" sz="2400" dirty="0"/>
          </a:p>
          <a:p>
            <a:pPr marL="457200" indent="-457200">
              <a:buFont typeface="Wingdings" pitchFamily="2" charset="2"/>
              <a:buChar char="§"/>
            </a:pPr>
            <a:endParaRPr lang="en-US" sz="2400" dirty="0"/>
          </a:p>
        </p:txBody>
      </p:sp>
      <p:sp>
        <p:nvSpPr>
          <p:cNvPr id="2" name="Title 1"/>
          <p:cNvSpPr>
            <a:spLocks noGrp="1"/>
          </p:cNvSpPr>
          <p:nvPr>
            <p:ph type="title"/>
          </p:nvPr>
        </p:nvSpPr>
        <p:spPr/>
        <p:txBody>
          <a:bodyPr/>
          <a:lstStyle/>
          <a:p>
            <a:r>
              <a:rPr lang="en-US" dirty="0" smtClean="0"/>
              <a:t>Definition cont’d</a:t>
            </a:r>
            <a:endParaRPr lang="en-US" dirty="0"/>
          </a:p>
        </p:txBody>
      </p:sp>
    </p:spTree>
    <p:extLst>
      <p:ext uri="{BB962C8B-B14F-4D97-AF65-F5344CB8AC3E}">
        <p14:creationId xmlns:p14="http://schemas.microsoft.com/office/powerpoint/2010/main" val="175137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4180" y="2302701"/>
            <a:ext cx="8858144" cy="5940088"/>
          </a:xfrm>
          <a:prstGeom prst="rect">
            <a:avLst/>
          </a:prstGeom>
          <a:noFill/>
        </p:spPr>
        <p:txBody>
          <a:bodyPr wrap="square" rtlCol="0">
            <a:spAutoFit/>
          </a:bodyPr>
          <a:lstStyle/>
          <a:p>
            <a:pPr>
              <a:buFont typeface="Wingdings" pitchFamily="2" charset="2"/>
              <a:buChar char="§"/>
            </a:pPr>
            <a:r>
              <a:rPr lang="en-US" sz="2000" dirty="0"/>
              <a:t>In a process that has achieved six sigma capability, the variation is</a:t>
            </a:r>
          </a:p>
          <a:p>
            <a:r>
              <a:rPr lang="en-US" sz="2000" dirty="0"/>
              <a:t> small compared to the range of specification limit.</a:t>
            </a:r>
          </a:p>
          <a:p>
            <a:pPr>
              <a:buFont typeface="Wingdings" pitchFamily="2" charset="2"/>
              <a:buChar char="§"/>
            </a:pPr>
            <a:r>
              <a:rPr lang="en-US" sz="2000" dirty="0"/>
              <a:t>A six sigma process is one in which  </a:t>
            </a:r>
            <a:r>
              <a:rPr lang="en-US" sz="2000" b="1" dirty="0">
                <a:solidFill>
                  <a:srgbClr val="008000"/>
                </a:solidFill>
                <a:latin typeface="GungsuhChe" pitchFamily="49" charset="-127"/>
                <a:ea typeface="GungsuhChe" pitchFamily="49" charset="-127"/>
              </a:rPr>
              <a:t>99.9999966</a:t>
            </a:r>
            <a:r>
              <a:rPr lang="en-US" sz="2000" b="1" dirty="0"/>
              <a:t>%  </a:t>
            </a:r>
            <a:r>
              <a:rPr lang="en-US" sz="2000" dirty="0"/>
              <a:t>of the products</a:t>
            </a:r>
          </a:p>
          <a:p>
            <a:r>
              <a:rPr lang="en-US" sz="2000" dirty="0"/>
              <a:t> manufactured are statistically expected to be free of defects</a:t>
            </a:r>
          </a:p>
          <a:p>
            <a:r>
              <a:rPr lang="en-US" sz="2000" dirty="0"/>
              <a:t> (</a:t>
            </a:r>
            <a:r>
              <a:rPr lang="en-US" sz="2000" b="1" u="sng" dirty="0">
                <a:solidFill>
                  <a:srgbClr val="008000"/>
                </a:solidFill>
                <a:latin typeface="Agency FB" pitchFamily="34" charset="0"/>
              </a:rPr>
              <a:t>3.4</a:t>
            </a:r>
            <a:r>
              <a:rPr lang="en-US" sz="2000" b="1" u="sng" dirty="0">
                <a:latin typeface="Agency FB" pitchFamily="34" charset="0"/>
              </a:rPr>
              <a:t> defects per million</a:t>
            </a:r>
            <a:r>
              <a:rPr lang="en-US" sz="2000" dirty="0"/>
              <a:t>).</a:t>
            </a:r>
          </a:p>
          <a:p>
            <a:pPr>
              <a:buFont typeface="Wingdings" pitchFamily="2" charset="2"/>
              <a:buChar char="§"/>
            </a:pPr>
            <a:r>
              <a:rPr lang="en-US" sz="2000" dirty="0"/>
              <a:t>Six Sigma is a very clever way of branding and packaging many</a:t>
            </a:r>
          </a:p>
          <a:p>
            <a:r>
              <a:rPr lang="en-US" sz="2000" dirty="0"/>
              <a:t>  aspects of Total Quality Management (TQM).</a:t>
            </a:r>
          </a:p>
          <a:p>
            <a:r>
              <a:rPr lang="en-US" sz="2000" dirty="0"/>
              <a:t> ( </a:t>
            </a:r>
            <a:r>
              <a:rPr lang="en-US" sz="2000" dirty="0">
                <a:solidFill>
                  <a:srgbClr val="0070C0"/>
                </a:solidFill>
                <a:latin typeface="Baskerville Old Face" pitchFamily="18" charset="0"/>
              </a:rPr>
              <a:t>TQM</a:t>
            </a:r>
            <a:r>
              <a:rPr lang="en-US" sz="2000" dirty="0">
                <a:solidFill>
                  <a:schemeClr val="accent5">
                    <a:lumMod val="50000"/>
                  </a:schemeClr>
                </a:solidFill>
                <a:latin typeface="Baskerville Old Face" pitchFamily="18" charset="0"/>
              </a:rPr>
              <a:t> is a management approach to long–term success through  customer satisfaction.</a:t>
            </a:r>
            <a:r>
              <a:rPr lang="en-US" sz="2000" dirty="0"/>
              <a:t>)</a:t>
            </a:r>
          </a:p>
          <a:p>
            <a:pPr>
              <a:buFont typeface="Wingdings" pitchFamily="2" charset="2"/>
              <a:buChar char="§"/>
            </a:pPr>
            <a:r>
              <a:rPr lang="en-US" sz="2000" dirty="0"/>
              <a:t>Manufacturing methods of six sigma are used in Batch production, Job production &amp;  Mass production.</a:t>
            </a:r>
          </a:p>
          <a:p>
            <a:pPr>
              <a:buFont typeface="Wingdings" pitchFamily="2" charset="2"/>
              <a:buChar char="§"/>
            </a:pPr>
            <a:endParaRPr lang="en-US" sz="2000" dirty="0"/>
          </a:p>
          <a:p>
            <a:endParaRPr lang="en-US" sz="2000" dirty="0"/>
          </a:p>
          <a:p>
            <a:endParaRPr lang="en-US" sz="2000" dirty="0"/>
          </a:p>
          <a:p>
            <a:endParaRPr lang="en-US" sz="2000" dirty="0"/>
          </a:p>
          <a:p>
            <a:endParaRPr lang="en-US" sz="2000" dirty="0"/>
          </a:p>
          <a:p>
            <a:r>
              <a:rPr lang="en-US" sz="2000" dirty="0"/>
              <a:t> </a:t>
            </a:r>
          </a:p>
          <a:p>
            <a:endParaRPr lang="en-US" sz="2000" dirty="0"/>
          </a:p>
          <a:p>
            <a:endParaRPr lang="en-US" sz="2000" dirty="0"/>
          </a:p>
        </p:txBody>
      </p:sp>
    </p:spTree>
    <p:extLst>
      <p:ext uri="{BB962C8B-B14F-4D97-AF65-F5344CB8AC3E}">
        <p14:creationId xmlns:p14="http://schemas.microsoft.com/office/powerpoint/2010/main" val="1988714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9529"/>
            <a:ext cx="8229600" cy="1066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bg1"/>
                </a:solidFill>
                <a:effectLst>
                  <a:outerShdw blurRad="50800" dist="39000" dir="5460000" algn="tl">
                    <a:srgbClr val="000000">
                      <a:alpha val="38000"/>
                    </a:srgbClr>
                  </a:outerShdw>
                </a:effectLst>
                <a:latin typeface="David" charset="0"/>
                <a:ea typeface="David" charset="0"/>
                <a:cs typeface="David" charset="0"/>
              </a:rPr>
              <a:t>SIX SIGMA AT MOTOROLA</a:t>
            </a:r>
            <a:endParaRPr lang="en-US" b="1" dirty="0">
              <a:ln w="11430"/>
              <a:solidFill>
                <a:schemeClr val="bg1"/>
              </a:solidFill>
              <a:effectLst>
                <a:outerShdw blurRad="50800" dist="39000" dir="5460000" algn="tl">
                  <a:srgbClr val="000000">
                    <a:alpha val="38000"/>
                  </a:srgbClr>
                </a:outerShdw>
              </a:effectLst>
              <a:latin typeface="David" charset="0"/>
              <a:ea typeface="David" charset="0"/>
              <a:cs typeface="David" charset="0"/>
            </a:endParaRPr>
          </a:p>
        </p:txBody>
      </p:sp>
      <p:sp>
        <p:nvSpPr>
          <p:cNvPr id="3" name="Content Placeholder 2"/>
          <p:cNvSpPr>
            <a:spLocks noGrp="1"/>
          </p:cNvSpPr>
          <p:nvPr>
            <p:ph idx="1"/>
          </p:nvPr>
        </p:nvSpPr>
        <p:spPr/>
        <p:txBody>
          <a:bodyPr>
            <a:normAutofit fontScale="92500" lnSpcReduction="20000"/>
          </a:bodyPr>
          <a:lstStyle/>
          <a:p>
            <a:pPr marL="109728" indent="0">
              <a:buNone/>
            </a:pPr>
            <a:r>
              <a:rPr lang="en-US" sz="2400" dirty="0">
                <a:latin typeface="Constantia" pitchFamily="18" charset="0"/>
              </a:rPr>
              <a:t>Motorola saved $17 billion from 1986 to 2004, reflecting hundreds of individual successes in all Motorola business areas including:</a:t>
            </a:r>
          </a:p>
          <a:p>
            <a:pPr marL="109728" indent="0">
              <a:buNone/>
            </a:pPr>
            <a:endParaRPr lang="en-US" sz="2400" dirty="0">
              <a:latin typeface="Constantia" pitchFamily="18" charset="0"/>
            </a:endParaRPr>
          </a:p>
          <a:p>
            <a:pPr>
              <a:buFont typeface="Arial" pitchFamily="34" charset="0"/>
              <a:buChar char="•"/>
            </a:pPr>
            <a:r>
              <a:rPr lang="en-US" sz="2000" dirty="0">
                <a:latin typeface="Constantia" pitchFamily="18" charset="0"/>
              </a:rPr>
              <a:t>Sales and marketing</a:t>
            </a:r>
          </a:p>
          <a:p>
            <a:pPr>
              <a:buFont typeface="Arial" pitchFamily="34" charset="0"/>
              <a:buChar char="•"/>
            </a:pPr>
            <a:r>
              <a:rPr lang="en-US" sz="2000" dirty="0">
                <a:latin typeface="Constantia" pitchFamily="18" charset="0"/>
              </a:rPr>
              <a:t>Product design </a:t>
            </a:r>
          </a:p>
          <a:p>
            <a:pPr>
              <a:buFont typeface="Arial" pitchFamily="34" charset="0"/>
              <a:buChar char="•"/>
            </a:pPr>
            <a:r>
              <a:rPr lang="en-US" sz="2000" dirty="0">
                <a:latin typeface="Constantia" pitchFamily="18" charset="0"/>
              </a:rPr>
              <a:t>Manufacturing</a:t>
            </a:r>
          </a:p>
          <a:p>
            <a:pPr>
              <a:buFont typeface="Arial" pitchFamily="34" charset="0"/>
              <a:buChar char="•"/>
            </a:pPr>
            <a:r>
              <a:rPr lang="en-US" sz="2000" dirty="0">
                <a:latin typeface="Constantia" pitchFamily="18" charset="0"/>
              </a:rPr>
              <a:t>Customer service</a:t>
            </a:r>
          </a:p>
          <a:p>
            <a:pPr>
              <a:buFont typeface="Arial" pitchFamily="34" charset="0"/>
              <a:buChar char="•"/>
            </a:pPr>
            <a:r>
              <a:rPr lang="en-US" sz="2000" dirty="0">
                <a:latin typeface="Constantia" pitchFamily="18" charset="0"/>
              </a:rPr>
              <a:t>Transactional processes</a:t>
            </a:r>
          </a:p>
          <a:p>
            <a:pPr>
              <a:buFont typeface="Arial" pitchFamily="34" charset="0"/>
              <a:buChar char="•"/>
            </a:pPr>
            <a:r>
              <a:rPr lang="en-US" sz="2000" dirty="0">
                <a:latin typeface="Constantia" pitchFamily="18" charset="0"/>
              </a:rPr>
              <a:t>Supply chain management </a:t>
            </a:r>
          </a:p>
        </p:txBody>
      </p:sp>
      <p:pic>
        <p:nvPicPr>
          <p:cNvPr id="1026" name="Picture 2"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2605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9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63</TotalTime>
  <Words>980</Words>
  <Application>Microsoft Macintosh PowerPoint</Application>
  <PresentationFormat>Widescreen</PresentationFormat>
  <Paragraphs>244</Paragraphs>
  <Slides>31</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31</vt:i4>
      </vt:variant>
    </vt:vector>
  </HeadingPairs>
  <TitlesOfParts>
    <vt:vector size="49" baseType="lpstr">
      <vt:lpstr>Agency FB</vt:lpstr>
      <vt:lpstr>Alvi Nastaleeq</vt:lpstr>
      <vt:lpstr>Arial Black</vt:lpstr>
      <vt:lpstr>Arial Unicode MS</vt:lpstr>
      <vt:lpstr>Baskerville Old Face</vt:lpstr>
      <vt:lpstr>Batang</vt:lpstr>
      <vt:lpstr>Book Antiqua</vt:lpstr>
      <vt:lpstr>Calibri</vt:lpstr>
      <vt:lpstr>Century Gothic</vt:lpstr>
      <vt:lpstr>Constantia</vt:lpstr>
      <vt:lpstr>Courier New</vt:lpstr>
      <vt:lpstr>David</vt:lpstr>
      <vt:lpstr>Footlight MT Light</vt:lpstr>
      <vt:lpstr>GungsuhChe</vt:lpstr>
      <vt:lpstr>Wingdings</vt:lpstr>
      <vt:lpstr>Wingdings 3</vt:lpstr>
      <vt:lpstr>Arial</vt:lpstr>
      <vt:lpstr>Ion Boardroom</vt:lpstr>
      <vt:lpstr>Six Sigma </vt:lpstr>
      <vt:lpstr>Introduction</vt:lpstr>
      <vt:lpstr>History</vt:lpstr>
      <vt:lpstr>PowerPoint Presentation</vt:lpstr>
      <vt:lpstr>PowerPoint Presentation</vt:lpstr>
      <vt:lpstr>Six Sigma: A Definition</vt:lpstr>
      <vt:lpstr>Definition cont’d</vt:lpstr>
      <vt:lpstr>PowerPoint Presentation</vt:lpstr>
      <vt:lpstr>SIX SIGMA AT MOTOROLA</vt:lpstr>
      <vt:lpstr>WHO ARE IMPLEMENTING SIX SIGMA</vt:lpstr>
      <vt:lpstr>Why should I use Six Sigma?</vt:lpstr>
      <vt:lpstr>Characteristic of Six Sigma</vt:lpstr>
      <vt:lpstr>PowerPoint Presentation</vt:lpstr>
      <vt:lpstr>PowerPoint Presentation</vt:lpstr>
      <vt:lpstr>Six Sigma Objective</vt:lpstr>
      <vt:lpstr>PowerPoint Presentation</vt:lpstr>
      <vt:lpstr>PowerPoint Presentation</vt:lpstr>
      <vt:lpstr>Levels of Six Sigma</vt:lpstr>
      <vt:lpstr>Methodologies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 B/W DMAIC AND DMADV</vt:lpstr>
      <vt:lpstr>Implementation roles</vt:lpstr>
      <vt:lpstr>Software used for Six Sigma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Sigma </dc:title>
  <dc:creator>Syed ShahRukh Haider</dc:creator>
  <cp:lastModifiedBy>Syed ShahRukh Haider</cp:lastModifiedBy>
  <cp:revision>12</cp:revision>
  <dcterms:created xsi:type="dcterms:W3CDTF">2015-10-14T04:39:22Z</dcterms:created>
  <dcterms:modified xsi:type="dcterms:W3CDTF">2015-10-29T04:31:17Z</dcterms:modified>
</cp:coreProperties>
</file>