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0"/>
  </p:notesMasterIdLst>
  <p:handoutMasterIdLst>
    <p:handoutMasterId r:id="rId21"/>
  </p:handoutMasterIdLst>
  <p:sldIdLst>
    <p:sldId id="256" r:id="rId2"/>
    <p:sldId id="257" r:id="rId3"/>
    <p:sldId id="282" r:id="rId4"/>
    <p:sldId id="283" r:id="rId5"/>
    <p:sldId id="284" r:id="rId6"/>
    <p:sldId id="285" r:id="rId7"/>
    <p:sldId id="267" r:id="rId8"/>
    <p:sldId id="286" r:id="rId9"/>
    <p:sldId id="287" r:id="rId10"/>
    <p:sldId id="288" r:id="rId11"/>
    <p:sldId id="289" r:id="rId12"/>
    <p:sldId id="290" r:id="rId13"/>
    <p:sldId id="277" r:id="rId14"/>
    <p:sldId id="269" r:id="rId15"/>
    <p:sldId id="276" r:id="rId16"/>
    <p:sldId id="272" r:id="rId17"/>
    <p:sldId id="278"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5" d="100"/>
          <a:sy n="65" d="100"/>
        </p:scale>
        <p:origin x="-19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C4FCE4-7CC9-4AE5-8BB3-7E4549C35B4D}" type="datetimeFigureOut">
              <a:rPr lang="en-US" smtClean="0"/>
              <a:pPr/>
              <a:t>24/06/15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ABD93F-81EB-4DEE-BE45-5B97A15475C6}" type="slidenum">
              <a:rPr lang="en-US" smtClean="0"/>
              <a:pPr/>
              <a:t>‹#›</a:t>
            </a:fld>
            <a:endParaRPr lang="en-US"/>
          </a:p>
        </p:txBody>
      </p:sp>
    </p:spTree>
    <p:extLst>
      <p:ext uri="{BB962C8B-B14F-4D97-AF65-F5344CB8AC3E}">
        <p14:creationId xmlns:p14="http://schemas.microsoft.com/office/powerpoint/2010/main" val="1450790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17ADE-57AB-4B76-838B-F5BC829E05F7}" type="datetimeFigureOut">
              <a:rPr lang="en-US" smtClean="0"/>
              <a:pPr/>
              <a:t>24/06/15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E2CB1-78AF-4847-8009-6A887A4FA775}" type="slidenum">
              <a:rPr lang="en-US" smtClean="0"/>
              <a:pPr/>
              <a:t>‹#›</a:t>
            </a:fld>
            <a:endParaRPr lang="en-US"/>
          </a:p>
        </p:txBody>
      </p:sp>
    </p:spTree>
    <p:extLst>
      <p:ext uri="{BB962C8B-B14F-4D97-AF65-F5344CB8AC3E}">
        <p14:creationId xmlns:p14="http://schemas.microsoft.com/office/powerpoint/2010/main" val="352466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1E2CB1-78AF-4847-8009-6A887A4FA77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35753-2901-488C-8B5E-65532DBB9AC2}" type="datetimeFigureOut">
              <a:rPr lang="en-US" smtClean="0"/>
              <a:pPr/>
              <a:t>24/06/15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35753-2901-488C-8B5E-65532DBB9AC2}" type="datetimeFigureOut">
              <a:rPr lang="en-US" smtClean="0"/>
              <a:pPr/>
              <a:t>24/06/15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35753-2901-488C-8B5E-65532DBB9AC2}" type="datetimeFigureOut">
              <a:rPr lang="en-US" smtClean="0"/>
              <a:pPr/>
              <a:t>24/06/15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35753-2901-488C-8B5E-65532DBB9AC2}" type="datetimeFigureOut">
              <a:rPr lang="en-US" smtClean="0"/>
              <a:pPr/>
              <a:t>24/06/15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35753-2901-488C-8B5E-65532DBB9AC2}" type="datetimeFigureOut">
              <a:rPr lang="en-US" smtClean="0"/>
              <a:pPr/>
              <a:t>24/06/15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35753-2901-488C-8B5E-65532DBB9AC2}" type="datetimeFigureOut">
              <a:rPr lang="en-US" smtClean="0"/>
              <a:pPr/>
              <a:t>24/06/15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35753-2901-488C-8B5E-65532DBB9AC2}" type="datetimeFigureOut">
              <a:rPr lang="en-US" smtClean="0"/>
              <a:pPr/>
              <a:t>24/06/15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35753-2901-488C-8B5E-65532DBB9AC2}" type="datetimeFigureOut">
              <a:rPr lang="en-US" smtClean="0"/>
              <a:pPr/>
              <a:t>24/06/15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35753-2901-488C-8B5E-65532DBB9AC2}" type="datetimeFigureOut">
              <a:rPr lang="en-US" smtClean="0"/>
              <a:pPr/>
              <a:t>24/06/15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35753-2901-488C-8B5E-65532DBB9AC2}" type="datetimeFigureOut">
              <a:rPr lang="en-US" smtClean="0"/>
              <a:pPr/>
              <a:t>24/06/15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35753-2901-488C-8B5E-65532DBB9AC2}" type="datetimeFigureOut">
              <a:rPr lang="en-US" smtClean="0"/>
              <a:pPr/>
              <a:t>24/06/15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B4358-AE6F-4B83-B058-55B7E881E2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35753-2901-488C-8B5E-65532DBB9AC2}" type="datetimeFigureOut">
              <a:rPr lang="en-US" smtClean="0"/>
              <a:pPr/>
              <a:t>24/06/15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B4358-AE6F-4B83-B058-55B7E881E27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95400"/>
            <a:ext cx="8763000" cy="1371600"/>
          </a:xfrm>
        </p:spPr>
        <p:txBody>
          <a:bodyPr>
            <a:noAutofit/>
          </a:bodyPr>
          <a:lstStyle/>
          <a:p>
            <a:r>
              <a:rPr lang="en-US" sz="6000" dirty="0" smtClean="0"/>
              <a:t>Scientific Management</a:t>
            </a:r>
            <a:endParaRPr lang="en-US" sz="6000" dirty="0"/>
          </a:p>
        </p:txBody>
      </p:sp>
      <p:sp>
        <p:nvSpPr>
          <p:cNvPr id="3" name="Subtitle 2"/>
          <p:cNvSpPr>
            <a:spLocks noGrp="1"/>
          </p:cNvSpPr>
          <p:nvPr>
            <p:ph type="subTitle" idx="1"/>
          </p:nvPr>
        </p:nvSpPr>
        <p:spPr>
          <a:xfrm>
            <a:off x="685800" y="3733800"/>
            <a:ext cx="8458200" cy="1524000"/>
          </a:xfrm>
        </p:spPr>
        <p:txBody>
          <a:bodyPr>
            <a:normAutofit/>
          </a:bodyPr>
          <a:lstStyle/>
          <a:p>
            <a:pPr algn="ctr"/>
            <a:r>
              <a:rPr lang="en-US" dirty="0" smtClean="0"/>
              <a:t>                                       </a:t>
            </a:r>
            <a:r>
              <a:rPr lang="en-US" dirty="0" smtClean="0"/>
              <a:t>Syed </a:t>
            </a:r>
            <a:r>
              <a:rPr lang="en-US" dirty="0" err="1" smtClean="0"/>
              <a:t>Shahrukh</a:t>
            </a:r>
            <a:r>
              <a:rPr lang="en-US" smtClean="0"/>
              <a:t> Haider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dirty="0" smtClean="0"/>
              <a:t>In the 1890s, Taylor also introduced the ff:</a:t>
            </a:r>
            <a:endParaRPr lang="en-US" sz="3600" dirty="0"/>
          </a:p>
        </p:txBody>
      </p:sp>
      <p:sp>
        <p:nvSpPr>
          <p:cNvPr id="3" name="Content Placeholder 2"/>
          <p:cNvSpPr>
            <a:spLocks noGrp="1"/>
          </p:cNvSpPr>
          <p:nvPr>
            <p:ph idx="1"/>
          </p:nvPr>
        </p:nvSpPr>
        <p:spPr>
          <a:xfrm>
            <a:off x="228600" y="914400"/>
            <a:ext cx="8686800" cy="5638800"/>
          </a:xfrm>
        </p:spPr>
        <p:txBody>
          <a:bodyPr>
            <a:noAutofit/>
          </a:bodyPr>
          <a:lstStyle/>
          <a:p>
            <a:pPr lvl="0">
              <a:spcBef>
                <a:spcPts val="0"/>
              </a:spcBef>
            </a:pPr>
            <a:r>
              <a:rPr lang="en-US" sz="3000" dirty="0" smtClean="0"/>
              <a:t>accounting systems that permitted managers to use operating records with greater effectiveness,</a:t>
            </a:r>
          </a:p>
          <a:p>
            <a:pPr lvl="0">
              <a:spcBef>
                <a:spcPts val="0"/>
              </a:spcBef>
            </a:pPr>
            <a:r>
              <a:rPr lang="en-US" sz="3000" dirty="0" smtClean="0"/>
              <a:t>production systems that allowed managers to know more precisely what was happening on the shop floor,</a:t>
            </a:r>
          </a:p>
          <a:p>
            <a:pPr lvl="0">
              <a:spcBef>
                <a:spcPts val="0"/>
              </a:spcBef>
            </a:pPr>
            <a:r>
              <a:rPr lang="en-US" sz="3000" dirty="0" smtClean="0"/>
              <a:t>incentive schemes, </a:t>
            </a:r>
          </a:p>
          <a:p>
            <a:pPr lvl="0">
              <a:spcBef>
                <a:spcPts val="0"/>
              </a:spcBef>
            </a:pPr>
            <a:r>
              <a:rPr lang="en-US" sz="3000" dirty="0" smtClean="0"/>
              <a:t>a piece-rate systems on production management to encourage employees to follow instructions.</a:t>
            </a:r>
          </a:p>
          <a:p>
            <a:pPr lvl="0">
              <a:spcBef>
                <a:spcPts val="0"/>
              </a:spcBef>
            </a:pPr>
            <a:r>
              <a:rPr lang="en-US" sz="3000" dirty="0" smtClean="0"/>
              <a:t>discovery of "high-speed steel," which improved the performance of metal cutting tools</a:t>
            </a:r>
          </a:p>
          <a:p>
            <a:pPr lvl="0">
              <a:spcBef>
                <a:spcPts val="0"/>
              </a:spcBef>
            </a:pPr>
            <a:r>
              <a:rPr lang="en-US" sz="3000" dirty="0" smtClean="0"/>
              <a:t>systematic methods that led to an integrated view of managerial innovation.</a:t>
            </a:r>
          </a:p>
          <a:p>
            <a:pPr>
              <a:spcBef>
                <a:spcPts val="0"/>
              </a:spcBef>
            </a:pPr>
            <a:endParaRPr lang="en-US" sz="30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Autofit/>
          </a:bodyPr>
          <a:lstStyle/>
          <a:p>
            <a:pPr lvl="0">
              <a:buNone/>
            </a:pPr>
            <a:r>
              <a:rPr lang="en-US" sz="2600" dirty="0" smtClean="0"/>
              <a:t>A principle of Taylor’s work was stop-watching as the basis of observations to determine what workers were able to do. He started to break the timings down into the elements and coined the term ‘time study’.</a:t>
            </a:r>
          </a:p>
          <a:p>
            <a:pPr>
              <a:buNone/>
            </a:pPr>
            <a:r>
              <a:rPr lang="en-US" sz="2600" dirty="0" smtClean="0"/>
              <a:t>Taylor fashioned scientific management from systematic management. His extensive report on his work, "Shop Management," (1903), portrayed an integrated complex of systematic management methods, supplemented by refinements and additions, such as time study.</a:t>
            </a:r>
          </a:p>
          <a:p>
            <a:pPr>
              <a:buNone/>
            </a:pPr>
            <a:r>
              <a:rPr lang="en-US" sz="2600" dirty="0" smtClean="0"/>
              <a:t>Taylor's impact has been so great because he developed a concept of work design, work-measurement, production control and other functions, that completely changed the nature of industry. Before scientific management, such departments as work study, personnel, maintenance and quality control did not exist. What was more his methods proved to be very successful.</a:t>
            </a:r>
          </a:p>
          <a:p>
            <a:pPr>
              <a:buNone/>
            </a:pPr>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lstStyle/>
          <a:p>
            <a:r>
              <a:rPr lang="en-US" dirty="0" smtClean="0"/>
              <a:t>Frank and Lilia </a:t>
            </a:r>
            <a:r>
              <a:rPr lang="en-US" dirty="0" err="1" smtClean="0"/>
              <a:t>Gilbreth</a:t>
            </a:r>
            <a:endParaRPr lang="en-US" dirty="0"/>
          </a:p>
        </p:txBody>
      </p:sp>
      <p:sp>
        <p:nvSpPr>
          <p:cNvPr id="3" name="Content Placeholder 2"/>
          <p:cNvSpPr>
            <a:spLocks noGrp="1"/>
          </p:cNvSpPr>
          <p:nvPr>
            <p:ph idx="1"/>
          </p:nvPr>
        </p:nvSpPr>
        <p:spPr>
          <a:xfrm>
            <a:off x="228600" y="838200"/>
            <a:ext cx="8763000" cy="6019800"/>
          </a:xfrm>
        </p:spPr>
        <p:txBody>
          <a:bodyPr>
            <a:normAutofit fontScale="77500" lnSpcReduction="20000"/>
          </a:bodyPr>
          <a:lstStyle/>
          <a:p>
            <a:pPr>
              <a:buNone/>
            </a:pPr>
            <a:r>
              <a:rPr lang="en-US" i="1" dirty="0" smtClean="0"/>
              <a:t>Frank </a:t>
            </a:r>
            <a:r>
              <a:rPr lang="en-US" i="1" dirty="0" err="1" smtClean="0"/>
              <a:t>Gilbreth</a:t>
            </a:r>
            <a:r>
              <a:rPr lang="en-US" i="1" dirty="0" smtClean="0"/>
              <a:t> (1868-1924) is best known for his work with construction workers on the efficiency of motion. He developed many of the concepts and applications that are now part of modern management techniques.</a:t>
            </a:r>
            <a:endParaRPr lang="en-US" dirty="0" smtClean="0"/>
          </a:p>
          <a:p>
            <a:pPr algn="just">
              <a:buNone/>
            </a:pPr>
            <a:r>
              <a:rPr lang="en-US" dirty="0" smtClean="0"/>
              <a:t>With his wife and professional partner, Lillian, </a:t>
            </a:r>
            <a:r>
              <a:rPr lang="en-US" dirty="0" err="1" smtClean="0"/>
              <a:t>Gilbreth</a:t>
            </a:r>
            <a:r>
              <a:rPr lang="en-US" dirty="0" smtClean="0"/>
              <a:t> introduced the application of psychology to industrial management. He also developed intricate studies of motion that he adapted for use by injured soldiers and the physically disabled, as well as laborers. His work established that psychology and education are integral parts of successful management. </a:t>
            </a:r>
            <a:r>
              <a:rPr lang="en-US" dirty="0" err="1" smtClean="0"/>
              <a:t>Lilian</a:t>
            </a:r>
            <a:r>
              <a:rPr lang="en-US" dirty="0" smtClean="0"/>
              <a:t> helped industrial engineers see the importance of the psychological dimensions of work. She became the first American engineer ever to create a synthesis of psychology and scientific management. Lillian </a:t>
            </a:r>
            <a:r>
              <a:rPr lang="en-US" dirty="0" err="1" smtClean="0"/>
              <a:t>Gilbreth</a:t>
            </a:r>
            <a:r>
              <a:rPr lang="en-US" dirty="0" smtClean="0"/>
              <a:t> was the force behind her husband's career change - from construction to management. Together they became leaders in the new field of scientific industrial management. </a:t>
            </a:r>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fontScale="85000" lnSpcReduction="20000"/>
          </a:bodyPr>
          <a:lstStyle/>
          <a:p>
            <a:pPr>
              <a:buNone/>
            </a:pPr>
            <a:r>
              <a:rPr lang="en-US" dirty="0" smtClean="0"/>
              <a:t>Frank and Lillian </a:t>
            </a:r>
            <a:r>
              <a:rPr lang="en-US" dirty="0" err="1" smtClean="0"/>
              <a:t>Gilbreth</a:t>
            </a:r>
            <a:r>
              <a:rPr lang="en-US" dirty="0" smtClean="0"/>
              <a:t> pioneered the field of motion study engineering which began in Frank's early days as a brick layer. He studied the motions that bricklayers made, and found a way to reduce the number of movements to lay one brick from 18 down to six. At a time when an expert bricklayer was laying 125 bricks an hour, </a:t>
            </a:r>
            <a:r>
              <a:rPr lang="en-US" dirty="0" err="1" smtClean="0"/>
              <a:t>Gilbreth</a:t>
            </a:r>
            <a:r>
              <a:rPr lang="en-US" dirty="0" smtClean="0"/>
              <a:t> was able to lay 350 using his methods.</a:t>
            </a:r>
          </a:p>
          <a:p>
            <a:pPr>
              <a:buNone/>
            </a:pPr>
            <a:r>
              <a:rPr lang="en-US" dirty="0" smtClean="0"/>
              <a:t>In 1907, Frank met Frederick Winslow Taylor and became an admirer of the Taylor System of time study. The </a:t>
            </a:r>
            <a:r>
              <a:rPr lang="en-US" dirty="0" err="1" smtClean="0"/>
              <a:t>Gilbreths</a:t>
            </a:r>
            <a:r>
              <a:rPr lang="en-US" dirty="0" smtClean="0"/>
              <a:t> became deeply involved in scientific research and Frank was instrumental in creating the Taylor Society. In 1912, the </a:t>
            </a:r>
            <a:r>
              <a:rPr lang="en-US" dirty="0" err="1" smtClean="0"/>
              <a:t>Gilbreths</a:t>
            </a:r>
            <a:r>
              <a:rPr lang="en-US" dirty="0" smtClean="0"/>
              <a:t> left construction and focused their attention on scientific management consulting. They broke with Taylor in 1914 and formed their own form of scientific management, which focused on the human element as well as the technical.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pPr>
              <a:buNone/>
            </a:pPr>
            <a:r>
              <a:rPr lang="en-US" sz="2800" dirty="0" smtClean="0"/>
              <a:t>Both Lillian and Frank </a:t>
            </a:r>
            <a:r>
              <a:rPr lang="en-US" sz="2800" dirty="0" err="1" smtClean="0"/>
              <a:t>Gilbreth</a:t>
            </a:r>
            <a:r>
              <a:rPr lang="en-US" sz="2800" dirty="0" smtClean="0"/>
              <a:t> believed that scientific management as formulated by Taylor fell short when it came to managing the human element on the shop floor. The </a:t>
            </a:r>
            <a:r>
              <a:rPr lang="en-US" sz="2800" dirty="0" err="1" smtClean="0"/>
              <a:t>Gilbreths</a:t>
            </a:r>
            <a:r>
              <a:rPr lang="en-US" sz="2800" dirty="0" smtClean="0"/>
              <a:t> helped formulate a constructive critique of </a:t>
            </a:r>
            <a:r>
              <a:rPr lang="en-US" sz="2800" dirty="0" err="1" smtClean="0"/>
              <a:t>Taylorism</a:t>
            </a:r>
            <a:r>
              <a:rPr lang="en-US" sz="2800" dirty="0" smtClean="0"/>
              <a:t> which had the support of other successful managers. They expanded Taylor's methods in the early 1900s to develop "Time and Motion Studies“ which aimed to improve efficiency by eliminating unnecessary steps and actions.</a:t>
            </a:r>
          </a:p>
          <a:p>
            <a:pPr>
              <a:buNone/>
            </a:pPr>
            <a:r>
              <a:rPr lang="en-US" sz="2800" dirty="0" smtClean="0"/>
              <a:t>Although the work of the </a:t>
            </a:r>
            <a:r>
              <a:rPr lang="en-US" sz="2800" dirty="0" err="1" smtClean="0"/>
              <a:t>Gilbreths</a:t>
            </a:r>
            <a:r>
              <a:rPr lang="en-US" sz="2800" dirty="0" smtClean="0"/>
              <a:t> is often associated with that of Taylor, there was a substantial philosophical difference between the </a:t>
            </a:r>
            <a:r>
              <a:rPr lang="en-US" sz="2800" dirty="0" err="1" smtClean="0"/>
              <a:t>Gilbreths</a:t>
            </a:r>
            <a:r>
              <a:rPr lang="en-US" sz="2800" dirty="0" smtClean="0"/>
              <a:t> and Taylor. The symbol of </a:t>
            </a:r>
            <a:r>
              <a:rPr lang="en-US" sz="2800" dirty="0" err="1" smtClean="0"/>
              <a:t>Taylorism</a:t>
            </a:r>
            <a:r>
              <a:rPr lang="en-US" sz="2800" dirty="0" smtClean="0"/>
              <a:t> was the stopwatch; Taylor was primarily concerned with reducing process times. The </a:t>
            </a:r>
            <a:r>
              <a:rPr lang="en-US" sz="2800" dirty="0" err="1" smtClean="0"/>
              <a:t>Gilbreths</a:t>
            </a:r>
            <a:r>
              <a:rPr lang="en-US" sz="2800" dirty="0" smtClean="0"/>
              <a:t>, on the other hand, sought to make processes more efficient by reducing the motions involved. They saw their approach as more concerned with workers' welfare than </a:t>
            </a:r>
            <a:r>
              <a:rPr lang="en-US" sz="2800" dirty="0" err="1" smtClean="0"/>
              <a:t>Taylorism</a:t>
            </a:r>
            <a:r>
              <a:rPr lang="en-US" sz="2800" dirty="0" smtClean="0"/>
              <a:t>, which workers themselves often perceived as primarily concerned with profit.</a:t>
            </a:r>
          </a:p>
          <a:p>
            <a:pPr>
              <a:buNone/>
            </a:pPr>
            <a:endParaRPr lang="en-US" sz="28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762000"/>
            <a:ext cx="8503920" cy="5638800"/>
          </a:xfrm>
        </p:spPr>
        <p:txBody>
          <a:bodyPr>
            <a:normAutofit fontScale="92500" lnSpcReduction="10000"/>
          </a:bodyPr>
          <a:lstStyle/>
          <a:p>
            <a:pPr>
              <a:buNone/>
            </a:pPr>
            <a:r>
              <a:rPr lang="en-US" dirty="0" err="1" smtClean="0"/>
              <a:t>Lilian</a:t>
            </a:r>
            <a:r>
              <a:rPr lang="en-US" dirty="0" smtClean="0"/>
              <a:t> and Frank saw the need to improve worker satisfaction, which would in turn improve overall job performance and worker efficiency. Frank designed systems to ease worker fatigue and increase productivity by studying each movement a worker made, in a process he called </a:t>
            </a:r>
            <a:r>
              <a:rPr lang="en-US" dirty="0" err="1" smtClean="0"/>
              <a:t>micromotion</a:t>
            </a:r>
            <a:r>
              <a:rPr lang="en-US" dirty="0" smtClean="0"/>
              <a:t> study. The </a:t>
            </a:r>
            <a:r>
              <a:rPr lang="en-US" dirty="0" err="1" smtClean="0"/>
              <a:t>Gilbreths</a:t>
            </a:r>
            <a:r>
              <a:rPr lang="en-US" dirty="0" smtClean="0"/>
              <a:t> used still photographs and film strips to study worker movements in order to devise the “ One Best Way” to perform a task. They also saw the need to improve the physical comfort of the worker, and their innovations in office furniture design were ahead of their time, leading the way to the study of ergonomics.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838200"/>
          </a:xfrm>
        </p:spPr>
        <p:txBody>
          <a:bodyPr>
            <a:normAutofit/>
          </a:bodyPr>
          <a:lstStyle/>
          <a:p>
            <a:r>
              <a:rPr lang="en-US" dirty="0" smtClean="0"/>
              <a:t>Other Contributions of the </a:t>
            </a:r>
            <a:r>
              <a:rPr lang="en-US" dirty="0" err="1" smtClean="0"/>
              <a:t>Gilbreths</a:t>
            </a:r>
            <a:endParaRPr lang="en-US" dirty="0"/>
          </a:p>
        </p:txBody>
      </p:sp>
      <p:sp>
        <p:nvSpPr>
          <p:cNvPr id="3" name="Content Placeholder 2"/>
          <p:cNvSpPr>
            <a:spLocks noGrp="1"/>
          </p:cNvSpPr>
          <p:nvPr>
            <p:ph idx="1"/>
          </p:nvPr>
        </p:nvSpPr>
        <p:spPr>
          <a:xfrm>
            <a:off x="225552" y="762000"/>
            <a:ext cx="8918448" cy="6096000"/>
          </a:xfrm>
        </p:spPr>
        <p:txBody>
          <a:bodyPr>
            <a:noAutofit/>
          </a:bodyPr>
          <a:lstStyle/>
          <a:p>
            <a:pPr>
              <a:buNone/>
            </a:pPr>
            <a:r>
              <a:rPr lang="en-US" sz="2600" dirty="0" smtClean="0"/>
              <a:t>Developed a set of standard motions that reduced all motions of the hand into some combination of 17 basic motions called "</a:t>
            </a:r>
            <a:r>
              <a:rPr lang="en-US" sz="2600" dirty="0" err="1" smtClean="0"/>
              <a:t>therbligs</a:t>
            </a:r>
            <a:r>
              <a:rPr lang="en-US" sz="2600" dirty="0" smtClean="0"/>
              <a:t>". These included grasp, transport loaded, and hold. </a:t>
            </a:r>
          </a:p>
          <a:p>
            <a:pPr>
              <a:buNone/>
            </a:pPr>
            <a:r>
              <a:rPr lang="en-US" sz="2600" dirty="0" smtClean="0"/>
              <a:t>Gave the idea that a surgical nurse serve as "caddy" (</a:t>
            </a:r>
            <a:r>
              <a:rPr lang="en-US" sz="2600" dirty="0" err="1" smtClean="0"/>
              <a:t>Gilbreth's</a:t>
            </a:r>
            <a:r>
              <a:rPr lang="en-US" sz="2600" dirty="0" smtClean="0"/>
              <a:t> term) to a surgeon; providing surgical instruments as called for. </a:t>
            </a:r>
          </a:p>
          <a:p>
            <a:pPr>
              <a:buNone/>
            </a:pPr>
            <a:r>
              <a:rPr lang="en-US" sz="2600" dirty="0" smtClean="0"/>
              <a:t>Devised the techniques used by armies around the world to teach recruits how to rapidly disassemble and reassemble their weapons even when blindfolded or in total darkness.</a:t>
            </a:r>
          </a:p>
          <a:p>
            <a:pPr>
              <a:buNone/>
            </a:pPr>
            <a:r>
              <a:rPr lang="en-US" sz="2600" dirty="0" smtClean="0"/>
              <a:t> Their emphasis on the "one best way" and ‘</a:t>
            </a:r>
            <a:r>
              <a:rPr lang="en-US" sz="2600" dirty="0" err="1" smtClean="0"/>
              <a:t>therbligs</a:t>
            </a:r>
            <a:r>
              <a:rPr lang="en-US" sz="2600" dirty="0" smtClean="0"/>
              <a:t>’ predates the development of continuous quality improvement (CQI), and the late 20th century understanding that repeated motions can lead to workers experiencing repetitive motion injuries.</a:t>
            </a:r>
          </a:p>
          <a:p>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629400"/>
          </a:xfrm>
        </p:spPr>
        <p:txBody>
          <a:bodyPr>
            <a:noAutofit/>
          </a:bodyPr>
          <a:lstStyle/>
          <a:p>
            <a:pPr marL="0">
              <a:spcBef>
                <a:spcPts val="0"/>
              </a:spcBef>
              <a:buNone/>
            </a:pPr>
            <a:r>
              <a:rPr lang="en-US" sz="2550" b="1" dirty="0" smtClean="0"/>
              <a:t>Contribution of Scientific Management Theory to present day: </a:t>
            </a:r>
            <a:r>
              <a:rPr lang="en-US" sz="2550" dirty="0" smtClean="0"/>
              <a:t>Adaptation of themes: analysis; synthesis; rationality; logic; work ethic; efficiency and elimination of waste; standardization of best practices; disdain for tradition preserved merely for its own sake or to protect social status of particular workers w/ particular skill sets; knowledge transfer between workers and from workers into tools, processes, and documentation. transformation of craft production into mass production. </a:t>
            </a:r>
          </a:p>
          <a:p>
            <a:pPr marL="0">
              <a:spcBef>
                <a:spcPts val="0"/>
              </a:spcBef>
              <a:buNone/>
            </a:pPr>
            <a:r>
              <a:rPr lang="en-US" sz="2550" dirty="0" smtClean="0"/>
              <a:t>The features of 20</a:t>
            </a:r>
            <a:r>
              <a:rPr lang="en-US" sz="2550" baseline="30000" dirty="0" smtClean="0"/>
              <a:t>th</a:t>
            </a:r>
            <a:r>
              <a:rPr lang="en-US" sz="2550" dirty="0" smtClean="0"/>
              <a:t> century factory system such as: self-conscious management, systematic planning, specialization of function, and highly structured, formal relationships between managers and workers were the legacy of systematic management especially of Taylor and his disciples, the most important contributors to the campaign for order and rationality in industry. They made scientific management a malleable symbol of the potential of modern organization for changing virtually every facet of contemporary life.</a:t>
            </a:r>
          </a:p>
          <a:p>
            <a:pPr marL="0">
              <a:spcBef>
                <a:spcPts val="0"/>
              </a:spcBef>
            </a:pPr>
            <a:endParaRPr lang="en-US" sz="2550" dirty="0" smtClean="0"/>
          </a:p>
          <a:p>
            <a:pPr marL="0">
              <a:spcBef>
                <a:spcPts val="0"/>
              </a:spcBef>
              <a:buNone/>
            </a:pPr>
            <a:endParaRPr lang="en-US" sz="255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4000"/>
            <a:ext cx="8503920" cy="4876800"/>
          </a:xfrm>
        </p:spPr>
        <p:txBody>
          <a:bodyPr>
            <a:normAutofit fontScale="55000" lnSpcReduction="20000"/>
          </a:bodyPr>
          <a:lstStyle/>
          <a:p>
            <a:pPr algn="ctr">
              <a:buNone/>
            </a:pPr>
            <a:r>
              <a:rPr lang="en-US" sz="5400" dirty="0" smtClean="0"/>
              <a:t>"The old fashioned dictator does not exist under Scientific Management. The man at the head of the business under Scientific Management is governed by rules and laws which have been developed through hundreds of experiments just as much as the workman is, and the standards developed are equitable.“</a:t>
            </a:r>
          </a:p>
          <a:p>
            <a:pPr algn="ctr">
              <a:buNone/>
            </a:pPr>
            <a:endParaRPr lang="en-US" sz="5400" dirty="0" smtClean="0"/>
          </a:p>
          <a:p>
            <a:pPr algn="ctr">
              <a:buNone/>
            </a:pPr>
            <a:r>
              <a:rPr lang="en-US" sz="4400" dirty="0" smtClean="0"/>
              <a:t>                         *</a:t>
            </a:r>
            <a:r>
              <a:rPr lang="en-US" sz="4400" dirty="0" err="1" smtClean="0"/>
              <a:t>F.W.Taylor</a:t>
            </a:r>
            <a:r>
              <a:rPr lang="en-US" sz="4400" dirty="0" smtClean="0"/>
              <a:t> – Father of Scientific Management</a:t>
            </a:r>
          </a:p>
          <a:p>
            <a:pPr algn="ctr">
              <a:buNone/>
            </a:pPr>
            <a:endParaRPr lang="en-US" sz="5400" dirty="0" smtClean="0">
              <a:latin typeface="Brush Script MT" pitchFamily="66" charset="0"/>
            </a:endParaRPr>
          </a:p>
          <a:p>
            <a:pPr algn="ctr">
              <a:buNone/>
            </a:pPr>
            <a:r>
              <a:rPr lang="en-US" sz="5400" dirty="0" smtClean="0">
                <a:latin typeface="Brush Script MT" pitchFamily="66" charset="0"/>
              </a:rPr>
              <a:t> </a:t>
            </a:r>
            <a:r>
              <a:rPr lang="en-US" sz="8400" dirty="0" smtClean="0">
                <a:latin typeface="Brush Script MT" pitchFamily="66" charset="0"/>
              </a:rPr>
              <a:t>Thank you!</a:t>
            </a:r>
            <a:endParaRPr lang="en-US" sz="5400" dirty="0">
              <a:latin typeface="Brush Script MT"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Scientific Management</a:t>
            </a:r>
            <a:endParaRPr lang="en-US" dirty="0"/>
          </a:p>
        </p:txBody>
      </p:sp>
      <p:sp>
        <p:nvSpPr>
          <p:cNvPr id="3" name="Content Placeholder 2"/>
          <p:cNvSpPr>
            <a:spLocks noGrp="1"/>
          </p:cNvSpPr>
          <p:nvPr>
            <p:ph idx="1"/>
          </p:nvPr>
        </p:nvSpPr>
        <p:spPr>
          <a:xfrm>
            <a:off x="228600" y="1219200"/>
            <a:ext cx="8686800" cy="5181600"/>
          </a:xfrm>
        </p:spPr>
        <p:txBody>
          <a:bodyPr>
            <a:normAutofit fontScale="92500" lnSpcReduction="20000"/>
          </a:bodyPr>
          <a:lstStyle/>
          <a:p>
            <a:pPr algn="just"/>
            <a:r>
              <a:rPr lang="en-US" dirty="0" smtClean="0"/>
              <a:t>a </a:t>
            </a:r>
            <a:r>
              <a:rPr lang="en-US" dirty="0"/>
              <a:t>term coined in 1910 to describe the system of industrial management created and promoted by Frederick W. Taylor (1856– 1915) and his followers</a:t>
            </a:r>
            <a:r>
              <a:rPr lang="en-US" dirty="0" smtClean="0"/>
              <a:t>.</a:t>
            </a:r>
          </a:p>
          <a:p>
            <a:pPr algn="just"/>
            <a:r>
              <a:rPr lang="en-US" dirty="0" smtClean="0"/>
              <a:t>also </a:t>
            </a:r>
            <a:r>
              <a:rPr lang="en-US" dirty="0"/>
              <a:t>called </a:t>
            </a:r>
            <a:r>
              <a:rPr lang="en-US" dirty="0" err="1" smtClean="0"/>
              <a:t>Taylorism</a:t>
            </a:r>
            <a:r>
              <a:rPr lang="en-US" dirty="0" smtClean="0"/>
              <a:t>,</a:t>
            </a:r>
            <a:r>
              <a:rPr lang="en-US" dirty="0"/>
              <a:t> </a:t>
            </a:r>
            <a:r>
              <a:rPr lang="en-US" dirty="0" smtClean="0"/>
              <a:t>it was </a:t>
            </a:r>
            <a:r>
              <a:rPr lang="en-US" dirty="0"/>
              <a:t>a </a:t>
            </a:r>
            <a:r>
              <a:rPr lang="en-US" dirty="0" smtClean="0"/>
              <a:t>theory of  management</a:t>
            </a:r>
            <a:r>
              <a:rPr lang="en-US" dirty="0"/>
              <a:t> that </a:t>
            </a:r>
            <a:r>
              <a:rPr lang="en-US" dirty="0" smtClean="0"/>
              <a:t>analyzed</a:t>
            </a:r>
            <a:r>
              <a:rPr lang="en-US" dirty="0"/>
              <a:t> </a:t>
            </a:r>
            <a:r>
              <a:rPr lang="en-US" dirty="0" smtClean="0"/>
              <a:t>and synthesized workflows</a:t>
            </a:r>
            <a:endParaRPr lang="en-US" dirty="0"/>
          </a:p>
          <a:p>
            <a:pPr algn="just"/>
            <a:r>
              <a:rPr lang="en-US" dirty="0" smtClean="0"/>
              <a:t>main </a:t>
            </a:r>
            <a:r>
              <a:rPr lang="en-US" dirty="0"/>
              <a:t>objective was improving </a:t>
            </a:r>
            <a:r>
              <a:rPr lang="en-US" dirty="0" smtClean="0"/>
              <a:t>economic </a:t>
            </a:r>
            <a:r>
              <a:rPr lang="en-US" dirty="0"/>
              <a:t>efficiency, especially labor productivity. It was one of the earliest attempts to apply </a:t>
            </a:r>
            <a:r>
              <a:rPr lang="en-US" dirty="0" smtClean="0"/>
              <a:t>science to the engineering of</a:t>
            </a:r>
            <a:r>
              <a:rPr lang="en-US" dirty="0"/>
              <a:t> processes and to management. </a:t>
            </a:r>
            <a:endParaRPr lang="en-US" dirty="0" smtClean="0"/>
          </a:p>
          <a:p>
            <a:pPr algn="just"/>
            <a:r>
              <a:rPr lang="en-US" dirty="0"/>
              <a:t>any system of organization that clearly spelled out the functions of individuals and groups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smtClean="0"/>
              <a:t>The Principles of Scientific Management: </a:t>
            </a:r>
            <a:br>
              <a:rPr lang="en-US" sz="3600" dirty="0" smtClean="0"/>
            </a:br>
            <a:r>
              <a:rPr lang="en-US" sz="3600" dirty="0" smtClean="0"/>
              <a:t>a Monograph</a:t>
            </a:r>
            <a:endParaRPr lang="en-US" sz="3600" dirty="0"/>
          </a:p>
        </p:txBody>
      </p:sp>
      <p:sp>
        <p:nvSpPr>
          <p:cNvPr id="3" name="Content Placeholder 2"/>
          <p:cNvSpPr>
            <a:spLocks noGrp="1"/>
          </p:cNvSpPr>
          <p:nvPr>
            <p:ph idx="1"/>
          </p:nvPr>
        </p:nvSpPr>
        <p:spPr>
          <a:xfrm>
            <a:off x="304800" y="1371600"/>
            <a:ext cx="8534400" cy="5257800"/>
          </a:xfrm>
        </p:spPr>
        <p:txBody>
          <a:bodyPr>
            <a:normAutofit fontScale="77500" lnSpcReduction="20000"/>
          </a:bodyPr>
          <a:lstStyle/>
          <a:p>
            <a:pPr>
              <a:buNone/>
            </a:pPr>
            <a:r>
              <a:rPr lang="en-US" b="1" i="1" dirty="0" smtClean="0"/>
              <a:t>The Principles of Scientific Management</a:t>
            </a:r>
            <a:r>
              <a:rPr lang="en-US" dirty="0" smtClean="0"/>
              <a:t> is a monograph published by Frederick Winslow Taylor in 1911. This influential monograph, which laid out the principles of scientific management, is a seminal text of modern organization and decision theory and has motivated administrators and students of managerial technique.</a:t>
            </a:r>
          </a:p>
          <a:p>
            <a:pPr>
              <a:buNone/>
            </a:pPr>
            <a:r>
              <a:rPr lang="en-US" dirty="0" smtClean="0"/>
              <a:t>Taylor was an American manufacturing manager, mechanical engineer, and then a management consultant in his later years. He is often called "The Father of Scientific Management." His approach is also often referred to, as Taylor's Principles, or </a:t>
            </a:r>
            <a:r>
              <a:rPr lang="en-US" dirty="0" err="1" smtClean="0"/>
              <a:t>Taylorism</a:t>
            </a:r>
            <a:r>
              <a:rPr lang="en-US" dirty="0" smtClean="0"/>
              <a:t>.</a:t>
            </a:r>
          </a:p>
          <a:p>
            <a:pPr>
              <a:buNone/>
            </a:pPr>
            <a:r>
              <a:rPr lang="en-US" dirty="0" smtClean="0"/>
              <a:t>The monograph consisted of three sections:</a:t>
            </a:r>
          </a:p>
          <a:p>
            <a:pPr>
              <a:buNone/>
            </a:pPr>
            <a:r>
              <a:rPr lang="en-US" dirty="0" smtClean="0"/>
              <a:t>     Introduction, Chapter 1: Fundamentals of Scientific Management, and Chapter 2 : The Principles of Scientific Management.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152400" y="533400"/>
            <a:ext cx="8991600" cy="6324600"/>
          </a:xfrm>
        </p:spPr>
        <p:txBody>
          <a:bodyPr>
            <a:noAutofit/>
          </a:bodyPr>
          <a:lstStyle/>
          <a:p>
            <a:pPr marL="182880">
              <a:spcBef>
                <a:spcPts val="0"/>
              </a:spcBef>
              <a:buNone/>
            </a:pPr>
            <a:r>
              <a:rPr lang="en-US" sz="2700" dirty="0" smtClean="0"/>
              <a:t>The 1</a:t>
            </a:r>
            <a:r>
              <a:rPr lang="en-US" sz="2700" baseline="30000" dirty="0" smtClean="0"/>
              <a:t>st</a:t>
            </a:r>
            <a:r>
              <a:rPr lang="en-US" sz="2700" dirty="0" smtClean="0"/>
              <a:t> goal for all good systems is to develop first class men. Taylor pointed out that this can be achieved by the following:</a:t>
            </a:r>
          </a:p>
          <a:p>
            <a:pPr marL="182880">
              <a:spcBef>
                <a:spcPts val="0"/>
              </a:spcBef>
              <a:buNone/>
            </a:pPr>
            <a:r>
              <a:rPr lang="en-US" sz="2700" i="1" dirty="0" smtClean="0"/>
              <a:t>1. </a:t>
            </a:r>
            <a:r>
              <a:rPr lang="en-US" sz="2700" dirty="0" smtClean="0"/>
              <a:t>Point out the great loss the country is suffering through inefficiency in almost all of daily acts.</a:t>
            </a:r>
          </a:p>
          <a:p>
            <a:pPr marL="182880">
              <a:spcBef>
                <a:spcPts val="0"/>
              </a:spcBef>
              <a:buNone/>
            </a:pPr>
            <a:r>
              <a:rPr lang="en-US" sz="2700" i="1" dirty="0" smtClean="0"/>
              <a:t>2. </a:t>
            </a:r>
            <a:r>
              <a:rPr lang="en-US" sz="2700" dirty="0" smtClean="0"/>
              <a:t>Try to convince that the remedy for this inefficiency lies in systematic management, rather than in searching for some unusual or extraordinary man.</a:t>
            </a:r>
          </a:p>
          <a:p>
            <a:pPr marL="182880">
              <a:spcBef>
                <a:spcPts val="0"/>
              </a:spcBef>
              <a:buNone/>
            </a:pPr>
            <a:r>
              <a:rPr lang="en-US" sz="2700" i="1" dirty="0" smtClean="0"/>
              <a:t>3. </a:t>
            </a:r>
            <a:r>
              <a:rPr lang="en-US" sz="2700" dirty="0" smtClean="0"/>
              <a:t>To prove that best management is a true science, resting upon clearly defined laws, rules, and principles, as a foundation, and to show that the fundamental principles of scientific management are applicable to all kinds of human activities, from simplest individual acts to the work of our great corporations, which call for the most elaborate cooperation. And, to convince the that whenever these principles are correctly applied, results are astounding.</a:t>
            </a:r>
          </a:p>
          <a:p>
            <a:pPr marL="182880">
              <a:spcBef>
                <a:spcPts val="0"/>
              </a:spcBef>
            </a:pPr>
            <a:endParaRPr lang="en-US" sz="27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381000"/>
          </a:xfrm>
        </p:spPr>
        <p:txBody>
          <a:bodyPr>
            <a:noAutofit/>
          </a:bodyPr>
          <a:lstStyle/>
          <a:p>
            <a:r>
              <a:rPr lang="en-US" sz="2800" b="1" dirty="0" smtClean="0"/>
              <a:t>Chapter 1: Fundamentals of Scientific Management</a:t>
            </a:r>
            <a:r>
              <a:rPr lang="en-US" sz="2800" dirty="0" smtClean="0"/>
              <a:t/>
            </a:r>
            <a:br>
              <a:rPr lang="en-US" sz="2800" dirty="0" smtClean="0"/>
            </a:br>
            <a:endParaRPr lang="en-US" sz="2800" b="1" dirty="0"/>
          </a:p>
        </p:txBody>
      </p:sp>
      <p:sp>
        <p:nvSpPr>
          <p:cNvPr id="3" name="Content Placeholder 2"/>
          <p:cNvSpPr>
            <a:spLocks noGrp="1"/>
          </p:cNvSpPr>
          <p:nvPr>
            <p:ph idx="1"/>
          </p:nvPr>
        </p:nvSpPr>
        <p:spPr>
          <a:xfrm>
            <a:off x="228600" y="685800"/>
            <a:ext cx="8763000" cy="5943600"/>
          </a:xfrm>
        </p:spPr>
        <p:txBody>
          <a:bodyPr>
            <a:noAutofit/>
          </a:bodyPr>
          <a:lstStyle/>
          <a:p>
            <a:pPr>
              <a:spcBef>
                <a:spcPts val="0"/>
              </a:spcBef>
              <a:buNone/>
            </a:pPr>
            <a:r>
              <a:rPr lang="en-US" sz="2800" dirty="0" smtClean="0"/>
              <a:t>Taylor argued  the following:</a:t>
            </a:r>
          </a:p>
          <a:p>
            <a:pPr>
              <a:spcBef>
                <a:spcPts val="0"/>
              </a:spcBef>
              <a:buNone/>
            </a:pPr>
            <a:r>
              <a:rPr lang="en-US" sz="2800" dirty="0" smtClean="0"/>
              <a:t> that the principal object of management should be to secure the maximum prosperity for the employer, coupled with the maximum prosperity for each employee</a:t>
            </a:r>
          </a:p>
          <a:p>
            <a:pPr>
              <a:spcBef>
                <a:spcPts val="0"/>
              </a:spcBef>
              <a:buNone/>
            </a:pPr>
            <a:r>
              <a:rPr lang="en-US" sz="2800" dirty="0" smtClean="0"/>
              <a:t> that the most important object of both the employee and the management should be the training and development of each individual in the establishment, so that he can do the highest class of work for which his natural abilities fit him.</a:t>
            </a:r>
          </a:p>
          <a:p>
            <a:pPr>
              <a:spcBef>
                <a:spcPts val="0"/>
              </a:spcBef>
              <a:buNone/>
            </a:pPr>
            <a:r>
              <a:rPr lang="en-US" sz="2800" dirty="0" smtClean="0"/>
              <a:t> that maximum prosperity can exist only as the result of maximum productivity, both for the shop and individual, </a:t>
            </a:r>
          </a:p>
          <a:p>
            <a:pPr>
              <a:spcBef>
                <a:spcPts val="0"/>
              </a:spcBef>
              <a:buNone/>
            </a:pPr>
            <a:r>
              <a:rPr lang="en-US" sz="2800" dirty="0" smtClean="0"/>
              <a:t>Rebuked the idea that the fundamental interests of employees and employers are antagonistic.</a:t>
            </a:r>
          </a:p>
          <a:p>
            <a:pPr>
              <a:spcBef>
                <a:spcPts val="0"/>
              </a:spcBef>
              <a:buNone/>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pPr>
              <a:buNone/>
            </a:pPr>
            <a:r>
              <a:rPr lang="en-US" dirty="0" smtClean="0"/>
              <a:t>According to Taylor, there were three reasons for the inefficiency of workers:</a:t>
            </a:r>
          </a:p>
          <a:p>
            <a:r>
              <a:rPr lang="en-US" i="1" dirty="0" smtClean="0"/>
              <a:t>First.</a:t>
            </a:r>
            <a:r>
              <a:rPr lang="en-US" dirty="0" smtClean="0"/>
              <a:t> The fallacy, which has from time immemorial been almost universal among workmen, that a material increase in the output of each man or each machine in the trade would result in the end in throwing a large number of men out of work.</a:t>
            </a:r>
          </a:p>
          <a:p>
            <a:r>
              <a:rPr lang="en-US" i="1" dirty="0" smtClean="0"/>
              <a:t>Second.</a:t>
            </a:r>
            <a:r>
              <a:rPr lang="en-US" dirty="0" smtClean="0"/>
              <a:t> The defective systems of management which are in common use, and which make it necessary for each workman to soldier, or work slowly, in order that he may protect his own best interests.</a:t>
            </a:r>
          </a:p>
          <a:p>
            <a:r>
              <a:rPr lang="en-US" i="1" dirty="0" smtClean="0"/>
              <a:t>Third.</a:t>
            </a:r>
            <a:r>
              <a:rPr lang="en-US" dirty="0" smtClean="0"/>
              <a:t> The inefficient rule-of-thumb methods, which are still almost universal in all trades, and in practicing which our workmen waste a large part of their effort.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762000"/>
          </a:xfrm>
        </p:spPr>
        <p:txBody>
          <a:bodyPr>
            <a:normAutofit/>
          </a:bodyPr>
          <a:lstStyle/>
          <a:p>
            <a:r>
              <a:rPr lang="en-US" sz="3600" dirty="0" smtClean="0"/>
              <a:t>Chapter 2: Principles of Scientific Management </a:t>
            </a:r>
            <a:endParaRPr lang="en-US" sz="3600" dirty="0"/>
          </a:p>
        </p:txBody>
      </p:sp>
      <p:sp>
        <p:nvSpPr>
          <p:cNvPr id="3" name="Content Placeholder 2"/>
          <p:cNvSpPr>
            <a:spLocks noGrp="1"/>
          </p:cNvSpPr>
          <p:nvPr>
            <p:ph idx="1"/>
          </p:nvPr>
        </p:nvSpPr>
        <p:spPr>
          <a:xfrm>
            <a:off x="0" y="838200"/>
            <a:ext cx="9144000" cy="6019800"/>
          </a:xfrm>
        </p:spPr>
        <p:txBody>
          <a:bodyPr>
            <a:noAutofit/>
          </a:bodyPr>
          <a:lstStyle/>
          <a:p>
            <a:pPr lvl="0"/>
            <a:r>
              <a:rPr lang="en-US" sz="2800" dirty="0" smtClean="0"/>
              <a:t>The development </a:t>
            </a:r>
            <a:r>
              <a:rPr lang="en-US" sz="2800" dirty="0"/>
              <a:t>of a science for each element of a man's work to replace the old rule-of-thumb methods. </a:t>
            </a:r>
          </a:p>
          <a:p>
            <a:pPr lvl="0"/>
            <a:r>
              <a:rPr lang="en-US" sz="2800" dirty="0"/>
              <a:t>The scientific selection, training and development of workers instead of allowing them to choose their own tasks and train themselves as best they could. </a:t>
            </a:r>
          </a:p>
          <a:p>
            <a:pPr lvl="0"/>
            <a:r>
              <a:rPr lang="en-US" sz="2800" dirty="0"/>
              <a:t>The development of a spirit of hearty cooperation between workers and management to ensure that work would be carried out in accordance with scientifically devised procedures. </a:t>
            </a:r>
          </a:p>
          <a:p>
            <a:pPr lvl="0"/>
            <a:r>
              <a:rPr lang="en-US" sz="2800" dirty="0"/>
              <a:t>The division of work between workers and </a:t>
            </a:r>
            <a:r>
              <a:rPr lang="en-US" sz="2800" dirty="0" smtClean="0"/>
              <a:t>management </a:t>
            </a:r>
            <a:r>
              <a:rPr lang="en-US" sz="2800" dirty="0"/>
              <a:t>in almost equal shares, each group taking over the work for which it is best fitted instead of the former condition in which responsibility largely rested with the workers.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buNone/>
            </a:pPr>
            <a:r>
              <a:rPr lang="en-US" sz="2400" dirty="0" smtClean="0"/>
              <a:t>Under the management of "initiative and incentive", the first three elements often exist in some form, but their importance is minor. However, under scientific management, they "form the very essence of the whole system".</a:t>
            </a:r>
          </a:p>
          <a:p>
            <a:pPr>
              <a:buNone/>
            </a:pPr>
            <a:r>
              <a:rPr lang="en-US" sz="2400" dirty="0" smtClean="0"/>
              <a:t>Taylor's summary of the fourth point is:  u</a:t>
            </a:r>
            <a:r>
              <a:rPr lang="en-US" sz="2400" i="1" dirty="0" smtClean="0"/>
              <a:t>nder the management of "initiative and incentive" practically the whole problem is "up to the workman," while under scientific management fully one-half of the problem is "up to the management."</a:t>
            </a:r>
            <a:r>
              <a:rPr lang="en-US" sz="2400" dirty="0" smtClean="0"/>
              <a:t> It is up to the management to determine the best method to complete each task through a time and motion study, to train the worker in this method, and keep individual records for incentive based pay.</a:t>
            </a:r>
          </a:p>
          <a:p>
            <a:pPr>
              <a:buNone/>
            </a:pPr>
            <a:r>
              <a:rPr lang="en-US" sz="2400" dirty="0" smtClean="0"/>
              <a:t>Taylor warned about attempting to implement parts of scientific management without accepting the whole philosophy, stating that too fast of a change was often met with trouble, strikes, and failure.</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dirty="0" smtClean="0"/>
              <a:t>Taylor devotes most of the remainder of the work to providing case studies to support his case, including:</a:t>
            </a:r>
          </a:p>
          <a:p>
            <a:r>
              <a:rPr lang="en-US" dirty="0" smtClean="0"/>
              <a:t>His work on the shoveling coal and his studies on the handling of pig iron, greatly contributed to the analysis of work design and gave rise to method study. </a:t>
            </a:r>
          </a:p>
          <a:p>
            <a:pPr lvl="0"/>
            <a:r>
              <a:rPr lang="en-US" dirty="0" smtClean="0"/>
              <a:t>The inspection of small polished steel balls for bicycle bearings</a:t>
            </a:r>
          </a:p>
          <a:p>
            <a:pPr lvl="0"/>
            <a:r>
              <a:rPr lang="en-US" dirty="0" smtClean="0"/>
              <a:t>Introduction of slide rules described in "On the Art of Cutting Metals" to a well run machine shop.</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TotalTime>
  <Words>1330</Words>
  <Application>Microsoft Macintosh PowerPoint</Application>
  <PresentationFormat>On-screen Show (4:3)</PresentationFormat>
  <Paragraphs>70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Scientific Management</vt:lpstr>
      <vt:lpstr>Scientific Management</vt:lpstr>
      <vt:lpstr>The Principles of Scientific Management:  a Monograph</vt:lpstr>
      <vt:lpstr>Introduction</vt:lpstr>
      <vt:lpstr>Chapter 1: Fundamentals of Scientific Management </vt:lpstr>
      <vt:lpstr>PowerPoint Presentation</vt:lpstr>
      <vt:lpstr>Chapter 2: Principles of Scientific Management </vt:lpstr>
      <vt:lpstr>PowerPoint Presentation</vt:lpstr>
      <vt:lpstr>PowerPoint Presentation</vt:lpstr>
      <vt:lpstr>In the 1890s, Taylor also introduced the ff:</vt:lpstr>
      <vt:lpstr>PowerPoint Presentation</vt:lpstr>
      <vt:lpstr>Frank and Lilia Gilbreth</vt:lpstr>
      <vt:lpstr>PowerPoint Presentation</vt:lpstr>
      <vt:lpstr>PowerPoint Presentation</vt:lpstr>
      <vt:lpstr>PowerPoint Presentation</vt:lpstr>
      <vt:lpstr>Other Contributions of the Gilbreths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Syed ShahRukh Haider</cp:lastModifiedBy>
  <cp:revision>71</cp:revision>
  <dcterms:created xsi:type="dcterms:W3CDTF">2012-03-03T14:42:45Z</dcterms:created>
  <dcterms:modified xsi:type="dcterms:W3CDTF">2015-06-24T08:28:22Z</dcterms:modified>
</cp:coreProperties>
</file>