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8" r:id="rId9"/>
    <p:sldId id="269" r:id="rId10"/>
    <p:sldId id="270" r:id="rId11"/>
    <p:sldId id="271" r:id="rId12"/>
    <p:sldId id="272" r:id="rId13"/>
    <p:sldId id="273" r:id="rId14"/>
    <p:sldId id="274" r:id="rId15"/>
    <p:sldId id="281" r:id="rId16"/>
    <p:sldId id="282" r:id="rId17"/>
    <p:sldId id="275" r:id="rId18"/>
    <p:sldId id="276" r:id="rId19"/>
    <p:sldId id="277" r:id="rId20"/>
    <p:sldId id="263" r:id="rId21"/>
    <p:sldId id="264" r:id="rId22"/>
    <p:sldId id="265" r:id="rId23"/>
    <p:sldId id="266" r:id="rId24"/>
    <p:sldId id="278" r:id="rId25"/>
    <p:sldId id="283" r:id="rId26"/>
    <p:sldId id="279" r:id="rId27"/>
    <p:sldId id="28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7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2C1ECB-4A94-7C43-9E74-9AE28F50553C}" type="datetimeFigureOut">
              <a:rPr lang="en-US" smtClean="0"/>
              <a:t>27/06/15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D7DF1-7A6D-0A4E-AFBC-174DB0450F5E}" type="slidenum">
              <a:rPr lang="en-US" smtClean="0"/>
              <a:t>‹#›</a:t>
            </a:fld>
            <a:endParaRPr lang="en-US"/>
          </a:p>
        </p:txBody>
      </p:sp>
    </p:spTree>
    <p:extLst>
      <p:ext uri="{BB962C8B-B14F-4D97-AF65-F5344CB8AC3E}">
        <p14:creationId xmlns:p14="http://schemas.microsoft.com/office/powerpoint/2010/main" val="41465430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FB6259-A2EB-C141-B594-165B4C8409BB}" type="slidenum">
              <a:rPr lang="en-US"/>
              <a:pPr/>
              <a:t>2</a:t>
            </a:fld>
            <a:endParaRPr lang="en-US"/>
          </a:p>
        </p:txBody>
      </p:sp>
      <p:sp>
        <p:nvSpPr>
          <p:cNvPr id="1174530" name="Rectangle 2"/>
          <p:cNvSpPr>
            <a:spLocks noChangeArrowheads="1" noTextEdit="1"/>
          </p:cNvSpPr>
          <p:nvPr>
            <p:ph type="sldImg"/>
          </p:nvPr>
        </p:nvSpPr>
        <p:spPr>
          <a:xfrm>
            <a:off x="1387475" y="549275"/>
            <a:ext cx="4084638" cy="3063875"/>
          </a:xfrm>
          <a:ln/>
          <a:extLst>
            <a:ext uri="{FAA26D3D-D897-4be2-8F04-BA451C77F1D7}">
              <ma14:placeholderFlag xmlns:ma14="http://schemas.microsoft.com/office/mac/drawingml/2011/main" val="1"/>
            </a:ext>
          </a:extLst>
        </p:spPr>
      </p:sp>
      <p:sp>
        <p:nvSpPr>
          <p:cNvPr id="1174531" name="Rectangle 3"/>
          <p:cNvSpPr>
            <a:spLocks noGrp="1" noChangeArrowheads="1"/>
          </p:cNvSpPr>
          <p:nvPr>
            <p:ph type="body" idx="1"/>
          </p:nvPr>
        </p:nvSpPr>
        <p:spPr>
          <a:xfrm>
            <a:off x="411355" y="3932484"/>
            <a:ext cx="6035291" cy="4754942"/>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31DC35-1D56-6A4E-B7EC-87037DBEED6E}" type="slidenum">
              <a:rPr lang="en-US"/>
              <a:pPr/>
              <a:t>21</a:t>
            </a:fld>
            <a:endParaRPr lang="en-US"/>
          </a:p>
        </p:txBody>
      </p:sp>
      <p:sp>
        <p:nvSpPr>
          <p:cNvPr id="1203202" name="Rectangle 2"/>
          <p:cNvSpPr>
            <a:spLocks noChangeArrowheads="1" noTextEdit="1"/>
          </p:cNvSpPr>
          <p:nvPr>
            <p:ph type="sldImg"/>
          </p:nvPr>
        </p:nvSpPr>
        <p:spPr>
          <a:xfrm>
            <a:off x="1387475" y="549275"/>
            <a:ext cx="4084638" cy="3063875"/>
          </a:xfrm>
          <a:ln/>
          <a:extLst>
            <a:ext uri="{FAA26D3D-D897-4be2-8F04-BA451C77F1D7}">
              <ma14:placeholderFlag xmlns:ma14="http://schemas.microsoft.com/office/mac/drawingml/2011/main" val="1"/>
            </a:ext>
          </a:extLst>
        </p:spPr>
      </p:sp>
      <p:sp>
        <p:nvSpPr>
          <p:cNvPr id="1203203" name="Rectangle 3"/>
          <p:cNvSpPr>
            <a:spLocks noGrp="1" noChangeArrowheads="1"/>
          </p:cNvSpPr>
          <p:nvPr>
            <p:ph type="body" idx="1"/>
          </p:nvPr>
        </p:nvSpPr>
        <p:spPr>
          <a:xfrm>
            <a:off x="411355" y="3932484"/>
            <a:ext cx="6035291" cy="4754942"/>
          </a:xfrm>
        </p:spPr>
        <p:txBody>
          <a:bodyPr/>
          <a:lstStyle/>
          <a:p>
            <a:r>
              <a:rPr lang="en-US"/>
              <a:t>While the importance of managerial roles varies depending on a manager</a:t>
            </a:r>
            <a:r>
              <a:rPr lang="ja-JP" altLang="en-US">
                <a:latin typeface="Arial"/>
              </a:rPr>
              <a:t>’</a:t>
            </a:r>
            <a:r>
              <a:rPr lang="en-US"/>
              <a:t>s position within an organization, the differences are of degree and emphasis, not of function. As managers move up the organization, for example, they spend less time supervising and more time planning. </a:t>
            </a:r>
          </a:p>
          <a:p>
            <a:r>
              <a:rPr lang="en-US"/>
              <a:t>All managers, however, make decisions and plan, lead, organize, and control. But the amount of time they give to each activity is not necessarily constant. In addition, the content of the managerial activities changes with the manager</a:t>
            </a:r>
            <a:r>
              <a:rPr lang="ja-JP" altLang="en-US">
                <a:latin typeface="Arial"/>
              </a:rPr>
              <a:t>’</a:t>
            </a:r>
            <a:r>
              <a:rPr lang="en-US"/>
              <a:t>s level. </a:t>
            </a:r>
          </a:p>
          <a:p>
            <a:r>
              <a:rPr lang="en-US"/>
              <a:t>When measuring managerial performance in business, profit (the bottom line) is an unambiguous criterion. Even though not-for-profit organizations need money to survive, however, their managers do not live and die to maximize profits. </a:t>
            </a:r>
          </a:p>
          <a:p>
            <a:r>
              <a:rPr lang="en-US"/>
              <a:t>Given this difference, managers working in profit and not-for-profit organizations must perform similar functions: planning, organizing, leading, and controlling.</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B0F992-8739-B242-A616-CC7D356F8056}" type="slidenum">
              <a:rPr lang="en-US"/>
              <a:pPr/>
              <a:t>22</a:t>
            </a:fld>
            <a:endParaRPr lang="en-US"/>
          </a:p>
        </p:txBody>
      </p:sp>
      <p:sp>
        <p:nvSpPr>
          <p:cNvPr id="1207298" name="Rectangle 2"/>
          <p:cNvSpPr>
            <a:spLocks noChangeArrowheads="1" noTextEdit="1"/>
          </p:cNvSpPr>
          <p:nvPr>
            <p:ph type="sldImg"/>
          </p:nvPr>
        </p:nvSpPr>
        <p:spPr>
          <a:xfrm>
            <a:off x="1387475" y="549275"/>
            <a:ext cx="4084638" cy="3063875"/>
          </a:xfrm>
          <a:ln/>
          <a:extLst>
            <a:ext uri="{FAA26D3D-D897-4be2-8F04-BA451C77F1D7}">
              <ma14:placeholderFlag xmlns:ma14="http://schemas.microsoft.com/office/mac/drawingml/2011/main" val="1"/>
            </a:ext>
          </a:extLst>
        </p:spPr>
      </p:sp>
      <p:sp>
        <p:nvSpPr>
          <p:cNvPr id="1207299" name="Rectangle 3"/>
          <p:cNvSpPr>
            <a:spLocks noGrp="1" noChangeArrowheads="1"/>
          </p:cNvSpPr>
          <p:nvPr>
            <p:ph type="body" idx="1"/>
          </p:nvPr>
        </p:nvSpPr>
        <p:spPr>
          <a:xfrm>
            <a:off x="411355" y="3932484"/>
            <a:ext cx="6035291" cy="4754942"/>
          </a:xfrm>
        </p:spPr>
        <p:txBody>
          <a:bodyPr/>
          <a:lstStyle/>
          <a:p>
            <a:pPr>
              <a:spcBef>
                <a:spcPct val="20000"/>
              </a:spcBef>
            </a:pPr>
            <a:r>
              <a:rPr lang="en-US"/>
              <a:t>Research has also identified specific sets of behaviors that explain more than 50 percent of a manager</a:t>
            </a:r>
            <a:r>
              <a:rPr lang="ja-JP" altLang="en-US">
                <a:latin typeface="Arial"/>
              </a:rPr>
              <a:t>’</a:t>
            </a:r>
            <a:r>
              <a:rPr lang="en-US"/>
              <a:t>s effectiveness.</a:t>
            </a:r>
          </a:p>
          <a:p>
            <a:pPr>
              <a:spcBef>
                <a:spcPct val="20000"/>
              </a:spcBef>
            </a:pPr>
            <a:r>
              <a:rPr lang="en-US" i="1"/>
              <a:t>Controlling the organization</a:t>
            </a:r>
            <a:r>
              <a:rPr lang="ja-JP" altLang="en-US" i="1">
                <a:latin typeface="Arial"/>
              </a:rPr>
              <a:t>’</a:t>
            </a:r>
            <a:r>
              <a:rPr lang="en-US" i="1"/>
              <a:t>s environment and resources</a:t>
            </a:r>
            <a:r>
              <a:rPr lang="en-US"/>
              <a:t>. Effective managers are proactive and stay ahead of environmental changes. They base decisions on clear, up-to-date, accurate knowledge of the organization</a:t>
            </a:r>
            <a:r>
              <a:rPr lang="ja-JP" altLang="en-US">
                <a:latin typeface="Arial"/>
              </a:rPr>
              <a:t>’</a:t>
            </a:r>
            <a:r>
              <a:rPr lang="en-US"/>
              <a:t>s objectives.</a:t>
            </a:r>
          </a:p>
          <a:p>
            <a:pPr>
              <a:spcBef>
                <a:spcPct val="20000"/>
              </a:spcBef>
            </a:pPr>
            <a:r>
              <a:rPr lang="en-US" i="1"/>
              <a:t>Organizing and coordinating</a:t>
            </a:r>
            <a:r>
              <a:rPr lang="en-US"/>
              <a:t>. Managers organize around tasks and coordinate interdependent relationships among tasks wherever they exist</a:t>
            </a:r>
          </a:p>
          <a:p>
            <a:pPr>
              <a:spcBef>
                <a:spcPct val="20000"/>
              </a:spcBef>
            </a:pPr>
            <a:r>
              <a:rPr lang="en-US" i="1"/>
              <a:t>Handling information</a:t>
            </a:r>
            <a:r>
              <a:rPr lang="en-US"/>
              <a:t>. Managers use information and communication channels for identifying problems, understanding environmental changes, and making effective decisions.</a:t>
            </a:r>
          </a:p>
          <a:p>
            <a:pPr>
              <a:spcBef>
                <a:spcPct val="20000"/>
              </a:spcBef>
            </a:pPr>
            <a:r>
              <a:rPr lang="en-US" i="1"/>
              <a:t>Providing for growth and development</a:t>
            </a:r>
            <a:r>
              <a:rPr lang="en-US"/>
              <a:t>. Managers use continual learning on the job to provide for the personal growth and development of themselves and their employees.</a:t>
            </a:r>
          </a:p>
          <a:p>
            <a:pPr>
              <a:spcBef>
                <a:spcPct val="20000"/>
              </a:spcBef>
            </a:pPr>
            <a:r>
              <a:rPr lang="en-US" i="1"/>
              <a:t>Motivating employees and handling conflicts</a:t>
            </a:r>
            <a:r>
              <a:rPr lang="en-US"/>
              <a:t>. Effective managers maximize positive on-the-job situations and minimize conflicts so that employees feel motivated to do their best work.</a:t>
            </a:r>
          </a:p>
          <a:p>
            <a:pPr>
              <a:spcBef>
                <a:spcPct val="20000"/>
              </a:spcBef>
            </a:pPr>
            <a:r>
              <a:rPr lang="en-US" i="1"/>
              <a:t>Strategic problem solving</a:t>
            </a:r>
            <a:r>
              <a:rPr lang="en-US"/>
              <a:t>. Managers take responsibility for their decisions and ensure that subordinates use effective decision-making skills.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DB8C5D-B465-A547-B3A2-F3839D336618}" type="slidenum">
              <a:rPr lang="en-US"/>
              <a:pPr/>
              <a:t>23</a:t>
            </a:fld>
            <a:endParaRPr lang="en-US"/>
          </a:p>
        </p:txBody>
      </p:sp>
      <p:sp>
        <p:nvSpPr>
          <p:cNvPr id="1211394" name="Rectangle 2"/>
          <p:cNvSpPr>
            <a:spLocks noChangeArrowheads="1" noTextEdit="1"/>
          </p:cNvSpPr>
          <p:nvPr>
            <p:ph type="sldImg"/>
          </p:nvPr>
        </p:nvSpPr>
        <p:spPr>
          <a:xfrm>
            <a:off x="1387475" y="549275"/>
            <a:ext cx="4084638" cy="3063875"/>
          </a:xfrm>
          <a:ln/>
          <a:extLst>
            <a:ext uri="{FAA26D3D-D897-4be2-8F04-BA451C77F1D7}">
              <ma14:placeholderFlag xmlns:ma14="http://schemas.microsoft.com/office/mac/drawingml/2011/main" val="1"/>
            </a:ext>
          </a:extLst>
        </p:spPr>
      </p:sp>
      <p:sp>
        <p:nvSpPr>
          <p:cNvPr id="1211395" name="Rectangle 3"/>
          <p:cNvSpPr>
            <a:spLocks noGrp="1" noChangeArrowheads="1"/>
          </p:cNvSpPr>
          <p:nvPr>
            <p:ph type="body" idx="1"/>
          </p:nvPr>
        </p:nvSpPr>
        <p:spPr>
          <a:xfrm>
            <a:off x="411355" y="3932484"/>
            <a:ext cx="6035291" cy="4754942"/>
          </a:xfrm>
        </p:spPr>
        <p:txBody>
          <a:bodyPr/>
          <a:lstStyle/>
          <a:p>
            <a:pPr>
              <a:spcBef>
                <a:spcPct val="50000"/>
              </a:spcBef>
            </a:pPr>
            <a:r>
              <a:rPr lang="en-US"/>
              <a:t>Managers are usually more highly paid than operatives. As a manager</a:t>
            </a:r>
            <a:r>
              <a:rPr lang="ja-JP" altLang="en-US">
                <a:latin typeface="Arial"/>
              </a:rPr>
              <a:t>’</a:t>
            </a:r>
            <a:r>
              <a:rPr lang="en-US"/>
              <a:t>s authority and responsibility expand, so typically does his or her pay. So, compensation packages are one measure of the value that organizations place on good managerial skills. </a:t>
            </a:r>
          </a:p>
          <a:p>
            <a:pPr>
              <a:spcBef>
                <a:spcPct val="50000"/>
              </a:spcBef>
            </a:pPr>
            <a:r>
              <a:rPr lang="en-US"/>
              <a:t>Most first-line supervisors earn between $30,000 and $55,000 a year. </a:t>
            </a:r>
          </a:p>
          <a:p>
            <a:pPr>
              <a:spcBef>
                <a:spcPct val="50000"/>
              </a:spcBef>
            </a:pPr>
            <a:r>
              <a:rPr lang="en-US"/>
              <a:t>Middle managers start near $45,000 and top out at about $120,000 annually. </a:t>
            </a:r>
          </a:p>
          <a:p>
            <a:pPr>
              <a:spcBef>
                <a:spcPct val="50000"/>
              </a:spcBef>
            </a:pPr>
            <a:r>
              <a:rPr lang="en-US"/>
              <a:t>Senior managers can earn $1 million or more per year. </a:t>
            </a:r>
          </a:p>
          <a:p>
            <a:pPr>
              <a:spcBef>
                <a:spcPct val="50000"/>
              </a:spcBef>
            </a:pPr>
            <a:r>
              <a:rPr lang="en-US"/>
              <a:t>Reflecting the law of supply and demand, management superstars are wooed with attractive perquisites.</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8E984-83B0-C24E-9A49-6450CA6DBCB8}" type="slidenum">
              <a:rPr lang="en-US"/>
              <a:pPr/>
              <a:t>3</a:t>
            </a:fld>
            <a:endParaRPr lang="en-US"/>
          </a:p>
        </p:txBody>
      </p:sp>
      <p:sp>
        <p:nvSpPr>
          <p:cNvPr id="1178626" name="Rectangle 2"/>
          <p:cNvSpPr>
            <a:spLocks noChangeArrowheads="1" noTextEdit="1"/>
          </p:cNvSpPr>
          <p:nvPr>
            <p:ph type="sldImg"/>
          </p:nvPr>
        </p:nvSpPr>
        <p:spPr>
          <a:xfrm>
            <a:off x="1387475" y="549275"/>
            <a:ext cx="4084638" cy="3063875"/>
          </a:xfrm>
          <a:ln/>
          <a:extLst>
            <a:ext uri="{FAA26D3D-D897-4be2-8F04-BA451C77F1D7}">
              <ma14:placeholderFlag xmlns:ma14="http://schemas.microsoft.com/office/mac/drawingml/2011/main" val="1"/>
            </a:ext>
          </a:extLst>
        </p:spPr>
      </p:sp>
      <p:sp>
        <p:nvSpPr>
          <p:cNvPr id="1178627" name="Rectangle 3"/>
          <p:cNvSpPr>
            <a:spLocks noGrp="1" noChangeArrowheads="1"/>
          </p:cNvSpPr>
          <p:nvPr>
            <p:ph type="body" idx="1"/>
          </p:nvPr>
        </p:nvSpPr>
        <p:spPr>
          <a:xfrm>
            <a:off x="411355" y="3932484"/>
            <a:ext cx="6035291" cy="4754942"/>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F1C8E-B938-B34F-8AB8-70DC1666F159}" type="slidenum">
              <a:rPr lang="en-US"/>
              <a:pPr/>
              <a:t>4</a:t>
            </a:fld>
            <a:endParaRPr lang="en-US"/>
          </a:p>
        </p:txBody>
      </p:sp>
      <p:sp>
        <p:nvSpPr>
          <p:cNvPr id="1182722" name="Rectangle 2"/>
          <p:cNvSpPr>
            <a:spLocks noChangeArrowheads="1" noTextEdit="1"/>
          </p:cNvSpPr>
          <p:nvPr>
            <p:ph type="sldImg"/>
          </p:nvPr>
        </p:nvSpPr>
        <p:spPr>
          <a:xfrm>
            <a:off x="1387475" y="549275"/>
            <a:ext cx="4084638" cy="3063875"/>
          </a:xfrm>
          <a:ln/>
          <a:extLst>
            <a:ext uri="{FAA26D3D-D897-4be2-8F04-BA451C77F1D7}">
              <ma14:placeholderFlag xmlns:ma14="http://schemas.microsoft.com/office/mac/drawingml/2011/main" val="1"/>
            </a:ext>
          </a:extLst>
        </p:spPr>
      </p:sp>
      <p:sp>
        <p:nvSpPr>
          <p:cNvPr id="1182723" name="Rectangle 3"/>
          <p:cNvSpPr>
            <a:spLocks noGrp="1" noChangeArrowheads="1"/>
          </p:cNvSpPr>
          <p:nvPr>
            <p:ph type="body" idx="1"/>
          </p:nvPr>
        </p:nvSpPr>
        <p:spPr>
          <a:xfrm>
            <a:off x="411355" y="3932484"/>
            <a:ext cx="6035291" cy="4754942"/>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735BB0-F75F-8F43-A4EE-370384CF161D}" type="slidenum">
              <a:rPr lang="en-US"/>
              <a:pPr/>
              <a:t>5</a:t>
            </a:fld>
            <a:endParaRPr lang="en-US"/>
          </a:p>
        </p:txBody>
      </p:sp>
      <p:sp>
        <p:nvSpPr>
          <p:cNvPr id="1184770" name="Rectangle 2"/>
          <p:cNvSpPr>
            <a:spLocks noChangeArrowheads="1" noTextEdit="1"/>
          </p:cNvSpPr>
          <p:nvPr>
            <p:ph type="sldImg"/>
          </p:nvPr>
        </p:nvSpPr>
        <p:spPr>
          <a:xfrm>
            <a:off x="1387475" y="549275"/>
            <a:ext cx="4084638" cy="3063875"/>
          </a:xfrm>
          <a:ln/>
          <a:extLst>
            <a:ext uri="{FAA26D3D-D897-4be2-8F04-BA451C77F1D7}">
              <ma14:placeholderFlag xmlns:ma14="http://schemas.microsoft.com/office/mac/drawingml/2011/main" val="1"/>
            </a:ext>
          </a:extLst>
        </p:spPr>
      </p:sp>
      <p:sp>
        <p:nvSpPr>
          <p:cNvPr id="1184771" name="Rectangle 3"/>
          <p:cNvSpPr>
            <a:spLocks noGrp="1" noChangeArrowheads="1"/>
          </p:cNvSpPr>
          <p:nvPr>
            <p:ph type="body" idx="1"/>
          </p:nvPr>
        </p:nvSpPr>
        <p:spPr>
          <a:xfrm>
            <a:off x="411355" y="3932484"/>
            <a:ext cx="6035291" cy="4754942"/>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B02CD0-DE3E-0440-9AEC-87A032725096}" type="slidenum">
              <a:rPr lang="en-US"/>
              <a:pPr/>
              <a:t>6</a:t>
            </a:fld>
            <a:endParaRPr lang="en-US"/>
          </a:p>
        </p:txBody>
      </p:sp>
      <p:sp>
        <p:nvSpPr>
          <p:cNvPr id="1190914" name="Rectangle 2"/>
          <p:cNvSpPr>
            <a:spLocks noChangeArrowheads="1" noTextEdit="1"/>
          </p:cNvSpPr>
          <p:nvPr>
            <p:ph type="sldImg"/>
          </p:nvPr>
        </p:nvSpPr>
        <p:spPr>
          <a:xfrm>
            <a:off x="1387475" y="549275"/>
            <a:ext cx="4084638" cy="3063875"/>
          </a:xfrm>
          <a:ln/>
          <a:extLst>
            <a:ext uri="{FAA26D3D-D897-4be2-8F04-BA451C77F1D7}">
              <ma14:placeholderFlag xmlns:ma14="http://schemas.microsoft.com/office/mac/drawingml/2011/main" val="1"/>
            </a:ext>
          </a:extLst>
        </p:spPr>
      </p:sp>
      <p:sp>
        <p:nvSpPr>
          <p:cNvPr id="1190915" name="Rectangle 3"/>
          <p:cNvSpPr>
            <a:spLocks noGrp="1" noChangeArrowheads="1"/>
          </p:cNvSpPr>
          <p:nvPr>
            <p:ph type="body" idx="1"/>
          </p:nvPr>
        </p:nvSpPr>
        <p:spPr>
          <a:xfrm>
            <a:off x="411355" y="3932484"/>
            <a:ext cx="6035291" cy="4754942"/>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33748-40E4-1A40-9A65-017DCF3092BA}" type="slidenum">
              <a:rPr lang="en-US"/>
              <a:pPr/>
              <a:t>7</a:t>
            </a:fld>
            <a:endParaRPr lang="en-US"/>
          </a:p>
        </p:txBody>
      </p:sp>
      <p:sp>
        <p:nvSpPr>
          <p:cNvPr id="1192962" name="Rectangle 2"/>
          <p:cNvSpPr>
            <a:spLocks noChangeArrowheads="1" noTextEdit="1"/>
          </p:cNvSpPr>
          <p:nvPr>
            <p:ph type="sldImg"/>
          </p:nvPr>
        </p:nvSpPr>
        <p:spPr>
          <a:xfrm>
            <a:off x="1387475" y="549275"/>
            <a:ext cx="4084638" cy="3063875"/>
          </a:xfrm>
          <a:ln/>
          <a:extLst>
            <a:ext uri="{FAA26D3D-D897-4be2-8F04-BA451C77F1D7}">
              <ma14:placeholderFlag xmlns:ma14="http://schemas.microsoft.com/office/mac/drawingml/2011/main" val="1"/>
            </a:ext>
          </a:extLst>
        </p:spPr>
      </p:sp>
      <p:sp>
        <p:nvSpPr>
          <p:cNvPr id="1192963" name="Rectangle 3"/>
          <p:cNvSpPr>
            <a:spLocks noGrp="1" noChangeArrowheads="1"/>
          </p:cNvSpPr>
          <p:nvPr>
            <p:ph type="body" idx="1"/>
          </p:nvPr>
        </p:nvSpPr>
        <p:spPr>
          <a:xfrm>
            <a:off x="411355" y="3932484"/>
            <a:ext cx="6035291" cy="4754942"/>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Organizing is the function of management that involves developing an organizational structure and allocating human resources to ensure the accomplishment of objectives. The structure of the organization is the framework within which effort is coordinated. The structure is usually represented by an organization chart, which provides a graphic representation of the chain of command within an organization. Decisions made about the structure of an organization are generally referred to as </a:t>
            </a:r>
            <a:r>
              <a:rPr lang="en-US" sz="1200" b="1" kern="1200" dirty="0" smtClean="0">
                <a:solidFill>
                  <a:schemeClr val="tx1"/>
                </a:solidFill>
                <a:latin typeface="+mn-lt"/>
                <a:ea typeface="+mn-ea"/>
                <a:cs typeface="+mn-cs"/>
              </a:rPr>
              <a:t>organizational design</a:t>
            </a:r>
            <a:r>
              <a:rPr lang="en-US" sz="1200" b="0" kern="1200" dirty="0" smtClean="0">
                <a:solidFill>
                  <a:schemeClr val="tx1"/>
                </a:solidFill>
                <a:latin typeface="+mn-lt"/>
                <a:ea typeface="+mn-ea"/>
                <a:cs typeface="+mn-cs"/>
              </a:rPr>
              <a:t> decisions.</a:t>
            </a:r>
          </a:p>
          <a:p>
            <a:r>
              <a:rPr lang="en-US" sz="1200" b="0" kern="1200" dirty="0" smtClean="0">
                <a:solidFill>
                  <a:schemeClr val="tx1"/>
                </a:solidFill>
                <a:latin typeface="+mn-lt"/>
                <a:ea typeface="+mn-ea"/>
                <a:cs typeface="+mn-cs"/>
              </a:rPr>
              <a:t>Organizing also involves the design of individual jobs within the organization. Decisions must be made about the duties and responsibilities of individual jobs, as well as the manner in which the duties should be carried out. Decisions made about the nature of jobs within the organization are generally called “job design” decisions.</a:t>
            </a:r>
          </a:p>
          <a:p>
            <a:r>
              <a:rPr lang="en-US" sz="1200" b="0" kern="1200" dirty="0" smtClean="0">
                <a:solidFill>
                  <a:schemeClr val="tx1"/>
                </a:solidFill>
                <a:latin typeface="+mn-lt"/>
                <a:ea typeface="+mn-ea"/>
                <a:cs typeface="+mn-cs"/>
              </a:rPr>
              <a:t>Organizing at the level of the organization involves deciding how best to departmentalize, or cluster, jobs into departments to coordinate effort effectively. There are many different ways to departmentalize, including organizing by function, product, geography, or customer. Many larger organizations use multiple methods of departmentalization.</a:t>
            </a:r>
          </a:p>
          <a:p>
            <a:r>
              <a:rPr lang="en-US" sz="1200" b="0" kern="1200" dirty="0" smtClean="0">
                <a:solidFill>
                  <a:schemeClr val="tx1"/>
                </a:solidFill>
                <a:latin typeface="+mn-lt"/>
                <a:ea typeface="+mn-ea"/>
                <a:cs typeface="+mn-cs"/>
              </a:rPr>
              <a:t>Organizing at the level of a particular job involves how best to design individual jobs to most effectively use human resources. Traditionally, </a:t>
            </a:r>
            <a:r>
              <a:rPr lang="en-US" sz="1200" b="1" kern="1200" dirty="0" smtClean="0">
                <a:solidFill>
                  <a:schemeClr val="tx1"/>
                </a:solidFill>
                <a:latin typeface="+mn-lt"/>
                <a:ea typeface="+mn-ea"/>
                <a:cs typeface="+mn-cs"/>
              </a:rPr>
              <a:t>job design</a:t>
            </a:r>
            <a:r>
              <a:rPr lang="en-US" sz="1200" b="0" kern="1200" dirty="0" smtClean="0">
                <a:solidFill>
                  <a:schemeClr val="tx1"/>
                </a:solidFill>
                <a:latin typeface="+mn-lt"/>
                <a:ea typeface="+mn-ea"/>
                <a:cs typeface="+mn-cs"/>
              </a:rPr>
              <a:t> was based on principles of division of labor and specialization, which assumed that the more narrow the job content, the more proficient the individual performing the job could become. However, experience has shown that it is possible for jobs to become too narrow and specialized. For example, how would you like to screw lids on jars one day after another, as you might have done many decades ago if you worked in company that made and sold jellies and jams? When this happens, negative outcomes result, including decreased job satisfaction and organizational commitment, increased absenteeism, and turnover.</a:t>
            </a:r>
          </a:p>
          <a:p>
            <a:r>
              <a:rPr lang="en-US" sz="1200" b="0" kern="1200" dirty="0" smtClean="0">
                <a:solidFill>
                  <a:schemeClr val="tx1"/>
                </a:solidFill>
                <a:latin typeface="+mn-lt"/>
                <a:ea typeface="+mn-ea"/>
                <a:cs typeface="+mn-cs"/>
              </a:rPr>
              <a:t>Recently, many organizations have attempted to strike a balance between the need for worker specialization and the need for workers to have jobs that entail variety and autonomy. Many jobs are now designed based on such principles as empowerment, </a:t>
            </a:r>
            <a:r>
              <a:rPr lang="en-US" sz="1200" b="1" kern="1200" dirty="0" smtClean="0">
                <a:solidFill>
                  <a:schemeClr val="tx1"/>
                </a:solidFill>
                <a:latin typeface="+mn-lt"/>
                <a:ea typeface="+mn-ea"/>
                <a:cs typeface="+mn-cs"/>
              </a:rPr>
              <a:t>job enrichment</a:t>
            </a:r>
            <a:r>
              <a:rPr lang="en-US" sz="1200" b="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teamwork</a:t>
            </a:r>
            <a:r>
              <a:rPr lang="en-US" sz="1200" b="0" kern="1200" dirty="0" smtClean="0">
                <a:solidFill>
                  <a:schemeClr val="tx1"/>
                </a:solidFill>
                <a:latin typeface="+mn-lt"/>
                <a:ea typeface="+mn-ea"/>
                <a:cs typeface="+mn-cs"/>
              </a:rPr>
              <a:t>. For example, HUI Manufacturing, a custom sheet metal fabricator, has done away with traditional “departments” to focus on listening and responding to customer needs. From company-wide meetings to team huddles, HUI employees know and understand their customers and how HUI might service them best. </a:t>
            </a:r>
            <a:endParaRPr lang="en-US" dirty="0"/>
          </a:p>
        </p:txBody>
      </p:sp>
      <p:sp>
        <p:nvSpPr>
          <p:cNvPr id="4" name="Slide Number Placeholder 3"/>
          <p:cNvSpPr>
            <a:spLocks noGrp="1"/>
          </p:cNvSpPr>
          <p:nvPr>
            <p:ph type="sldNum" sz="quarter" idx="10"/>
          </p:nvPr>
        </p:nvSpPr>
        <p:spPr/>
        <p:txBody>
          <a:bodyPr/>
          <a:lstStyle/>
          <a:p>
            <a:fld id="{74AD7DF1-7A6D-0A4E-AFBC-174DB0450F5E}" type="slidenum">
              <a:rPr lang="en-US" smtClean="0"/>
              <a:t>12</a:t>
            </a:fld>
            <a:endParaRPr lang="en-US"/>
          </a:p>
        </p:txBody>
      </p:sp>
    </p:spTree>
    <p:extLst>
      <p:ext uri="{BB962C8B-B14F-4D97-AF65-F5344CB8AC3E}">
        <p14:creationId xmlns:p14="http://schemas.microsoft.com/office/powerpoint/2010/main" val="3096102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AD7DF1-7A6D-0A4E-AFBC-174DB0450F5E}" type="slidenum">
              <a:rPr lang="en-US" smtClean="0"/>
              <a:t>15</a:t>
            </a:fld>
            <a:endParaRPr lang="en-US"/>
          </a:p>
        </p:txBody>
      </p:sp>
    </p:spTree>
    <p:extLst>
      <p:ext uri="{BB962C8B-B14F-4D97-AF65-F5344CB8AC3E}">
        <p14:creationId xmlns:p14="http://schemas.microsoft.com/office/powerpoint/2010/main" val="1702830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66C94F-0215-C140-9475-F88E9765E022}" type="slidenum">
              <a:rPr lang="en-US"/>
              <a:pPr/>
              <a:t>20</a:t>
            </a:fld>
            <a:endParaRPr lang="en-US"/>
          </a:p>
        </p:txBody>
      </p:sp>
      <p:sp>
        <p:nvSpPr>
          <p:cNvPr id="1197058" name="Rectangle 2"/>
          <p:cNvSpPr>
            <a:spLocks noChangeArrowheads="1" noTextEdit="1"/>
          </p:cNvSpPr>
          <p:nvPr>
            <p:ph type="sldImg"/>
          </p:nvPr>
        </p:nvSpPr>
        <p:spPr>
          <a:xfrm>
            <a:off x="1387475" y="549275"/>
            <a:ext cx="4084638" cy="3063875"/>
          </a:xfrm>
          <a:ln/>
          <a:extLst>
            <a:ext uri="{FAA26D3D-D897-4be2-8F04-BA451C77F1D7}">
              <ma14:placeholderFlag xmlns:ma14="http://schemas.microsoft.com/office/mac/drawingml/2011/main" val="1"/>
            </a:ext>
          </a:extLst>
        </p:spPr>
      </p:sp>
      <p:sp>
        <p:nvSpPr>
          <p:cNvPr id="1197059" name="Rectangle 3"/>
          <p:cNvSpPr>
            <a:spLocks noGrp="1" noChangeArrowheads="1"/>
          </p:cNvSpPr>
          <p:nvPr>
            <p:ph type="body" idx="1"/>
          </p:nvPr>
        </p:nvSpPr>
        <p:spPr>
          <a:xfrm>
            <a:off x="411355" y="3932484"/>
            <a:ext cx="6035291" cy="4754942"/>
          </a:xfrm>
        </p:spPr>
        <p:txBody>
          <a:bodyPr/>
          <a:lstStyle/>
          <a:p>
            <a:r>
              <a:rPr lang="en-US"/>
              <a:t>While the importance of managerial roles varies depending on a manager</a:t>
            </a:r>
            <a:r>
              <a:rPr lang="ja-JP" altLang="en-US">
                <a:latin typeface="Arial"/>
              </a:rPr>
              <a:t>’</a:t>
            </a:r>
            <a:r>
              <a:rPr lang="en-US"/>
              <a:t>s position within an organization, the differences are of degree and emphasis, not of function. As managers move up the organization, for example, they spend less time supervising and more time planning. </a:t>
            </a:r>
          </a:p>
          <a:p>
            <a:r>
              <a:rPr lang="en-US"/>
              <a:t>All managers, however, make decisions and plan, lead, organize, and control. But the amount of time they give to each activity is not necessarily constant. In addition, the content of the managerial activities changes with the manager</a:t>
            </a:r>
            <a:r>
              <a:rPr lang="ja-JP" altLang="en-US">
                <a:latin typeface="Arial"/>
              </a:rPr>
              <a:t>’</a:t>
            </a:r>
            <a:r>
              <a:rPr lang="en-US"/>
              <a:t>s level. </a:t>
            </a:r>
          </a:p>
          <a:p>
            <a:r>
              <a:rPr lang="en-US"/>
              <a:t>When measuring managerial performance in business, profit (the bottom line) is an unambiguous criterion. Even though not-for-profit organizations need money to survive, however, their managers do not live and die to maximize profits. </a:t>
            </a:r>
          </a:p>
          <a:p>
            <a:r>
              <a:rPr lang="en-US"/>
              <a:t>Given this difference, managers working in profit and not-for-profit organizations must perform similar functions: planning, organizing, leading, and controlling.</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804500D-D261-B549-B07A-72D7BC7A7E7B}" type="datetimeFigureOut">
              <a:rPr lang="en-US" smtClean="0"/>
              <a:t>27/06/15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058C-EDE6-1347-9E9F-66DCD8BBB2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4500D-D261-B549-B07A-72D7BC7A7E7B}" type="datetimeFigureOut">
              <a:rPr lang="en-US" smtClean="0"/>
              <a:t>27/06/15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D058C-EDE6-1347-9E9F-66DCD8BBB2EC}"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804500D-D261-B549-B07A-72D7BC7A7E7B}" type="datetimeFigureOut">
              <a:rPr lang="en-US" smtClean="0"/>
              <a:t>27/06/15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058C-EDE6-1347-9E9F-66DCD8BBB2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804500D-D261-B549-B07A-72D7BC7A7E7B}" type="datetimeFigureOut">
              <a:rPr lang="en-US" smtClean="0"/>
              <a:t>27/06/15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058C-EDE6-1347-9E9F-66DCD8BBB2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804500D-D261-B549-B07A-72D7BC7A7E7B}" type="datetimeFigureOut">
              <a:rPr lang="en-US" smtClean="0"/>
              <a:t>27/06/15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058C-EDE6-1347-9E9F-66DCD8BBB2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804500D-D261-B549-B07A-72D7BC7A7E7B}" type="datetimeFigureOut">
              <a:rPr lang="en-US" smtClean="0"/>
              <a:t>27/06/15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058C-EDE6-1347-9E9F-66DCD8BBB2EC}"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4500D-D261-B549-B07A-72D7BC7A7E7B}" type="datetimeFigureOut">
              <a:rPr lang="en-US" smtClean="0"/>
              <a:t>27/06/15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D058C-EDE6-1347-9E9F-66DCD8BBB2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804500D-D261-B549-B07A-72D7BC7A7E7B}" type="datetimeFigureOut">
              <a:rPr lang="en-US" smtClean="0"/>
              <a:t>27/06/15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D058C-EDE6-1347-9E9F-66DCD8BBB2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804500D-D261-B549-B07A-72D7BC7A7E7B}" type="datetimeFigureOut">
              <a:rPr lang="en-US" smtClean="0"/>
              <a:t>27/06/15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D058C-EDE6-1347-9E9F-66DCD8BBB2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804500D-D261-B549-B07A-72D7BC7A7E7B}" type="datetimeFigureOut">
              <a:rPr lang="en-US" smtClean="0"/>
              <a:t>27/06/15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D058C-EDE6-1347-9E9F-66DCD8BBB2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4500D-D261-B549-B07A-72D7BC7A7E7B}" type="datetimeFigureOut">
              <a:rPr lang="en-US" smtClean="0"/>
              <a:t>27/06/15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D058C-EDE6-1347-9E9F-66DCD8BBB2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4500D-D261-B549-B07A-72D7BC7A7E7B}" type="datetimeFigureOut">
              <a:rPr lang="en-US" smtClean="0"/>
              <a:t>27/06/15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D058C-EDE6-1347-9E9F-66DCD8BBB2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F804500D-D261-B549-B07A-72D7BC7A7E7B}" type="datetimeFigureOut">
              <a:rPr lang="en-US" smtClean="0"/>
              <a:t>27/06/15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D9D058C-EDE6-1347-9E9F-66DCD8BBB2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managementstudyguide.com/directing_function.ht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913885"/>
            <a:ext cx="6498158" cy="2334982"/>
          </a:xfrm>
        </p:spPr>
        <p:txBody>
          <a:bodyPr/>
          <a:lstStyle/>
          <a:p>
            <a:r>
              <a:rPr lang="en-US" sz="4000" dirty="0"/>
              <a:t>Fundamentals functions of </a:t>
            </a:r>
            <a:r>
              <a:rPr lang="en-US" sz="4000" dirty="0" smtClean="0"/>
              <a:t>management</a:t>
            </a:r>
            <a:endParaRPr lang="en-US" sz="4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14461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71244"/>
            <a:ext cx="8042276" cy="1336956"/>
          </a:xfrm>
        </p:spPr>
        <p:txBody>
          <a:bodyPr/>
          <a:lstStyle/>
          <a:p>
            <a:r>
              <a:rPr lang="en-US" dirty="0" smtClean="0"/>
              <a:t>Planning</a:t>
            </a:r>
            <a:endParaRPr lang="en-US" dirty="0"/>
          </a:p>
        </p:txBody>
      </p:sp>
      <p:sp>
        <p:nvSpPr>
          <p:cNvPr id="3" name="TextBox 2"/>
          <p:cNvSpPr txBox="1"/>
          <p:nvPr/>
        </p:nvSpPr>
        <p:spPr>
          <a:xfrm>
            <a:off x="549275" y="1363059"/>
            <a:ext cx="8341507" cy="5355313"/>
          </a:xfrm>
          <a:prstGeom prst="rect">
            <a:avLst/>
          </a:prstGeom>
          <a:noFill/>
        </p:spPr>
        <p:txBody>
          <a:bodyPr wrap="square" rtlCol="0">
            <a:spAutoFit/>
          </a:bodyPr>
          <a:lstStyle/>
          <a:p>
            <a:r>
              <a:rPr lang="en-US" dirty="0"/>
              <a:t>Planning is the function of management that involves setting objectives and determining a course of action for achieving those objectives. Planning requires that managers be aware of environmental conditions facing their organization and forecast future conditions. It also requires that managers be good decision makers.</a:t>
            </a:r>
          </a:p>
          <a:p>
            <a:r>
              <a:rPr lang="en-US" dirty="0"/>
              <a:t>Planning is a process consisting of several steps. The process begins with </a:t>
            </a:r>
            <a:r>
              <a:rPr lang="en-US" b="1" dirty="0"/>
              <a:t>environmental scanning</a:t>
            </a:r>
            <a:r>
              <a:rPr lang="en-US" dirty="0"/>
              <a:t> which simply means that planners must be aware of the critical contingencies facing their organization in terms of economic conditions, their competitors, and their customers. Planners must then attempt to forecast future conditions. These forecasts form the basis for planning.</a:t>
            </a:r>
          </a:p>
          <a:p>
            <a:pPr algn="just"/>
            <a:r>
              <a:rPr lang="en-US" dirty="0"/>
              <a:t>Planners must establish objectives, which are statements of what needs to be achieved and when. Planners must then identify alternative courses of action for achieving objectives. After evaluating the various alternatives, planners must make decisions about the best courses of action for achieving objectives. They must then formulate necessary steps and ensure effective implementation of plans. Finally, planners must constantly evaluate the success of their plans and take corrective action when necessary.</a:t>
            </a:r>
          </a:p>
        </p:txBody>
      </p:sp>
    </p:spTree>
    <p:extLst>
      <p:ext uri="{BB962C8B-B14F-4D97-AF65-F5344CB8AC3E}">
        <p14:creationId xmlns:p14="http://schemas.microsoft.com/office/powerpoint/2010/main" val="2346099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7815" y="1159427"/>
            <a:ext cx="8771585" cy="5355313"/>
          </a:xfrm>
          <a:prstGeom prst="rect">
            <a:avLst/>
          </a:prstGeom>
          <a:noFill/>
        </p:spPr>
        <p:txBody>
          <a:bodyPr wrap="square" rtlCol="0">
            <a:spAutoFit/>
          </a:bodyPr>
          <a:lstStyle/>
          <a:p>
            <a:r>
              <a:rPr lang="en-US" dirty="0"/>
              <a:t>There are many different types of plans and planning</a:t>
            </a:r>
            <a:r>
              <a:rPr lang="en-US" dirty="0" smtClean="0"/>
              <a:t>.</a:t>
            </a:r>
          </a:p>
          <a:p>
            <a:endParaRPr lang="en-US" dirty="0"/>
          </a:p>
          <a:p>
            <a:r>
              <a:rPr lang="en-US" b="1" dirty="0" smtClean="0"/>
              <a:t>1.Strategic </a:t>
            </a:r>
            <a:r>
              <a:rPr lang="en-US" b="1" dirty="0"/>
              <a:t>planning</a:t>
            </a:r>
            <a:r>
              <a:rPr lang="en-US" dirty="0"/>
              <a:t> involves analyzing competitive opportunities and threats, as well as the strengths and weaknesses of the organization, and then determining how to position the organization to compete effectively in their environment. Strategic planning has a long time frame, often three years or more. Strategic planning generally includes the entire organization and includes formulation of objectives. Strategic planning is often based on the organization’s mission, which is its fundamental reason for existence. An organization’s top management most often conducts strategic planning.</a:t>
            </a:r>
          </a:p>
          <a:p>
            <a:endParaRPr lang="en-US" b="1" dirty="0" smtClean="0"/>
          </a:p>
          <a:p>
            <a:r>
              <a:rPr lang="en-US" b="1" dirty="0" smtClean="0"/>
              <a:t>2.Tactical </a:t>
            </a:r>
            <a:r>
              <a:rPr lang="en-US" b="1" dirty="0"/>
              <a:t>planning</a:t>
            </a:r>
            <a:r>
              <a:rPr lang="en-US" dirty="0"/>
              <a:t> is intermediate-range (one to three years) planning that is designed to develop relatively concrete and specific means to implement the strategic plan. Middle-level managers often engage in tactical planning.</a:t>
            </a:r>
          </a:p>
          <a:p>
            <a:endParaRPr lang="en-US" b="1" dirty="0" smtClean="0"/>
          </a:p>
          <a:p>
            <a:r>
              <a:rPr lang="en-US" b="1" dirty="0" smtClean="0"/>
              <a:t>3.Operational </a:t>
            </a:r>
            <a:r>
              <a:rPr lang="en-US" b="1" dirty="0"/>
              <a:t>planning</a:t>
            </a:r>
            <a:r>
              <a:rPr lang="en-US" dirty="0"/>
              <a:t> generally assumes the existence of organization-wide or subunit goals and objectives and specifies ways to achieve them. Operational planning is short-range (less than a year) planning that is designed to develop specific action steps that support the strategic and tactical plans.</a:t>
            </a:r>
          </a:p>
        </p:txBody>
      </p:sp>
      <p:sp>
        <p:nvSpPr>
          <p:cNvPr id="4" name="Title 1"/>
          <p:cNvSpPr>
            <a:spLocks noGrp="1"/>
          </p:cNvSpPr>
          <p:nvPr>
            <p:ph type="title"/>
          </p:nvPr>
        </p:nvSpPr>
        <p:spPr>
          <a:xfrm>
            <a:off x="549275" y="-171244"/>
            <a:ext cx="8042276" cy="1336956"/>
          </a:xfrm>
        </p:spPr>
        <p:txBody>
          <a:bodyPr/>
          <a:lstStyle/>
          <a:p>
            <a:r>
              <a:rPr lang="en-US" dirty="0" smtClean="0"/>
              <a:t>Planning(cont’d)</a:t>
            </a:r>
            <a:endParaRPr lang="en-US" dirty="0"/>
          </a:p>
        </p:txBody>
      </p:sp>
    </p:spTree>
    <p:extLst>
      <p:ext uri="{BB962C8B-B14F-4D97-AF65-F5344CB8AC3E}">
        <p14:creationId xmlns:p14="http://schemas.microsoft.com/office/powerpoint/2010/main" val="316143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a:t>
            </a:r>
            <a:endParaRPr lang="en-US" dirty="0"/>
          </a:p>
        </p:txBody>
      </p:sp>
      <p:sp>
        <p:nvSpPr>
          <p:cNvPr id="3" name="TextBox 2"/>
          <p:cNvSpPr txBox="1"/>
          <p:nvPr/>
        </p:nvSpPr>
        <p:spPr>
          <a:xfrm>
            <a:off x="387221" y="1610914"/>
            <a:ext cx="8290854" cy="3693319"/>
          </a:xfrm>
          <a:prstGeom prst="rect">
            <a:avLst/>
          </a:prstGeom>
          <a:noFill/>
        </p:spPr>
        <p:txBody>
          <a:bodyPr wrap="square" rtlCol="0">
            <a:spAutoFit/>
          </a:bodyPr>
          <a:lstStyle/>
          <a:p>
            <a:pPr marL="285750" indent="-285750">
              <a:buFont typeface="Arial"/>
              <a:buChar char="•"/>
            </a:pPr>
            <a:r>
              <a:rPr lang="en-US" dirty="0"/>
              <a:t>Organizing is the function of management that involves developing an organizational structure and allocating human resources to ensure the accomplishment of objectives. The structure of the organization is the framework within which effort is coordinated. </a:t>
            </a:r>
            <a:endParaRPr lang="en-US" dirty="0" smtClean="0"/>
          </a:p>
          <a:p>
            <a:pPr marL="285750" indent="-285750">
              <a:buFont typeface="Arial"/>
              <a:buChar char="•"/>
            </a:pPr>
            <a:r>
              <a:rPr lang="en-US" dirty="0" smtClean="0"/>
              <a:t>The </a:t>
            </a:r>
            <a:r>
              <a:rPr lang="en-US" dirty="0"/>
              <a:t>structure is usually represented by an organization chart, which provides a graphic representation of the chain of command within an organization. Decisions made about the structure of an organization are generally referred to as </a:t>
            </a:r>
            <a:r>
              <a:rPr lang="en-US" b="1" dirty="0"/>
              <a:t>organizational design</a:t>
            </a:r>
            <a:r>
              <a:rPr lang="en-US" dirty="0"/>
              <a:t> decisions.</a:t>
            </a:r>
          </a:p>
          <a:p>
            <a:pPr marL="285750" indent="-285750">
              <a:buFont typeface="Arial"/>
              <a:buChar char="•"/>
            </a:pPr>
            <a:r>
              <a:rPr lang="en-US" dirty="0"/>
              <a:t>Organizing also involves the design of individual jobs within the organization. Decisions must be made about the duties and responsibilities of individual jobs, as well as the manner in which the duties should be carried out. Decisions made about the nature of jobs within the organization are generally called “job design” decisions</a:t>
            </a:r>
            <a:r>
              <a:rPr lang="en-US" dirty="0" smtClean="0"/>
              <a:t>.</a:t>
            </a:r>
            <a:endParaRPr lang="en-US" dirty="0"/>
          </a:p>
        </p:txBody>
      </p:sp>
    </p:spTree>
    <p:extLst>
      <p:ext uri="{BB962C8B-B14F-4D97-AF65-F5344CB8AC3E}">
        <p14:creationId xmlns:p14="http://schemas.microsoft.com/office/powerpoint/2010/main" val="126497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(cont’d)</a:t>
            </a:r>
            <a:endParaRPr lang="en-US" dirty="0"/>
          </a:p>
        </p:txBody>
      </p:sp>
      <p:sp>
        <p:nvSpPr>
          <p:cNvPr id="3" name="TextBox 2"/>
          <p:cNvSpPr txBox="1"/>
          <p:nvPr/>
        </p:nvSpPr>
        <p:spPr>
          <a:xfrm>
            <a:off x="201350" y="1920705"/>
            <a:ext cx="8753741" cy="5078314"/>
          </a:xfrm>
          <a:prstGeom prst="rect">
            <a:avLst/>
          </a:prstGeom>
          <a:noFill/>
        </p:spPr>
        <p:txBody>
          <a:bodyPr wrap="square" rtlCol="0">
            <a:spAutoFit/>
          </a:bodyPr>
          <a:lstStyle/>
          <a:p>
            <a:pPr marL="285750" indent="-285750">
              <a:buFont typeface="Arial"/>
              <a:buChar char="•"/>
            </a:pPr>
            <a:r>
              <a:rPr lang="en-US" dirty="0" smtClean="0"/>
              <a:t>Organizing at the level of the organization involves deciding how best to departmentalize, or cluster, jobs into departments to coordinate effort effectively. There are many different ways to departmentalize, including organizing by function, product, geography, or customer. Many larger organizations use multiple methods of departmentalization.</a:t>
            </a:r>
          </a:p>
          <a:p>
            <a:pPr marL="285750" indent="-285750">
              <a:buFont typeface="Arial"/>
              <a:buChar char="•"/>
            </a:pPr>
            <a:endParaRPr lang="en-US" dirty="0" smtClean="0"/>
          </a:p>
          <a:p>
            <a:pPr marL="285750" indent="-285750">
              <a:buFont typeface="Arial"/>
              <a:buChar char="•"/>
            </a:pPr>
            <a:r>
              <a:rPr lang="en-US" dirty="0" smtClean="0"/>
              <a:t>Organizing at the level of a particular job involves how best to design individual jobs to most effectively use human resources. Traditionally, </a:t>
            </a:r>
            <a:r>
              <a:rPr lang="en-US" b="1" dirty="0" smtClean="0"/>
              <a:t>job design</a:t>
            </a:r>
            <a:r>
              <a:rPr lang="en-US" dirty="0" smtClean="0"/>
              <a:t> was based on principles of division of labor and specialization, which assumed that the more narrow the job content, the more proficient the individual performing the job could become. However, experience has shown that it is possible for jobs to become too narrow and specialized. For example, how would you like to screw lids on jars one day after another, as you might have done many decades ago if you worked in company that made and sold jellies and jams? When this happens, negative outcomes result, including decreased job satisfaction and organizational commitment, increased absenteeism, and turnover.</a:t>
            </a:r>
          </a:p>
          <a:p>
            <a:endParaRPr lang="en-US" dirty="0"/>
          </a:p>
        </p:txBody>
      </p:sp>
    </p:spTree>
    <p:extLst>
      <p:ext uri="{BB962C8B-B14F-4D97-AF65-F5344CB8AC3E}">
        <p14:creationId xmlns:p14="http://schemas.microsoft.com/office/powerpoint/2010/main" val="473740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Leading(Actuating)</a:t>
            </a:r>
            <a:endParaRPr lang="en-US" dirty="0"/>
          </a:p>
        </p:txBody>
      </p:sp>
      <p:sp>
        <p:nvSpPr>
          <p:cNvPr id="3" name="TextBox 2"/>
          <p:cNvSpPr txBox="1"/>
          <p:nvPr/>
        </p:nvSpPr>
        <p:spPr>
          <a:xfrm>
            <a:off x="549274" y="1564430"/>
            <a:ext cx="8372079" cy="4801315"/>
          </a:xfrm>
          <a:prstGeom prst="rect">
            <a:avLst/>
          </a:prstGeom>
          <a:noFill/>
        </p:spPr>
        <p:txBody>
          <a:bodyPr wrap="square" rtlCol="0">
            <a:spAutoFit/>
          </a:bodyPr>
          <a:lstStyle/>
          <a:p>
            <a:r>
              <a:rPr lang="en-US" dirty="0"/>
              <a:t>Leading involves the social and informal sources of influence that you use to inspire action taken by others. If managers are effective leaders, their subordinates will be enthusiastic about exerting effort to attain organizational objectives.</a:t>
            </a:r>
          </a:p>
          <a:p>
            <a:r>
              <a:rPr lang="en-US" dirty="0"/>
              <a:t>The behavioral sciences have made many contributions to understanding this function of management. Personality research and studies of job attitudes provide important information as to how managers can most effectively lead subordinates. For example, this research tells us that to become effective at leading, managers must first understand their subordinates’ personalities, values, attitudes, and emotions.</a:t>
            </a:r>
          </a:p>
          <a:p>
            <a:r>
              <a:rPr lang="en-US" dirty="0"/>
              <a:t>Studies of motivation and motivation theory provide important information about the ways in which workers can be energized to put forth productive effort. Studies of communication provide direction as to how managers can effectively and persuasively communicate. Studies of leadership and leadership style provide information regarding questions, such as, “What makes a manager a good leader?” and “In what situations are certain leadership styles most appropriate and effective?”</a:t>
            </a:r>
          </a:p>
        </p:txBody>
      </p:sp>
    </p:spTree>
    <p:extLst>
      <p:ext uri="{BB962C8B-B14F-4D97-AF65-F5344CB8AC3E}">
        <p14:creationId xmlns:p14="http://schemas.microsoft.com/office/powerpoint/2010/main" val="23278769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73646"/>
            <a:ext cx="8042276" cy="1336956"/>
          </a:xfrm>
        </p:spPr>
        <p:txBody>
          <a:bodyPr/>
          <a:lstStyle/>
          <a:p>
            <a:r>
              <a:rPr lang="en-US" dirty="0" smtClean="0"/>
              <a:t>Leading is divided into Staffing &amp; Directing </a:t>
            </a:r>
            <a:br>
              <a:rPr lang="en-US" dirty="0" smtClean="0"/>
            </a:br>
            <a:endParaRPr lang="en-US" dirty="0"/>
          </a:p>
        </p:txBody>
      </p:sp>
      <p:sp>
        <p:nvSpPr>
          <p:cNvPr id="3" name="TextBox 2"/>
          <p:cNvSpPr txBox="1"/>
          <p:nvPr/>
        </p:nvSpPr>
        <p:spPr>
          <a:xfrm>
            <a:off x="123907" y="960328"/>
            <a:ext cx="8797445" cy="5909311"/>
          </a:xfrm>
          <a:prstGeom prst="rect">
            <a:avLst/>
          </a:prstGeom>
          <a:noFill/>
        </p:spPr>
        <p:txBody>
          <a:bodyPr wrap="square" rtlCol="0">
            <a:spAutoFit/>
          </a:bodyPr>
          <a:lstStyle/>
          <a:p>
            <a:r>
              <a:rPr lang="en-US" dirty="0"/>
              <a:t> </a:t>
            </a:r>
          </a:p>
          <a:p>
            <a:r>
              <a:rPr lang="en-US" b="1" dirty="0"/>
              <a:t>Staffing</a:t>
            </a:r>
            <a:r>
              <a:rPr lang="en-US" dirty="0"/>
              <a:t> It is the function of manning the organization structure and keeping it manned. Staffing has assumed greater importance in the recent years due to advancement of technology, increase in size of business, complexity of human behavior etc. The main purpose o staffing is to put right man on right job i.e. square pegs in square holes and round pegs in round holes.</a:t>
            </a:r>
          </a:p>
          <a:p>
            <a:r>
              <a:rPr lang="en-US" dirty="0"/>
              <a:t> </a:t>
            </a:r>
          </a:p>
          <a:p>
            <a:r>
              <a:rPr lang="en-US" dirty="0"/>
              <a:t>According to </a:t>
            </a:r>
            <a:r>
              <a:rPr lang="en-US" dirty="0" err="1"/>
              <a:t>Kootz</a:t>
            </a:r>
            <a:r>
              <a:rPr lang="en-US" dirty="0"/>
              <a:t> &amp; </a:t>
            </a:r>
            <a:r>
              <a:rPr lang="en-US" dirty="0" err="1"/>
              <a:t>O’Donell</a:t>
            </a:r>
            <a:r>
              <a:rPr lang="en-US" dirty="0"/>
              <a:t>, “Managerial function of staffing involves manning the organization structure through proper and effective selection, appraisal &amp; development of personnel to fill the roles designed un the structure”. Staffing involves:</a:t>
            </a:r>
          </a:p>
          <a:p>
            <a:r>
              <a:rPr lang="en-US" dirty="0"/>
              <a:t>Manpower Planning (estimating man power in terms of searching, choose the person and giving the right place).</a:t>
            </a:r>
          </a:p>
          <a:p>
            <a:endParaRPr lang="en-US" dirty="0"/>
          </a:p>
          <a:p>
            <a:r>
              <a:rPr lang="en-US" dirty="0"/>
              <a:t>Recruitment, Selection &amp; Placement.</a:t>
            </a:r>
          </a:p>
          <a:p>
            <a:r>
              <a:rPr lang="en-US" dirty="0"/>
              <a:t>Training &amp; Development.</a:t>
            </a:r>
          </a:p>
          <a:p>
            <a:r>
              <a:rPr lang="en-US" dirty="0"/>
              <a:t>Remuneration.</a:t>
            </a:r>
          </a:p>
          <a:p>
            <a:r>
              <a:rPr lang="en-US" dirty="0"/>
              <a:t>Performance Appraisal.</a:t>
            </a:r>
          </a:p>
          <a:p>
            <a:r>
              <a:rPr lang="en-US" dirty="0"/>
              <a:t>Promotions &amp; Transfer.</a:t>
            </a:r>
          </a:p>
          <a:p>
            <a:endParaRPr lang="en-US" dirty="0"/>
          </a:p>
        </p:txBody>
      </p:sp>
    </p:spTree>
    <p:extLst>
      <p:ext uri="{BB962C8B-B14F-4D97-AF65-F5344CB8AC3E}">
        <p14:creationId xmlns:p14="http://schemas.microsoft.com/office/powerpoint/2010/main" val="37140430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20116"/>
            <a:ext cx="8042276" cy="1336956"/>
          </a:xfrm>
        </p:spPr>
        <p:txBody>
          <a:bodyPr/>
          <a:lstStyle/>
          <a:p>
            <a:r>
              <a:rPr lang="en-US" dirty="0"/>
              <a:t>Leading is divided into Staffing &amp; Directing </a:t>
            </a:r>
            <a:br>
              <a:rPr lang="en-US" dirty="0"/>
            </a:br>
            <a:endParaRPr lang="en-US" dirty="0"/>
          </a:p>
        </p:txBody>
      </p:sp>
      <p:sp>
        <p:nvSpPr>
          <p:cNvPr id="3" name="TextBox 2"/>
          <p:cNvSpPr txBox="1"/>
          <p:nvPr/>
        </p:nvSpPr>
        <p:spPr>
          <a:xfrm>
            <a:off x="0" y="1486989"/>
            <a:ext cx="8890376" cy="5078314"/>
          </a:xfrm>
          <a:prstGeom prst="rect">
            <a:avLst/>
          </a:prstGeom>
          <a:noFill/>
        </p:spPr>
        <p:txBody>
          <a:bodyPr wrap="square" rtlCol="0">
            <a:spAutoFit/>
          </a:bodyPr>
          <a:lstStyle/>
          <a:p>
            <a:r>
              <a:rPr lang="en-US" b="1" dirty="0" smtClean="0">
                <a:solidFill>
                  <a:srgbClr val="000000"/>
                </a:solidFill>
              </a:rPr>
              <a:t>Directing</a:t>
            </a:r>
            <a:r>
              <a:rPr lang="en-US" dirty="0" smtClean="0">
                <a:solidFill>
                  <a:srgbClr val="000000"/>
                </a:solidFill>
              </a:rPr>
              <a:t> It is that part of managerial function which actuates the organizational methods to work efficiently for achievement of organizational purposes. It is considered life-spark of the enterprise which sets it in motion the action of people because planning, organizing and staffing are the mere preparations for doing the work. Direction is that inert-personnel aspect of management which deals directly with influencing, guiding, supervising, motivating sub-ordinate for the achievement of organizational goals. Direction has following elements:</a:t>
            </a:r>
          </a:p>
          <a:p>
            <a:endParaRPr lang="en-US" dirty="0" smtClean="0">
              <a:solidFill>
                <a:srgbClr val="000000"/>
              </a:solidFill>
              <a:hlinkClick r:id="rId2"/>
            </a:endParaRPr>
          </a:p>
          <a:p>
            <a:r>
              <a:rPr lang="en-US" dirty="0" smtClean="0"/>
              <a:t>1.</a:t>
            </a:r>
            <a:r>
              <a:rPr lang="en-US" b="1" dirty="0" smtClean="0"/>
              <a:t>Supervision</a:t>
            </a:r>
            <a:r>
              <a:rPr lang="en-US" dirty="0" smtClean="0"/>
              <a:t>- implies overseeing the work of subordinates by their superiors. It is the act of watching &amp; directing work &amp; workers. 2.</a:t>
            </a:r>
            <a:r>
              <a:rPr lang="en-US" b="1" dirty="0" smtClean="0"/>
              <a:t>Motivation</a:t>
            </a:r>
            <a:r>
              <a:rPr lang="en-US" dirty="0" smtClean="0"/>
              <a:t>- means inspiring, stimulating or encouraging the sub-ordinates with zeal to work. Positive, negative, monetary, non-monetary incentives may be used for this purpose. 3.</a:t>
            </a:r>
            <a:r>
              <a:rPr lang="en-US" b="1" dirty="0" smtClean="0"/>
              <a:t>Leadership</a:t>
            </a:r>
            <a:r>
              <a:rPr lang="en-US" dirty="0" smtClean="0"/>
              <a:t>- may be defined as a process by which manager guides and influences the work of subordinates in desired direction. 4.</a:t>
            </a:r>
            <a:r>
              <a:rPr lang="en-US" b="1" dirty="0" smtClean="0"/>
              <a:t>Communications</a:t>
            </a:r>
            <a:r>
              <a:rPr lang="en-US" dirty="0" smtClean="0"/>
              <a:t>- is the process of passing information, experience, opinion </a:t>
            </a:r>
            <a:r>
              <a:rPr lang="en-US" dirty="0" err="1" smtClean="0"/>
              <a:t>etc</a:t>
            </a:r>
            <a:r>
              <a:rPr lang="en-US" dirty="0" smtClean="0"/>
              <a:t> from one person to another. It is a bridge of understanding.</a:t>
            </a:r>
            <a:endParaRPr lang="en-US" dirty="0"/>
          </a:p>
        </p:txBody>
      </p:sp>
    </p:spTree>
    <p:extLst>
      <p:ext uri="{BB962C8B-B14F-4D97-AF65-F5344CB8AC3E}">
        <p14:creationId xmlns:p14="http://schemas.microsoft.com/office/powerpoint/2010/main" val="4723427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a:t>
            </a:r>
            <a:endParaRPr lang="en-US" dirty="0"/>
          </a:p>
        </p:txBody>
      </p:sp>
      <p:sp>
        <p:nvSpPr>
          <p:cNvPr id="3" name="TextBox 2"/>
          <p:cNvSpPr txBox="1"/>
          <p:nvPr/>
        </p:nvSpPr>
        <p:spPr>
          <a:xfrm>
            <a:off x="108418" y="1796787"/>
            <a:ext cx="8642561" cy="3970318"/>
          </a:xfrm>
          <a:prstGeom prst="rect">
            <a:avLst/>
          </a:prstGeom>
          <a:noFill/>
        </p:spPr>
        <p:txBody>
          <a:bodyPr wrap="square" rtlCol="0">
            <a:spAutoFit/>
          </a:bodyPr>
          <a:lstStyle/>
          <a:p>
            <a:r>
              <a:rPr lang="en-US" dirty="0"/>
              <a:t>Controlling involves ensuring that performance does not deviate from standards. Controlling consists of three steps, which include </a:t>
            </a:r>
            <a:r>
              <a:rPr lang="en-US" b="1" dirty="0"/>
              <a:t>(1) establishing performance standards, (2) comparing actual performance against standards, and (3) taking corrective action when necessary</a:t>
            </a:r>
            <a:r>
              <a:rPr lang="en-US" dirty="0"/>
              <a:t>. Performance standards are often stated in monetary terms such as revenue, costs, or profits but may also be stated in other terms, such as units produced, number of defective products, or levels of quality or customer service.</a:t>
            </a:r>
          </a:p>
          <a:p>
            <a:endParaRPr lang="en-US" dirty="0" smtClean="0"/>
          </a:p>
          <a:p>
            <a:r>
              <a:rPr lang="en-US" dirty="0" smtClean="0"/>
              <a:t>The </a:t>
            </a:r>
            <a:r>
              <a:rPr lang="en-US" dirty="0"/>
              <a:t>measurement of performance can be done in several ways, depending on the performance standards, including financial statements, sales reports, production results, customer satisfaction, and formal performance appraisals. Managers at all levels engage in the managerial function of controlling to some degree.</a:t>
            </a:r>
          </a:p>
          <a:p>
            <a:endParaRPr lang="en-US" dirty="0"/>
          </a:p>
        </p:txBody>
      </p:sp>
    </p:spTree>
    <p:extLst>
      <p:ext uri="{BB962C8B-B14F-4D97-AF65-F5344CB8AC3E}">
        <p14:creationId xmlns:p14="http://schemas.microsoft.com/office/powerpoint/2010/main" val="58475384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5862" y="1843257"/>
            <a:ext cx="8627072" cy="2308324"/>
          </a:xfrm>
          <a:prstGeom prst="rect">
            <a:avLst/>
          </a:prstGeom>
          <a:noFill/>
        </p:spPr>
        <p:txBody>
          <a:bodyPr wrap="square" rtlCol="0">
            <a:spAutoFit/>
          </a:bodyPr>
          <a:lstStyle/>
          <a:p>
            <a:r>
              <a:rPr lang="en-US" dirty="0" smtClean="0"/>
              <a:t>The managerial function of controlling should not be confused with control in the behavioral or manipulative sense. This function does not imply that managers should attempt to control or to manipulate the personalities, values, attitudes, or emotions of their subordinates. Instead, this function of management concerns the manager’s role in taking necessary actions to ensure that the work-related activities of subordinates are consistent with and contributing toward the accomplishment of organizational and departmental objectives.</a:t>
            </a:r>
          </a:p>
        </p:txBody>
      </p:sp>
      <p:sp>
        <p:nvSpPr>
          <p:cNvPr id="4" name="Title 1"/>
          <p:cNvSpPr>
            <a:spLocks noGrp="1"/>
          </p:cNvSpPr>
          <p:nvPr>
            <p:ph type="title"/>
          </p:nvPr>
        </p:nvSpPr>
        <p:spPr/>
        <p:txBody>
          <a:bodyPr/>
          <a:lstStyle/>
          <a:p>
            <a:r>
              <a:rPr lang="en-US" dirty="0" smtClean="0"/>
              <a:t>Controlling(cont’d)</a:t>
            </a:r>
            <a:endParaRPr lang="en-US" dirty="0"/>
          </a:p>
        </p:txBody>
      </p:sp>
    </p:spTree>
    <p:extLst>
      <p:ext uri="{BB962C8B-B14F-4D97-AF65-F5344CB8AC3E}">
        <p14:creationId xmlns:p14="http://schemas.microsoft.com/office/powerpoint/2010/main" val="2930902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81044"/>
            <a:ext cx="8042276" cy="1336956"/>
          </a:xfrm>
        </p:spPr>
        <p:txBody>
          <a:bodyPr/>
          <a:lstStyle/>
          <a:p>
            <a:r>
              <a:rPr lang="en-US" dirty="0"/>
              <a:t>Controlling(cont’d)</a:t>
            </a:r>
          </a:p>
        </p:txBody>
      </p:sp>
      <p:sp>
        <p:nvSpPr>
          <p:cNvPr id="3" name="TextBox 2"/>
          <p:cNvSpPr txBox="1"/>
          <p:nvPr/>
        </p:nvSpPr>
        <p:spPr>
          <a:xfrm>
            <a:off x="154884" y="975816"/>
            <a:ext cx="8843911" cy="3693319"/>
          </a:xfrm>
          <a:prstGeom prst="rect">
            <a:avLst/>
          </a:prstGeom>
          <a:noFill/>
        </p:spPr>
        <p:txBody>
          <a:bodyPr wrap="square" rtlCol="0">
            <a:spAutoFit/>
          </a:bodyPr>
          <a:lstStyle/>
          <a:p>
            <a:r>
              <a:rPr lang="en-US" b="1" dirty="0" smtClean="0"/>
              <a:t>Effective controlling </a:t>
            </a:r>
            <a:r>
              <a:rPr lang="en-US" dirty="0" smtClean="0"/>
              <a:t>requires the existence of plans, since planning provides the necessary performance standards or objectives. Controlling also requires a clear understanding of where responsibility for deviations from standards lies. Two traditional control techniques are budget and performance audits. An audit involves an examination and verification of records and supporting documents. A budget audit provides information about where the organization is with respect to what was planned or budgeted for, whereas a performance audit might try to determine whether the figures reported are a reflection of actual performance. Although controlling is often thought of in terms of financial criteria, managers must also control production and operations processes, procedures for delivery of services, compliance with company policies, and many other activities within the organization.</a:t>
            </a:r>
          </a:p>
          <a:p>
            <a:endParaRPr lang="en-US" dirty="0" smtClean="0"/>
          </a:p>
        </p:txBody>
      </p:sp>
    </p:spTree>
    <p:extLst>
      <p:ext uri="{BB962C8B-B14F-4D97-AF65-F5344CB8AC3E}">
        <p14:creationId xmlns:p14="http://schemas.microsoft.com/office/powerpoint/2010/main" val="420571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8" name="Rectangle 4"/>
          <p:cNvSpPr>
            <a:spLocks noGrp="1" noChangeArrowheads="1"/>
          </p:cNvSpPr>
          <p:nvPr>
            <p:ph type="title"/>
          </p:nvPr>
        </p:nvSpPr>
        <p:spPr>
          <a:xfrm>
            <a:off x="457200" y="377825"/>
            <a:ext cx="8210550" cy="1112838"/>
          </a:xfrm>
        </p:spPr>
        <p:txBody>
          <a:bodyPr/>
          <a:lstStyle/>
          <a:p>
            <a:r>
              <a:rPr lang="en-US"/>
              <a:t>Who Are Managers And </a:t>
            </a:r>
            <a:br>
              <a:rPr lang="en-US"/>
            </a:br>
            <a:r>
              <a:rPr lang="en-US"/>
              <a:t>Where Do They Work?</a:t>
            </a:r>
          </a:p>
        </p:txBody>
      </p:sp>
      <p:sp>
        <p:nvSpPr>
          <p:cNvPr id="1173509" name="Rectangle 5"/>
          <p:cNvSpPr>
            <a:spLocks noGrp="1" noChangeArrowheads="1"/>
          </p:cNvSpPr>
          <p:nvPr>
            <p:ph type="body" idx="1"/>
          </p:nvPr>
        </p:nvSpPr>
        <p:spPr>
          <a:xfrm>
            <a:off x="514350" y="1670050"/>
            <a:ext cx="8102600" cy="4516438"/>
          </a:xfrm>
        </p:spPr>
        <p:txBody>
          <a:bodyPr/>
          <a:lstStyle/>
          <a:p>
            <a:r>
              <a:rPr lang="en-US"/>
              <a:t>Organization</a:t>
            </a:r>
          </a:p>
          <a:p>
            <a:pPr lvl="1"/>
            <a:r>
              <a:rPr lang="en-US"/>
              <a:t>A systematic arrangement of people brought together to accomplish some specific purpose; applies to all organizations.</a:t>
            </a:r>
          </a:p>
          <a:p>
            <a:pPr lvl="1"/>
            <a:r>
              <a:rPr lang="en-US"/>
              <a:t>Where managers work (manage).</a:t>
            </a:r>
          </a:p>
          <a:p>
            <a:r>
              <a:rPr lang="en-US"/>
              <a:t>Common Characteristics of Organizations</a:t>
            </a:r>
          </a:p>
          <a:p>
            <a:pPr lvl="1"/>
            <a:r>
              <a:rPr lang="en-US"/>
              <a:t>Distinct purpose and goals</a:t>
            </a:r>
          </a:p>
          <a:p>
            <a:pPr lvl="1"/>
            <a:r>
              <a:rPr lang="en-US"/>
              <a:t>People</a:t>
            </a:r>
          </a:p>
          <a:p>
            <a:pPr lvl="1"/>
            <a:r>
              <a:rPr lang="en-US"/>
              <a:t>Systematic structure</a:t>
            </a:r>
          </a:p>
        </p:txBody>
      </p:sp>
    </p:spTree>
    <p:extLst>
      <p:ext uri="{BB962C8B-B14F-4D97-AF65-F5344CB8AC3E}">
        <p14:creationId xmlns:p14="http://schemas.microsoft.com/office/powerpoint/2010/main" val="4002192808"/>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6034" name="Rectangle 2"/>
          <p:cNvSpPr>
            <a:spLocks noGrp="1" noChangeArrowheads="1"/>
          </p:cNvSpPr>
          <p:nvPr>
            <p:ph type="title"/>
          </p:nvPr>
        </p:nvSpPr>
        <p:spPr/>
        <p:txBody>
          <a:bodyPr/>
          <a:lstStyle/>
          <a:p>
            <a:r>
              <a:rPr lang="en-US"/>
              <a:t>Is The Manager</a:t>
            </a:r>
            <a:r>
              <a:rPr lang="ja-JP" altLang="en-US">
                <a:latin typeface="Arial"/>
              </a:rPr>
              <a:t>’</a:t>
            </a:r>
            <a:r>
              <a:rPr lang="en-US"/>
              <a:t>s Job Universal?</a:t>
            </a:r>
          </a:p>
        </p:txBody>
      </p:sp>
      <p:sp>
        <p:nvSpPr>
          <p:cNvPr id="1196035" name="Rectangle 3"/>
          <p:cNvSpPr>
            <a:spLocks noGrp="1" noChangeArrowheads="1"/>
          </p:cNvSpPr>
          <p:nvPr>
            <p:ph type="body" idx="1"/>
          </p:nvPr>
        </p:nvSpPr>
        <p:spPr/>
        <p:txBody>
          <a:bodyPr/>
          <a:lstStyle/>
          <a:p>
            <a:r>
              <a:rPr lang="en-US"/>
              <a:t>Level in the Organization</a:t>
            </a:r>
          </a:p>
          <a:p>
            <a:pPr lvl="1"/>
            <a:r>
              <a:rPr lang="en-US"/>
              <a:t>Do managers manage differently based on where they are in the organization?</a:t>
            </a:r>
          </a:p>
          <a:p>
            <a:r>
              <a:rPr lang="en-US"/>
              <a:t>Profit versus Not-for-profit</a:t>
            </a:r>
          </a:p>
          <a:p>
            <a:pPr lvl="1"/>
            <a:r>
              <a:rPr lang="en-US"/>
              <a:t>Is managing in a commercial enterprise different than managing in a non-commercial organization?</a:t>
            </a:r>
          </a:p>
          <a:p>
            <a:r>
              <a:rPr lang="en-US"/>
              <a:t>Size of Organization</a:t>
            </a:r>
          </a:p>
          <a:p>
            <a:pPr lvl="1"/>
            <a:r>
              <a:rPr lang="en-US"/>
              <a:t>Does the size of an organization affect how managers function in the organization?</a:t>
            </a:r>
          </a:p>
        </p:txBody>
      </p:sp>
    </p:spTree>
    <p:extLst>
      <p:ext uri="{BB962C8B-B14F-4D97-AF65-F5344CB8AC3E}">
        <p14:creationId xmlns:p14="http://schemas.microsoft.com/office/powerpoint/2010/main" val="999304589"/>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182" name="Rectangle 6"/>
          <p:cNvSpPr>
            <a:spLocks noGrp="1" noChangeArrowheads="1"/>
          </p:cNvSpPr>
          <p:nvPr>
            <p:ph type="title"/>
          </p:nvPr>
        </p:nvSpPr>
        <p:spPr/>
        <p:txBody>
          <a:bodyPr/>
          <a:lstStyle/>
          <a:p>
            <a:r>
              <a:rPr lang="en-US"/>
              <a:t>Is The Manager</a:t>
            </a:r>
            <a:r>
              <a:rPr lang="ja-JP" altLang="en-US">
                <a:latin typeface="Arial"/>
              </a:rPr>
              <a:t>’</a:t>
            </a:r>
            <a:r>
              <a:rPr lang="en-US"/>
              <a:t>s Job Universal? (cont</a:t>
            </a:r>
            <a:r>
              <a:rPr lang="ja-JP" altLang="en-US">
                <a:latin typeface="Arial"/>
              </a:rPr>
              <a:t>’</a:t>
            </a:r>
            <a:r>
              <a:rPr lang="en-US"/>
              <a:t>d)</a:t>
            </a:r>
          </a:p>
        </p:txBody>
      </p:sp>
      <p:sp>
        <p:nvSpPr>
          <p:cNvPr id="1202183" name="Rectangle 7"/>
          <p:cNvSpPr>
            <a:spLocks noGrp="1" noChangeArrowheads="1"/>
          </p:cNvSpPr>
          <p:nvPr>
            <p:ph type="body" idx="1"/>
          </p:nvPr>
        </p:nvSpPr>
        <p:spPr/>
        <p:txBody>
          <a:bodyPr/>
          <a:lstStyle/>
          <a:p>
            <a:r>
              <a:rPr lang="en-US"/>
              <a:t>Management Concepts and National Borders</a:t>
            </a:r>
          </a:p>
          <a:p>
            <a:pPr lvl="1"/>
            <a:r>
              <a:rPr lang="en-US"/>
              <a:t>Is management the same in all economic, cultural, social and political systems?</a:t>
            </a:r>
          </a:p>
          <a:p>
            <a:r>
              <a:rPr lang="en-US"/>
              <a:t>Making Decisions and Dealing with Change</a:t>
            </a:r>
          </a:p>
          <a:p>
            <a:pPr lvl="1"/>
            <a:r>
              <a:rPr lang="en-US"/>
              <a:t>Do managers all make decisions and deal with change in the same ways?</a:t>
            </a:r>
          </a:p>
        </p:txBody>
      </p:sp>
    </p:spTree>
    <p:extLst>
      <p:ext uri="{BB962C8B-B14F-4D97-AF65-F5344CB8AC3E}">
        <p14:creationId xmlns:p14="http://schemas.microsoft.com/office/powerpoint/2010/main" val="484835330"/>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6276" name="Rectangle 4"/>
          <p:cNvSpPr>
            <a:spLocks noGrp="1" noChangeArrowheads="1"/>
          </p:cNvSpPr>
          <p:nvPr>
            <p:ph type="title"/>
          </p:nvPr>
        </p:nvSpPr>
        <p:spPr/>
        <p:txBody>
          <a:bodyPr/>
          <a:lstStyle/>
          <a:p>
            <a:r>
              <a:rPr lang="en-US"/>
              <a:t>Specific Skills for Managers</a:t>
            </a:r>
          </a:p>
        </p:txBody>
      </p:sp>
      <p:sp>
        <p:nvSpPr>
          <p:cNvPr id="1206277" name="Rectangle 5"/>
          <p:cNvSpPr>
            <a:spLocks noGrp="1" noChangeArrowheads="1"/>
          </p:cNvSpPr>
          <p:nvPr>
            <p:ph type="body" idx="1"/>
          </p:nvPr>
        </p:nvSpPr>
        <p:spPr/>
        <p:txBody>
          <a:bodyPr/>
          <a:lstStyle/>
          <a:p>
            <a:pPr>
              <a:spcBef>
                <a:spcPct val="40000"/>
              </a:spcBef>
            </a:pPr>
            <a:r>
              <a:rPr lang="en-US"/>
              <a:t>Behaviors related to a manager</a:t>
            </a:r>
            <a:r>
              <a:rPr lang="ja-JP" altLang="en-US">
                <a:latin typeface="Arial"/>
              </a:rPr>
              <a:t>’</a:t>
            </a:r>
            <a:r>
              <a:rPr lang="en-US"/>
              <a:t>s </a:t>
            </a:r>
            <a:r>
              <a:rPr lang="en-US" i="1"/>
              <a:t>effectiveness</a:t>
            </a:r>
            <a:r>
              <a:rPr lang="en-US"/>
              <a:t>:</a:t>
            </a:r>
          </a:p>
          <a:p>
            <a:pPr lvl="1">
              <a:spcBef>
                <a:spcPct val="40000"/>
              </a:spcBef>
            </a:pPr>
            <a:r>
              <a:rPr lang="en-US"/>
              <a:t>Controlling the organization</a:t>
            </a:r>
            <a:r>
              <a:rPr lang="ja-JP" altLang="en-US">
                <a:latin typeface="Arial"/>
              </a:rPr>
              <a:t>’</a:t>
            </a:r>
            <a:r>
              <a:rPr lang="en-US"/>
              <a:t>s environment and its resources.</a:t>
            </a:r>
          </a:p>
          <a:p>
            <a:pPr lvl="1">
              <a:spcBef>
                <a:spcPct val="40000"/>
              </a:spcBef>
            </a:pPr>
            <a:r>
              <a:rPr lang="en-US"/>
              <a:t>Organizing and coordinating.</a:t>
            </a:r>
          </a:p>
          <a:p>
            <a:pPr lvl="1">
              <a:spcBef>
                <a:spcPct val="40000"/>
              </a:spcBef>
            </a:pPr>
            <a:r>
              <a:rPr lang="en-US"/>
              <a:t>Handling information.</a:t>
            </a:r>
          </a:p>
          <a:p>
            <a:pPr lvl="1">
              <a:spcBef>
                <a:spcPct val="40000"/>
              </a:spcBef>
            </a:pPr>
            <a:r>
              <a:rPr lang="en-US"/>
              <a:t>Providing for growth and development.</a:t>
            </a:r>
          </a:p>
          <a:p>
            <a:pPr lvl="1">
              <a:spcBef>
                <a:spcPct val="40000"/>
              </a:spcBef>
            </a:pPr>
            <a:r>
              <a:rPr lang="en-US"/>
              <a:t>Motivating employees and handling conflicts.</a:t>
            </a:r>
          </a:p>
          <a:p>
            <a:pPr lvl="1">
              <a:spcBef>
                <a:spcPct val="40000"/>
              </a:spcBef>
            </a:pPr>
            <a:r>
              <a:rPr lang="en-US"/>
              <a:t>Strategic problem solving.</a:t>
            </a:r>
          </a:p>
        </p:txBody>
      </p:sp>
    </p:spTree>
    <p:extLst>
      <p:ext uri="{BB962C8B-B14F-4D97-AF65-F5344CB8AC3E}">
        <p14:creationId xmlns:p14="http://schemas.microsoft.com/office/powerpoint/2010/main" val="1576272257"/>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0372" name="Rectangle 4"/>
          <p:cNvSpPr>
            <a:spLocks noGrp="1" noChangeArrowheads="1"/>
          </p:cNvSpPr>
          <p:nvPr>
            <p:ph type="title"/>
          </p:nvPr>
        </p:nvSpPr>
        <p:spPr>
          <a:xfrm>
            <a:off x="457200" y="377825"/>
            <a:ext cx="8210550" cy="1112838"/>
          </a:xfrm>
        </p:spPr>
        <p:txBody>
          <a:bodyPr/>
          <a:lstStyle/>
          <a:p>
            <a:r>
              <a:rPr lang="en-US" sz="3600" dirty="0"/>
              <a:t>How Much Importance Does The Marketplace Put On Managers?</a:t>
            </a:r>
          </a:p>
        </p:txBody>
      </p:sp>
      <p:sp>
        <p:nvSpPr>
          <p:cNvPr id="1210373" name="Rectangle 5"/>
          <p:cNvSpPr>
            <a:spLocks noGrp="1" noChangeArrowheads="1"/>
          </p:cNvSpPr>
          <p:nvPr>
            <p:ph type="body" idx="1"/>
          </p:nvPr>
        </p:nvSpPr>
        <p:spPr>
          <a:xfrm>
            <a:off x="514350" y="1600200"/>
            <a:ext cx="8102600" cy="4608513"/>
          </a:xfrm>
        </p:spPr>
        <p:txBody>
          <a:bodyPr/>
          <a:lstStyle/>
          <a:p>
            <a:r>
              <a:rPr lang="en-US" dirty="0"/>
              <a:t>Good (effective) managerial skills are a scarce commodity.</a:t>
            </a:r>
          </a:p>
          <a:p>
            <a:pPr lvl="1"/>
            <a:r>
              <a:rPr lang="en-US" dirty="0"/>
              <a:t>Managerial compensation packages are one measure of the value that organizations place on managers.</a:t>
            </a:r>
          </a:p>
          <a:p>
            <a:pPr lvl="1"/>
            <a:r>
              <a:rPr lang="en-US" dirty="0"/>
              <a:t>Management compensation reflects the market forces of supply and demand.</a:t>
            </a:r>
          </a:p>
          <a:p>
            <a:pPr lvl="2"/>
            <a:r>
              <a:rPr lang="en-US" dirty="0"/>
              <a:t>Management superstars, like superstar athletes in professional sports, are wooed with signing bonuses, interest-free loans, performance incentive packages, and guaranteed contracts.</a:t>
            </a:r>
          </a:p>
        </p:txBody>
      </p:sp>
    </p:spTree>
    <p:extLst>
      <p:ext uri="{BB962C8B-B14F-4D97-AF65-F5344CB8AC3E}">
        <p14:creationId xmlns:p14="http://schemas.microsoft.com/office/powerpoint/2010/main" val="2320141736"/>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462056"/>
            <a:ext cx="8042276" cy="1336956"/>
          </a:xfrm>
        </p:spPr>
        <p:txBody>
          <a:bodyPr/>
          <a:lstStyle/>
          <a:p>
            <a:r>
              <a:rPr lang="en-US" dirty="0" smtClean="0"/>
              <a:t>Conclusion</a:t>
            </a:r>
            <a:endParaRPr lang="en-US" dirty="0"/>
          </a:p>
        </p:txBody>
      </p:sp>
    </p:spTree>
    <p:extLst>
      <p:ext uri="{BB962C8B-B14F-4D97-AF65-F5344CB8AC3E}">
        <p14:creationId xmlns:p14="http://schemas.microsoft.com/office/powerpoint/2010/main" val="3942967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function of Management</a:t>
            </a:r>
            <a:endParaRPr lang="en-US" dirty="0"/>
          </a:p>
        </p:txBody>
      </p:sp>
      <p:pic>
        <p:nvPicPr>
          <p:cNvPr id="4" name="Picture 3"/>
          <p:cNvPicPr>
            <a:picLocks noChangeAspect="1"/>
          </p:cNvPicPr>
          <p:nvPr/>
        </p:nvPicPr>
        <p:blipFill>
          <a:blip r:embed="rId2"/>
          <a:stretch>
            <a:fillRect/>
          </a:stretch>
        </p:blipFill>
        <p:spPr>
          <a:xfrm>
            <a:off x="1498600" y="1435100"/>
            <a:ext cx="6134100" cy="3975100"/>
          </a:xfrm>
          <a:prstGeom prst="rect">
            <a:avLst/>
          </a:prstGeom>
        </p:spPr>
      </p:pic>
    </p:spTree>
    <p:extLst>
      <p:ext uri="{BB962C8B-B14F-4D97-AF65-F5344CB8AC3E}">
        <p14:creationId xmlns:p14="http://schemas.microsoft.com/office/powerpoint/2010/main" val="2320422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2004 Prentice Hall, Inc. All rights reserved.</a:t>
            </a:r>
          </a:p>
        </p:txBody>
      </p:sp>
      <p:sp>
        <p:nvSpPr>
          <p:cNvPr id="6" name="Slide Number Placeholder 4"/>
          <p:cNvSpPr>
            <a:spLocks noGrp="1"/>
          </p:cNvSpPr>
          <p:nvPr>
            <p:ph type="sldNum" sz="quarter" idx="11"/>
          </p:nvPr>
        </p:nvSpPr>
        <p:spPr/>
        <p:txBody>
          <a:bodyPr/>
          <a:lstStyle/>
          <a:p>
            <a:r>
              <a:rPr lang="en-US"/>
              <a:t>1–</a:t>
            </a:r>
            <a:fld id="{FCCCCA67-1D9B-C34D-B115-804C02C500CC}" type="slidenum">
              <a:rPr lang="en-US"/>
              <a:pPr/>
              <a:t>26</a:t>
            </a:fld>
            <a:endParaRPr lang="en-US"/>
          </a:p>
        </p:txBody>
      </p:sp>
      <p:sp>
        <p:nvSpPr>
          <p:cNvPr id="82949" name="Rectangle 5"/>
          <p:cNvSpPr>
            <a:spLocks noGrp="1" noChangeArrowheads="1"/>
          </p:cNvSpPr>
          <p:nvPr>
            <p:ph type="title"/>
          </p:nvPr>
        </p:nvSpPr>
        <p:spPr/>
        <p:txBody>
          <a:bodyPr/>
          <a:lstStyle/>
          <a:p>
            <a:r>
              <a:rPr lang="en-US"/>
              <a:t>Management Process</a:t>
            </a:r>
          </a:p>
        </p:txBody>
      </p:sp>
      <p:sp>
        <p:nvSpPr>
          <p:cNvPr id="82950" name="Rectangle 6"/>
          <p:cNvSpPr>
            <a:spLocks noGrp="1" noChangeArrowheads="1"/>
          </p:cNvSpPr>
          <p:nvPr>
            <p:ph type="body" idx="1"/>
          </p:nvPr>
        </p:nvSpPr>
        <p:spPr/>
        <p:txBody>
          <a:bodyPr/>
          <a:lstStyle/>
          <a:p>
            <a:r>
              <a:rPr lang="en-US"/>
              <a:t>Planning</a:t>
            </a:r>
          </a:p>
          <a:p>
            <a:pPr lvl="1"/>
            <a:r>
              <a:rPr lang="en-US"/>
              <a:t>Includes defining goals, establishing strategy, and developing plans to coordinate activities</a:t>
            </a:r>
          </a:p>
          <a:p>
            <a:r>
              <a:rPr lang="en-US"/>
              <a:t>Organizing</a:t>
            </a:r>
          </a:p>
          <a:p>
            <a:pPr lvl="1"/>
            <a:r>
              <a:rPr lang="en-US"/>
              <a:t>Includes determining what tasks </a:t>
            </a:r>
            <a:br>
              <a:rPr lang="en-US"/>
            </a:br>
            <a:r>
              <a:rPr lang="en-US"/>
              <a:t>to be done, who is to do them, </a:t>
            </a:r>
            <a:br>
              <a:rPr lang="en-US"/>
            </a:br>
            <a:r>
              <a:rPr lang="en-US"/>
              <a:t>how the tasks are to be </a:t>
            </a:r>
            <a:br>
              <a:rPr lang="en-US"/>
            </a:br>
            <a:r>
              <a:rPr lang="en-US"/>
              <a:t>grouped, who reports to </a:t>
            </a:r>
            <a:br>
              <a:rPr lang="en-US"/>
            </a:br>
            <a:r>
              <a:rPr lang="en-US"/>
              <a:t>whom, and where </a:t>
            </a:r>
            <a:br>
              <a:rPr lang="en-US"/>
            </a:br>
            <a:r>
              <a:rPr lang="en-US"/>
              <a:t>decisions are to be made</a:t>
            </a:r>
          </a:p>
        </p:txBody>
      </p:sp>
      <p:pic>
        <p:nvPicPr>
          <p:cNvPr id="82948" name="Picture 4" descr="C:\WINDOWS\Application Data\Microsoft\Media Catalog\Downloaded Clips\cl0\pe01560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657600"/>
            <a:ext cx="3368675" cy="2505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760085"/>
      </p:ext>
    </p:extLst>
  </p:cSld>
  <p:clrMapOvr>
    <a:masterClrMapping/>
  </p:clrMapOvr>
  <p:transition xmlns:p14="http://schemas.microsoft.com/office/powerpoint/2010/main">
    <p:cut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2004 Prentice Hall, Inc. All rights reserved.</a:t>
            </a:r>
          </a:p>
        </p:txBody>
      </p:sp>
      <p:sp>
        <p:nvSpPr>
          <p:cNvPr id="6" name="Slide Number Placeholder 4"/>
          <p:cNvSpPr>
            <a:spLocks noGrp="1"/>
          </p:cNvSpPr>
          <p:nvPr>
            <p:ph type="sldNum" sz="quarter" idx="11"/>
          </p:nvPr>
        </p:nvSpPr>
        <p:spPr/>
        <p:txBody>
          <a:bodyPr/>
          <a:lstStyle/>
          <a:p>
            <a:r>
              <a:rPr lang="en-US"/>
              <a:t>1–</a:t>
            </a:r>
            <a:fld id="{A9C3EF35-0ECE-EB46-BDCE-323DD04EED32}" type="slidenum">
              <a:rPr lang="en-US"/>
              <a:pPr/>
              <a:t>27</a:t>
            </a:fld>
            <a:endParaRPr lang="en-US"/>
          </a:p>
        </p:txBody>
      </p:sp>
      <p:sp>
        <p:nvSpPr>
          <p:cNvPr id="83974" name="Rectangle 6"/>
          <p:cNvSpPr>
            <a:spLocks noGrp="1" noChangeArrowheads="1"/>
          </p:cNvSpPr>
          <p:nvPr>
            <p:ph type="title"/>
          </p:nvPr>
        </p:nvSpPr>
        <p:spPr/>
        <p:txBody>
          <a:bodyPr/>
          <a:lstStyle/>
          <a:p>
            <a:r>
              <a:rPr lang="en-US"/>
              <a:t>Management Process</a:t>
            </a:r>
          </a:p>
        </p:txBody>
      </p:sp>
      <p:sp>
        <p:nvSpPr>
          <p:cNvPr id="83975" name="Rectangle 7"/>
          <p:cNvSpPr>
            <a:spLocks noGrp="1" noChangeArrowheads="1"/>
          </p:cNvSpPr>
          <p:nvPr>
            <p:ph type="body" idx="1"/>
          </p:nvPr>
        </p:nvSpPr>
        <p:spPr/>
        <p:txBody>
          <a:bodyPr/>
          <a:lstStyle/>
          <a:p>
            <a:r>
              <a:rPr lang="en-US"/>
              <a:t>Leading</a:t>
            </a:r>
          </a:p>
          <a:p>
            <a:pPr lvl="1"/>
            <a:r>
              <a:rPr lang="en-US"/>
              <a:t>Includes motivating employees, directing the activities of others, selecting the most effective communication channel, and resolving conflicts</a:t>
            </a:r>
          </a:p>
          <a:p>
            <a:r>
              <a:rPr lang="en-US"/>
              <a:t>Controlling</a:t>
            </a:r>
          </a:p>
          <a:p>
            <a:pPr lvl="1"/>
            <a:r>
              <a:rPr lang="en-US"/>
              <a:t>The process of monitoring performance, </a:t>
            </a:r>
            <a:br>
              <a:rPr lang="en-US"/>
            </a:br>
            <a:r>
              <a:rPr lang="en-US"/>
              <a:t>comparing it with goals, and </a:t>
            </a:r>
            <a:br>
              <a:rPr lang="en-US"/>
            </a:br>
            <a:r>
              <a:rPr lang="en-US"/>
              <a:t>correcting any significant </a:t>
            </a:r>
            <a:br>
              <a:rPr lang="en-US"/>
            </a:br>
            <a:r>
              <a:rPr lang="en-US"/>
              <a:t>deviations</a:t>
            </a:r>
          </a:p>
        </p:txBody>
      </p:sp>
      <p:pic>
        <p:nvPicPr>
          <p:cNvPr id="83973" name="Picture 5" descr="C:\Program Files\Common Files\Microsoft Shared\Clipart\cagcat50\PE01561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3505200" cy="232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733975"/>
      </p:ext>
    </p:extLst>
  </p:cSld>
  <p:clrMapOvr>
    <a:masterClrMapping/>
  </p:clrMapOvr>
  <p:transition xmlns:p14="http://schemas.microsoft.com/office/powerpoint/2010/mai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05" name="Rectangle 5"/>
          <p:cNvSpPr>
            <a:spLocks noGrp="1" noChangeArrowheads="1"/>
          </p:cNvSpPr>
          <p:nvPr>
            <p:ph type="title"/>
          </p:nvPr>
        </p:nvSpPr>
        <p:spPr/>
        <p:txBody>
          <a:bodyPr/>
          <a:lstStyle/>
          <a:p>
            <a:r>
              <a:rPr lang="en-US"/>
              <a:t>People Differences</a:t>
            </a:r>
          </a:p>
        </p:txBody>
      </p:sp>
      <p:sp>
        <p:nvSpPr>
          <p:cNvPr id="1177606" name="Rectangle 6"/>
          <p:cNvSpPr>
            <a:spLocks noGrp="1" noChangeArrowheads="1"/>
          </p:cNvSpPr>
          <p:nvPr>
            <p:ph type="body" idx="1"/>
          </p:nvPr>
        </p:nvSpPr>
        <p:spPr/>
        <p:txBody>
          <a:bodyPr/>
          <a:lstStyle/>
          <a:p>
            <a:r>
              <a:rPr lang="en-US"/>
              <a:t>Operatives</a:t>
            </a:r>
          </a:p>
          <a:p>
            <a:pPr lvl="1"/>
            <a:r>
              <a:rPr lang="en-US"/>
              <a:t>People who work directly on a job or task and have no responsibility for overseeing the work of others.</a:t>
            </a:r>
          </a:p>
          <a:p>
            <a:r>
              <a:rPr lang="en-US"/>
              <a:t>Managers</a:t>
            </a:r>
          </a:p>
          <a:p>
            <a:pPr lvl="1"/>
            <a:r>
              <a:rPr lang="en-US"/>
              <a:t>Individuals in an organization who direct the activities of others.</a:t>
            </a:r>
          </a:p>
        </p:txBody>
      </p:sp>
    </p:spTree>
    <p:extLst>
      <p:ext uri="{BB962C8B-B14F-4D97-AF65-F5344CB8AC3E}">
        <p14:creationId xmlns:p14="http://schemas.microsoft.com/office/powerpoint/2010/main" val="1267105290"/>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1698" name="Rectangle 2"/>
          <p:cNvSpPr>
            <a:spLocks noGrp="1" noChangeArrowheads="1"/>
          </p:cNvSpPr>
          <p:nvPr>
            <p:ph type="title"/>
          </p:nvPr>
        </p:nvSpPr>
        <p:spPr/>
        <p:txBody>
          <a:bodyPr/>
          <a:lstStyle/>
          <a:p>
            <a:r>
              <a:rPr lang="en-US"/>
              <a:t>Identifying Managers</a:t>
            </a:r>
          </a:p>
        </p:txBody>
      </p:sp>
      <p:sp>
        <p:nvSpPr>
          <p:cNvPr id="1181699" name="Rectangle 3"/>
          <p:cNvSpPr>
            <a:spLocks noGrp="1" noChangeArrowheads="1"/>
          </p:cNvSpPr>
          <p:nvPr>
            <p:ph type="body" idx="1"/>
          </p:nvPr>
        </p:nvSpPr>
        <p:spPr/>
        <p:txBody>
          <a:bodyPr>
            <a:normAutofit lnSpcReduction="10000"/>
          </a:bodyPr>
          <a:lstStyle/>
          <a:p>
            <a:r>
              <a:rPr lang="en-US"/>
              <a:t>First-line Managers</a:t>
            </a:r>
          </a:p>
          <a:p>
            <a:pPr lvl="1"/>
            <a:r>
              <a:rPr lang="en-US"/>
              <a:t>Supervisors responsible for directing the day-to-day activities of operative employees</a:t>
            </a:r>
          </a:p>
          <a:p>
            <a:r>
              <a:rPr lang="en-US"/>
              <a:t>Middle Managers</a:t>
            </a:r>
          </a:p>
          <a:p>
            <a:pPr lvl="1"/>
            <a:r>
              <a:rPr lang="en-US"/>
              <a:t>Individuals at levels of management between the first-line manager and top management</a:t>
            </a:r>
          </a:p>
          <a:p>
            <a:r>
              <a:rPr lang="en-US"/>
              <a:t>Top Managers</a:t>
            </a:r>
          </a:p>
          <a:p>
            <a:pPr lvl="1"/>
            <a:r>
              <a:rPr lang="en-US"/>
              <a:t>Individuals who are responsible for making decisions about the direction of the organization and establishing policies that affect all organizational members</a:t>
            </a:r>
          </a:p>
        </p:txBody>
      </p:sp>
    </p:spTree>
    <p:extLst>
      <p:ext uri="{BB962C8B-B14F-4D97-AF65-F5344CB8AC3E}">
        <p14:creationId xmlns:p14="http://schemas.microsoft.com/office/powerpoint/2010/main" val="2753114717"/>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3746" name="Rectangle 2"/>
          <p:cNvSpPr>
            <a:spLocks noGrp="1" noChangeArrowheads="1"/>
          </p:cNvSpPr>
          <p:nvPr>
            <p:ph type="title"/>
          </p:nvPr>
        </p:nvSpPr>
        <p:spPr/>
        <p:txBody>
          <a:bodyPr/>
          <a:lstStyle/>
          <a:p>
            <a:r>
              <a:rPr lang="en-US"/>
              <a:t>How Do We Define Management?</a:t>
            </a:r>
          </a:p>
        </p:txBody>
      </p:sp>
      <p:sp>
        <p:nvSpPr>
          <p:cNvPr id="1183747" name="Rectangle 3"/>
          <p:cNvSpPr>
            <a:spLocks noGrp="1" noChangeArrowheads="1"/>
          </p:cNvSpPr>
          <p:nvPr>
            <p:ph type="body" idx="1"/>
          </p:nvPr>
        </p:nvSpPr>
        <p:spPr/>
        <p:txBody>
          <a:bodyPr/>
          <a:lstStyle/>
          <a:p>
            <a:r>
              <a:rPr lang="en-US"/>
              <a:t>Management</a:t>
            </a:r>
          </a:p>
          <a:p>
            <a:pPr lvl="1"/>
            <a:r>
              <a:rPr lang="en-US"/>
              <a:t>The process of getting things done, </a:t>
            </a:r>
            <a:r>
              <a:rPr lang="en-US" i="1"/>
              <a:t>effectively and efficiently</a:t>
            </a:r>
            <a:r>
              <a:rPr lang="en-US"/>
              <a:t>, through and with other people</a:t>
            </a:r>
          </a:p>
          <a:p>
            <a:pPr lvl="1"/>
            <a:r>
              <a:rPr lang="en-US" b="1"/>
              <a:t>Efficiency</a:t>
            </a:r>
          </a:p>
          <a:p>
            <a:pPr lvl="2"/>
            <a:r>
              <a:rPr lang="en-US"/>
              <a:t>Doing the thing correctly; refers to the relationship between inputs and outputs; seeks to minimize resource costs</a:t>
            </a:r>
          </a:p>
          <a:p>
            <a:pPr lvl="1"/>
            <a:r>
              <a:rPr lang="en-US" b="1"/>
              <a:t>Effectiveness</a:t>
            </a:r>
          </a:p>
          <a:p>
            <a:pPr lvl="2"/>
            <a:r>
              <a:rPr lang="en-US"/>
              <a:t>Doing the right things; goal attainment</a:t>
            </a:r>
          </a:p>
          <a:p>
            <a:endParaRPr lang="en-US"/>
          </a:p>
          <a:p>
            <a:endParaRPr lang="en-US"/>
          </a:p>
        </p:txBody>
      </p:sp>
    </p:spTree>
    <p:extLst>
      <p:ext uri="{BB962C8B-B14F-4D97-AF65-F5344CB8AC3E}">
        <p14:creationId xmlns:p14="http://schemas.microsoft.com/office/powerpoint/2010/main" val="2071836941"/>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890" name="Rectangle 2"/>
          <p:cNvSpPr>
            <a:spLocks noGrp="1" noChangeArrowheads="1"/>
          </p:cNvSpPr>
          <p:nvPr>
            <p:ph type="title"/>
          </p:nvPr>
        </p:nvSpPr>
        <p:spPr/>
        <p:txBody>
          <a:bodyPr/>
          <a:lstStyle/>
          <a:p>
            <a:r>
              <a:rPr lang="en-US" dirty="0"/>
              <a:t>Management Processes</a:t>
            </a:r>
          </a:p>
        </p:txBody>
      </p:sp>
      <p:sp>
        <p:nvSpPr>
          <p:cNvPr id="1189891" name="Rectangle 3"/>
          <p:cNvSpPr>
            <a:spLocks noGrp="1" noChangeArrowheads="1"/>
          </p:cNvSpPr>
          <p:nvPr>
            <p:ph type="body" idx="1"/>
          </p:nvPr>
        </p:nvSpPr>
        <p:spPr/>
        <p:txBody>
          <a:bodyPr/>
          <a:lstStyle/>
          <a:p>
            <a:pPr marL="0" indent="0">
              <a:buNone/>
            </a:pPr>
            <a:r>
              <a:rPr lang="en-US" b="1" dirty="0" smtClean="0"/>
              <a:t>There are four fundamental function of Management</a:t>
            </a:r>
          </a:p>
          <a:p>
            <a:r>
              <a:rPr lang="en-US" dirty="0" smtClean="0"/>
              <a:t>Planning</a:t>
            </a:r>
            <a:endParaRPr lang="en-US" dirty="0"/>
          </a:p>
          <a:p>
            <a:pPr lvl="1"/>
            <a:r>
              <a:rPr lang="en-US" dirty="0"/>
              <a:t>Includes defining goals, establishing strategy, and developing plans to coordinate activities</a:t>
            </a:r>
          </a:p>
          <a:p>
            <a:r>
              <a:rPr lang="en-US" dirty="0"/>
              <a:t>Organizing</a:t>
            </a:r>
          </a:p>
          <a:p>
            <a:pPr lvl="1"/>
            <a:r>
              <a:rPr lang="en-US" dirty="0"/>
              <a:t>Includes determining what tasks to be done, who is to do them, how the tasks are to be grouped, who reports to whom, and where decisions are to be made</a:t>
            </a:r>
          </a:p>
        </p:txBody>
      </p:sp>
    </p:spTree>
    <p:extLst>
      <p:ext uri="{BB962C8B-B14F-4D97-AF65-F5344CB8AC3E}">
        <p14:creationId xmlns:p14="http://schemas.microsoft.com/office/powerpoint/2010/main" val="3805798215"/>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1938" name="Rectangle 2"/>
          <p:cNvSpPr>
            <a:spLocks noGrp="1" noChangeArrowheads="1"/>
          </p:cNvSpPr>
          <p:nvPr>
            <p:ph type="title"/>
          </p:nvPr>
        </p:nvSpPr>
        <p:spPr/>
        <p:txBody>
          <a:bodyPr/>
          <a:lstStyle/>
          <a:p>
            <a:r>
              <a:rPr lang="en-US" dirty="0"/>
              <a:t>Management </a:t>
            </a:r>
            <a:r>
              <a:rPr lang="en-US" dirty="0" smtClean="0"/>
              <a:t>Processes</a:t>
            </a:r>
            <a:endParaRPr lang="en-US" dirty="0"/>
          </a:p>
        </p:txBody>
      </p:sp>
      <p:sp>
        <p:nvSpPr>
          <p:cNvPr id="1191939" name="Rectangle 3"/>
          <p:cNvSpPr>
            <a:spLocks noGrp="1" noChangeArrowheads="1"/>
          </p:cNvSpPr>
          <p:nvPr>
            <p:ph type="body" idx="1"/>
          </p:nvPr>
        </p:nvSpPr>
        <p:spPr/>
        <p:txBody>
          <a:bodyPr/>
          <a:lstStyle/>
          <a:p>
            <a:r>
              <a:rPr lang="en-US" dirty="0"/>
              <a:t>Leading</a:t>
            </a:r>
          </a:p>
          <a:p>
            <a:pPr lvl="1"/>
            <a:r>
              <a:rPr lang="en-US" dirty="0"/>
              <a:t>Includes motivating employees, directing the activities of others, selecting the most effective communication channel, and resolving conflicts</a:t>
            </a:r>
          </a:p>
          <a:p>
            <a:r>
              <a:rPr lang="en-US" dirty="0"/>
              <a:t>Controlling</a:t>
            </a:r>
          </a:p>
          <a:p>
            <a:pPr lvl="1"/>
            <a:r>
              <a:rPr lang="en-US" dirty="0"/>
              <a:t>The process of monitoring performance, comparing it with goals, and correcting any significant deviations</a:t>
            </a:r>
          </a:p>
        </p:txBody>
      </p:sp>
    </p:spTree>
    <p:extLst>
      <p:ext uri="{BB962C8B-B14F-4D97-AF65-F5344CB8AC3E}">
        <p14:creationId xmlns:p14="http://schemas.microsoft.com/office/powerpoint/2010/main" val="2364455202"/>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9850" y="485775"/>
            <a:ext cx="5924550" cy="583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8612" name="Rectangle 4"/>
          <p:cNvSpPr>
            <a:spLocks noGrp="1" noChangeArrowheads="1"/>
          </p:cNvSpPr>
          <p:nvPr>
            <p:ph type="title"/>
          </p:nvPr>
        </p:nvSpPr>
        <p:spPr>
          <a:xfrm>
            <a:off x="-891496" y="114738"/>
            <a:ext cx="8077200" cy="1373187"/>
          </a:xfrm>
        </p:spPr>
        <p:txBody>
          <a:bodyPr/>
          <a:lstStyle/>
          <a:p>
            <a:r>
              <a:rPr lang="en-US" sz="2800" dirty="0"/>
              <a:t>Management </a:t>
            </a:r>
            <a:br>
              <a:rPr lang="en-US" sz="2800" dirty="0"/>
            </a:br>
            <a:r>
              <a:rPr lang="en-US" sz="2800" dirty="0"/>
              <a:t>Process </a:t>
            </a:r>
            <a:br>
              <a:rPr lang="en-US" sz="2800" dirty="0"/>
            </a:br>
            <a:r>
              <a:rPr lang="en-US" sz="2800" dirty="0"/>
              <a:t>Activities</a:t>
            </a:r>
          </a:p>
        </p:txBody>
      </p:sp>
      <p:sp>
        <p:nvSpPr>
          <p:cNvPr id="68615" name="Rectangle 7"/>
          <p:cNvSpPr>
            <a:spLocks noChangeArrowheads="1"/>
          </p:cNvSpPr>
          <p:nvPr/>
        </p:nvSpPr>
        <p:spPr bwMode="auto">
          <a:xfrm>
            <a:off x="8048" y="5332413"/>
            <a:ext cx="29718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b="1" dirty="0">
                <a:latin typeface="Arial" charset="0"/>
              </a:rPr>
              <a:t>Management process:</a:t>
            </a:r>
            <a:br>
              <a:rPr lang="en-US" sz="1800" b="1" dirty="0">
                <a:latin typeface="Arial" charset="0"/>
              </a:rPr>
            </a:br>
            <a:r>
              <a:rPr lang="en-US" sz="1800" b="1" i="1" dirty="0">
                <a:solidFill>
                  <a:srgbClr val="A50021"/>
                </a:solidFill>
                <a:latin typeface="Arial" charset="0"/>
              </a:rPr>
              <a:t>planning, organizing, leading, and controlling</a:t>
            </a:r>
          </a:p>
        </p:txBody>
      </p:sp>
    </p:spTree>
    <p:extLst>
      <p:ext uri="{BB962C8B-B14F-4D97-AF65-F5344CB8AC3E}">
        <p14:creationId xmlns:p14="http://schemas.microsoft.com/office/powerpoint/2010/main" val="1733409492"/>
      </p:ext>
    </p:extLst>
  </p:cSld>
  <p:clrMapOvr>
    <a:masterClrMapping/>
  </p:clrMapOvr>
  <p:transition xmlns:p14="http://schemas.microsoft.com/office/powerpoint/2010/main">
    <p:cut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between</a:t>
            </a:r>
            <a:endParaRPr lang="en-US" dirty="0"/>
          </a:p>
        </p:txBody>
      </p:sp>
      <p:pic>
        <p:nvPicPr>
          <p:cNvPr id="3" name="Picture 2"/>
          <p:cNvPicPr>
            <a:picLocks noChangeAspect="1"/>
          </p:cNvPicPr>
          <p:nvPr/>
        </p:nvPicPr>
        <p:blipFill>
          <a:blip r:embed="rId2"/>
          <a:stretch>
            <a:fillRect/>
          </a:stretch>
        </p:blipFill>
        <p:spPr>
          <a:xfrm>
            <a:off x="0" y="2032000"/>
            <a:ext cx="9144000" cy="2781630"/>
          </a:xfrm>
          <a:prstGeom prst="rect">
            <a:avLst/>
          </a:prstGeom>
        </p:spPr>
      </p:pic>
    </p:spTree>
    <p:extLst>
      <p:ext uri="{BB962C8B-B14F-4D97-AF65-F5344CB8AC3E}">
        <p14:creationId xmlns:p14="http://schemas.microsoft.com/office/powerpoint/2010/main" val="2129939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78</TotalTime>
  <Words>3302</Words>
  <Application>Microsoft Macintosh PowerPoint</Application>
  <PresentationFormat>On-screen Show (4:3)</PresentationFormat>
  <Paragraphs>168</Paragraphs>
  <Slides>27</Slides>
  <Notes>12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Breeze</vt:lpstr>
      <vt:lpstr>Fundamentals functions of management</vt:lpstr>
      <vt:lpstr>Who Are Managers And  Where Do They Work?</vt:lpstr>
      <vt:lpstr>People Differences</vt:lpstr>
      <vt:lpstr>Identifying Managers</vt:lpstr>
      <vt:lpstr>How Do We Define Management?</vt:lpstr>
      <vt:lpstr>Management Processes</vt:lpstr>
      <vt:lpstr>Management Processes</vt:lpstr>
      <vt:lpstr>Management  Process  Activities</vt:lpstr>
      <vt:lpstr>Difference between</vt:lpstr>
      <vt:lpstr>Planning</vt:lpstr>
      <vt:lpstr>Planning(cont’d)</vt:lpstr>
      <vt:lpstr>Organizing</vt:lpstr>
      <vt:lpstr>Organizing (cont’d)</vt:lpstr>
      <vt:lpstr>Leading(Actuating)</vt:lpstr>
      <vt:lpstr>Leading is divided into Staffing &amp; Directing  </vt:lpstr>
      <vt:lpstr>Leading is divided into Staffing &amp; Directing  </vt:lpstr>
      <vt:lpstr>Controlling</vt:lpstr>
      <vt:lpstr>Controlling(cont’d)</vt:lpstr>
      <vt:lpstr>Controlling(cont’d)</vt:lpstr>
      <vt:lpstr>Is The Manager’s Job Universal?</vt:lpstr>
      <vt:lpstr>Is The Manager’s Job Universal? (cont’d)</vt:lpstr>
      <vt:lpstr>Specific Skills for Managers</vt:lpstr>
      <vt:lpstr>How Much Importance Does The Marketplace Put On Managers?</vt:lpstr>
      <vt:lpstr>Conclusion</vt:lpstr>
      <vt:lpstr>Fundamental function of Management</vt:lpstr>
      <vt:lpstr>Management Process</vt:lpstr>
      <vt:lpstr>Management Process</vt:lpstr>
    </vt:vector>
  </TitlesOfParts>
  <Company>Hat2sh Developer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functions of management</dc:title>
  <dc:creator>Syed ShahRukh Haider</dc:creator>
  <cp:lastModifiedBy>Syed ShahRukh Haider</cp:lastModifiedBy>
  <cp:revision>9</cp:revision>
  <dcterms:created xsi:type="dcterms:W3CDTF">2015-06-27T08:33:00Z</dcterms:created>
  <dcterms:modified xsi:type="dcterms:W3CDTF">2015-06-27T09:51:14Z</dcterms:modified>
</cp:coreProperties>
</file>