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</p:sldIdLst>
  <p:sldSz cx="10058400" cy="7772400"/>
  <p:notesSz cx="10058400" cy="77724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7" d="100"/>
          <a:sy n="107" d="100"/>
        </p:scale>
        <p:origin x="200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4936" y="913891"/>
            <a:ext cx="828852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87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D0D0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87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87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132" y="3710432"/>
            <a:ext cx="234213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87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445157"/>
            <a:ext cx="8072120" cy="441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D0D0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29944" y="727964"/>
            <a:ext cx="73971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2740" marR="5080" indent="-2860675">
              <a:lnSpc>
                <a:spcPct val="100000"/>
              </a:lnSpc>
              <a:spcBef>
                <a:spcPts val="100"/>
              </a:spcBef>
              <a:tabLst>
                <a:tab pos="2870200" algn="l"/>
              </a:tabLst>
            </a:pPr>
            <a:r>
              <a:rPr spc="-210" dirty="0"/>
              <a:t>Week</a:t>
            </a:r>
            <a:r>
              <a:rPr spc="-240" dirty="0"/>
              <a:t> </a:t>
            </a:r>
            <a:r>
              <a:rPr spc="-509" dirty="0"/>
              <a:t>5</a:t>
            </a:r>
            <a:r>
              <a:rPr spc="-229" dirty="0"/>
              <a:t> </a:t>
            </a:r>
            <a:r>
              <a:rPr spc="-40" dirty="0"/>
              <a:t>Topic:</a:t>
            </a:r>
            <a:r>
              <a:rPr spc="-40" dirty="0">
                <a:latin typeface="Times New Roman"/>
                <a:cs typeface="Times New Roman"/>
              </a:rPr>
              <a:t>	</a:t>
            </a:r>
            <a:r>
              <a:rPr spc="-135" dirty="0"/>
              <a:t>Organizational</a:t>
            </a:r>
            <a:r>
              <a:rPr spc="-250" dirty="0"/>
              <a:t> </a:t>
            </a:r>
            <a:r>
              <a:rPr spc="-120" dirty="0"/>
              <a:t>Financial  </a:t>
            </a:r>
            <a:r>
              <a:rPr spc="-204" dirty="0"/>
              <a:t>Practices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50343" y="2197102"/>
            <a:ext cx="3958590" cy="287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Introduction</a:t>
            </a:r>
            <a:endParaRPr sz="2400">
              <a:latin typeface="Arial"/>
              <a:cs typeface="Arial"/>
            </a:endParaRPr>
          </a:p>
          <a:p>
            <a:pPr marL="298450" indent="-286385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298450" algn="l"/>
                <a:tab pos="299085" algn="l"/>
              </a:tabLst>
            </a:pP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Need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Capital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Sources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Funds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Budgeting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2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Monitoring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0D0D0D"/>
                </a:solidFill>
                <a:latin typeface="Arial"/>
                <a:cs typeface="Arial"/>
              </a:rPr>
              <a:t>Working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Capital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&amp;</a:t>
            </a:r>
            <a:r>
              <a:rPr sz="2400" spc="-44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Flow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27196" y="727964"/>
            <a:ext cx="2602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Sale </a:t>
            </a:r>
            <a:r>
              <a:rPr spc="-5" dirty="0"/>
              <a:t>of</a:t>
            </a:r>
            <a:r>
              <a:rPr spc="-300" dirty="0"/>
              <a:t> </a:t>
            </a:r>
            <a:r>
              <a:rPr spc="-75" dirty="0"/>
              <a:t>Equity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1747829"/>
            <a:ext cx="8063865" cy="341502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161290" indent="-342900">
              <a:lnSpc>
                <a:spcPct val="147300"/>
              </a:lnSpc>
              <a:spcBef>
                <a:spcPts val="210"/>
              </a:spcBef>
              <a:buSzPct val="96000"/>
              <a:buFont typeface="Wingdings"/>
              <a:buChar char=""/>
              <a:tabLst>
                <a:tab pos="355600" algn="l"/>
              </a:tabLst>
            </a:pPr>
            <a:r>
              <a:rPr sz="2500" spc="-95" dirty="0">
                <a:solidFill>
                  <a:srgbClr val="0D0D0D"/>
                </a:solidFill>
                <a:latin typeface="Arial"/>
                <a:cs typeface="Arial"/>
              </a:rPr>
              <a:t>Equity</a:t>
            </a:r>
            <a:r>
              <a:rPr sz="2500" spc="-2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500" spc="-120" dirty="0">
                <a:solidFill>
                  <a:srgbClr val="0D0D0D"/>
                </a:solidFill>
                <a:latin typeface="Arial"/>
                <a:cs typeface="Arial"/>
              </a:rPr>
              <a:t>capital</a:t>
            </a:r>
            <a:r>
              <a:rPr sz="2500" spc="2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paid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exchange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 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share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ownership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5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company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Shareholders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at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much greater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risk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75" dirty="0">
                <a:solidFill>
                  <a:srgbClr val="0D0D0D"/>
                </a:solidFill>
                <a:latin typeface="Arial"/>
                <a:cs typeface="Arial"/>
              </a:rPr>
              <a:t>getting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poor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return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D0D0D"/>
                </a:solidFill>
                <a:latin typeface="Arial"/>
                <a:cs typeface="Arial"/>
              </a:rPr>
              <a:t>their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capital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even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losing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completely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than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lenders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but, 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compensation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this,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they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stand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make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greater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profit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than lenders </a:t>
            </a:r>
            <a:r>
              <a:rPr sz="2400" spc="135" dirty="0">
                <a:solidFill>
                  <a:srgbClr val="0D0D0D"/>
                </a:solidFill>
                <a:latin typeface="Arial"/>
                <a:cs typeface="Arial"/>
              </a:rPr>
              <a:t>if</a:t>
            </a:r>
            <a:r>
              <a:rPr sz="2400" spc="-44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all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goes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well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80792" y="727964"/>
            <a:ext cx="4495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Budgeting </a:t>
            </a:r>
            <a:r>
              <a:rPr spc="-100" dirty="0"/>
              <a:t>&amp;</a:t>
            </a:r>
            <a:r>
              <a:rPr spc="-395" dirty="0"/>
              <a:t> </a:t>
            </a:r>
            <a:r>
              <a:rPr spc="-45" dirty="0"/>
              <a:t>Monitoring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1700275"/>
            <a:ext cx="7991475" cy="346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budget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prediction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future </a:t>
            </a:r>
            <a:r>
              <a:rPr sz="2400" spc="-50" dirty="0">
                <a:solidFill>
                  <a:srgbClr val="0D0D0D"/>
                </a:solidFill>
                <a:latin typeface="Arial"/>
                <a:cs typeface="Arial"/>
              </a:rPr>
              <a:t>financial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position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 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organization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covering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,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usually,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current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next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financial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year</a:t>
            </a:r>
            <a:endParaRPr sz="2400">
              <a:latin typeface="Arial"/>
              <a:cs typeface="Arial"/>
            </a:endParaRPr>
          </a:p>
          <a:p>
            <a:pPr marL="355600" marR="32639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ordinary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manager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is,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however,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much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more 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concerned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with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budgeting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income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expenditure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Budgeting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iterative</a:t>
            </a:r>
            <a:r>
              <a:rPr sz="2400" spc="-3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80792" y="727964"/>
            <a:ext cx="4495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Budgeting </a:t>
            </a:r>
            <a:r>
              <a:rPr spc="-100" dirty="0"/>
              <a:t>&amp;</a:t>
            </a:r>
            <a:r>
              <a:rPr spc="-395" dirty="0"/>
              <a:t> </a:t>
            </a:r>
            <a:r>
              <a:rPr spc="-45" dirty="0"/>
              <a:t>Monitoring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5811" y="1492402"/>
            <a:ext cx="7995284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  <a:tab pos="7636509" algn="l"/>
              </a:tabLst>
            </a:pP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first </a:t>
            </a:r>
            <a:r>
              <a:rPr sz="2200" spc="-90" dirty="0">
                <a:solidFill>
                  <a:srgbClr val="0D0D0D"/>
                </a:solidFill>
                <a:latin typeface="Arial"/>
                <a:cs typeface="Arial"/>
              </a:rPr>
              <a:t>version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budget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200" spc="15" dirty="0">
                <a:solidFill>
                  <a:srgbClr val="0D0D0D"/>
                </a:solidFill>
                <a:latin typeface="Arial"/>
                <a:cs typeface="Arial"/>
              </a:rPr>
              <a:t>likely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show </a:t>
            </a:r>
            <a:r>
              <a:rPr sz="2200" spc="-105" dirty="0">
                <a:solidFill>
                  <a:srgbClr val="0D0D0D"/>
                </a:solidFill>
                <a:latin typeface="Arial"/>
                <a:cs typeface="Arial"/>
              </a:rPr>
              <a:t>expenditure  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exceeding </a:t>
            </a:r>
            <a:r>
              <a:rPr sz="2200" spc="-110" dirty="0">
                <a:solidFill>
                  <a:srgbClr val="0D0D0D"/>
                </a:solidFill>
                <a:latin typeface="Arial"/>
                <a:cs typeface="Arial"/>
              </a:rPr>
              <a:t>income, 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since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200" spc="-100" dirty="0">
                <a:solidFill>
                  <a:srgbClr val="0D0D0D"/>
                </a:solidFill>
                <a:latin typeface="Arial"/>
                <a:cs typeface="Arial"/>
              </a:rPr>
              <a:t>operating </a:t>
            </a:r>
            <a:r>
              <a:rPr sz="2200" spc="-175" dirty="0">
                <a:solidFill>
                  <a:srgbClr val="0D0D0D"/>
                </a:solidFill>
                <a:latin typeface="Arial"/>
                <a:cs typeface="Arial"/>
              </a:rPr>
              <a:t>managers </a:t>
            </a:r>
            <a:r>
              <a:rPr sz="2200" spc="85" dirty="0">
                <a:solidFill>
                  <a:srgbClr val="0D0D0D"/>
                </a:solidFill>
                <a:latin typeface="Arial"/>
                <a:cs typeface="Arial"/>
              </a:rPr>
              <a:t>will </a:t>
            </a:r>
            <a:r>
              <a:rPr sz="2200" spc="-100" dirty="0">
                <a:solidFill>
                  <a:srgbClr val="0D0D0D"/>
                </a:solidFill>
                <a:latin typeface="Arial"/>
                <a:cs typeface="Arial"/>
              </a:rPr>
              <a:t>want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200" spc="-150" dirty="0">
                <a:solidFill>
                  <a:srgbClr val="0D0D0D"/>
                </a:solidFill>
                <a:latin typeface="Arial"/>
                <a:cs typeface="Arial"/>
              </a:rPr>
              <a:t>expand  </a:t>
            </a:r>
            <a:r>
              <a:rPr sz="2200" spc="-55" dirty="0">
                <a:solidFill>
                  <a:srgbClr val="0D0D0D"/>
                </a:solidFill>
                <a:latin typeface="Arial"/>
                <a:cs typeface="Arial"/>
              </a:rPr>
              <a:t>their </a:t>
            </a:r>
            <a:r>
              <a:rPr sz="2200" spc="-114" dirty="0">
                <a:solidFill>
                  <a:srgbClr val="0D0D0D"/>
                </a:solidFill>
                <a:latin typeface="Arial"/>
                <a:cs typeface="Arial"/>
              </a:rPr>
              <a:t>operations </a:t>
            </a:r>
            <a:r>
              <a:rPr sz="2200" spc="-30" dirty="0">
                <a:solidFill>
                  <a:srgbClr val="0D0D0D"/>
                </a:solidFill>
                <a:latin typeface="Arial"/>
                <a:cs typeface="Arial"/>
              </a:rPr>
              <a:t>while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200" spc="-180" dirty="0">
                <a:solidFill>
                  <a:srgbClr val="0D0D0D"/>
                </a:solidFill>
                <a:latin typeface="Arial"/>
                <a:cs typeface="Arial"/>
              </a:rPr>
              <a:t>sales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200" spc="-85" dirty="0">
                <a:solidFill>
                  <a:srgbClr val="0D0D0D"/>
                </a:solidFill>
                <a:latin typeface="Arial"/>
                <a:cs typeface="Arial"/>
              </a:rPr>
              <a:t>marketing 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department </a:t>
            </a:r>
            <a:r>
              <a:rPr sz="2200" spc="85" dirty="0">
                <a:solidFill>
                  <a:srgbClr val="0D0D0D"/>
                </a:solidFill>
                <a:latin typeface="Arial"/>
                <a:cs typeface="Arial"/>
              </a:rPr>
              <a:t>will </a:t>
            </a:r>
            <a:r>
              <a:rPr sz="2200" spc="-85" dirty="0">
                <a:solidFill>
                  <a:srgbClr val="0D0D0D"/>
                </a:solidFill>
                <a:latin typeface="Arial"/>
                <a:cs typeface="Arial"/>
              </a:rPr>
              <a:t>not  </a:t>
            </a:r>
            <a:r>
              <a:rPr sz="2200" spc="-70" dirty="0">
                <a:solidFill>
                  <a:srgbClr val="0D0D0D"/>
                </a:solidFill>
                <a:latin typeface="Arial"/>
                <a:cs typeface="Arial"/>
              </a:rPr>
              <a:t>wish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to give </a:t>
            </a:r>
            <a:r>
              <a:rPr sz="2200" spc="-175" dirty="0">
                <a:solidFill>
                  <a:srgbClr val="0D0D0D"/>
                </a:solidFill>
                <a:latin typeface="Arial"/>
                <a:cs typeface="Arial"/>
              </a:rPr>
              <a:t>hostages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200" spc="-75" dirty="0">
                <a:solidFill>
                  <a:srgbClr val="0D0D0D"/>
                </a:solidFill>
                <a:latin typeface="Arial"/>
                <a:cs typeface="Arial"/>
              </a:rPr>
              <a:t>fortune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by </a:t>
            </a:r>
            <a:r>
              <a:rPr sz="2200" spc="-100" dirty="0">
                <a:solidFill>
                  <a:srgbClr val="0D0D0D"/>
                </a:solidFill>
                <a:latin typeface="Arial"/>
                <a:cs typeface="Arial"/>
              </a:rPr>
              <a:t>being </a:t>
            </a:r>
            <a:r>
              <a:rPr sz="2200" spc="-55" dirty="0">
                <a:solidFill>
                  <a:srgbClr val="0D0D0D"/>
                </a:solidFill>
                <a:latin typeface="Arial"/>
                <a:cs typeface="Arial"/>
              </a:rPr>
              <a:t>over-optimistic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about the  </a:t>
            </a:r>
            <a:r>
              <a:rPr sz="2200" spc="-85" dirty="0">
                <a:solidFill>
                  <a:srgbClr val="0D0D0D"/>
                </a:solidFill>
                <a:latin typeface="Arial"/>
                <a:cs typeface="Arial"/>
              </a:rPr>
              <a:t>volume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200" spc="-180" dirty="0">
                <a:solidFill>
                  <a:srgbClr val="0D0D0D"/>
                </a:solidFill>
                <a:latin typeface="Arial"/>
                <a:cs typeface="Arial"/>
              </a:rPr>
              <a:t>sales </a:t>
            </a:r>
            <a:r>
              <a:rPr sz="2200" spc="60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can </a:t>
            </a:r>
            <a:r>
              <a:rPr sz="2200" spc="-155" dirty="0">
                <a:solidFill>
                  <a:srgbClr val="0D0D0D"/>
                </a:solidFill>
                <a:latin typeface="Arial"/>
                <a:cs typeface="Arial"/>
              </a:rPr>
              <a:t>generate. </a:t>
            </a:r>
            <a:r>
              <a:rPr sz="2200" spc="-95" dirty="0">
                <a:solidFill>
                  <a:srgbClr val="0D0D0D"/>
                </a:solidFill>
                <a:latin typeface="Arial"/>
                <a:cs typeface="Arial"/>
              </a:rPr>
              <a:t>Adjustments </a:t>
            </a:r>
            <a:r>
              <a:rPr sz="2200" spc="85" dirty="0">
                <a:solidFill>
                  <a:srgbClr val="0D0D0D"/>
                </a:solidFill>
                <a:latin typeface="Arial"/>
                <a:cs typeface="Arial"/>
              </a:rPr>
              <a:t>will </a:t>
            </a:r>
            <a:r>
              <a:rPr sz="2200" spc="-160" dirty="0">
                <a:solidFill>
                  <a:srgbClr val="0D0D0D"/>
                </a:solidFill>
                <a:latin typeface="Arial"/>
                <a:cs typeface="Arial"/>
              </a:rPr>
              <a:t>have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200" spc="-185" dirty="0">
                <a:solidFill>
                  <a:srgbClr val="0D0D0D"/>
                </a:solidFill>
                <a:latin typeface="Arial"/>
                <a:cs typeface="Arial"/>
              </a:rPr>
              <a:t>be </a:t>
            </a:r>
            <a:r>
              <a:rPr sz="2200" spc="-190" dirty="0">
                <a:solidFill>
                  <a:srgbClr val="0D0D0D"/>
                </a:solidFill>
                <a:latin typeface="Arial"/>
                <a:cs typeface="Arial"/>
              </a:rPr>
              <a:t>made  </a:t>
            </a:r>
            <a:r>
              <a:rPr sz="2200" spc="-114" dirty="0">
                <a:solidFill>
                  <a:srgbClr val="0D0D0D"/>
                </a:solidFill>
                <a:latin typeface="Arial"/>
                <a:cs typeface="Arial"/>
              </a:rPr>
              <a:t>repeatedly</a:t>
            </a:r>
            <a:r>
              <a:rPr sz="2200" spc="-15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D0D0D"/>
                </a:solidFill>
                <a:latin typeface="Arial"/>
                <a:cs typeface="Arial"/>
              </a:rPr>
              <a:t>until</a:t>
            </a:r>
            <a:r>
              <a:rPr sz="22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D0D0D"/>
                </a:solidFill>
                <a:latin typeface="Arial"/>
                <a:cs typeface="Arial"/>
              </a:rPr>
              <a:t>situation</a:t>
            </a:r>
            <a:r>
              <a:rPr sz="22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0D0D0D"/>
                </a:solidFill>
                <a:latin typeface="Arial"/>
                <a:cs typeface="Arial"/>
              </a:rPr>
              <a:t>reached</a:t>
            </a:r>
            <a:r>
              <a:rPr sz="2200" spc="-15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2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D0D0D"/>
                </a:solidFill>
                <a:latin typeface="Arial"/>
                <a:cs typeface="Arial"/>
              </a:rPr>
              <a:t>which</a:t>
            </a:r>
            <a:r>
              <a:rPr sz="2200" spc="-15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D0D0D"/>
                </a:solidFill>
                <a:latin typeface="Arial"/>
                <a:cs typeface="Arial"/>
              </a:rPr>
              <a:t>budgeted</a:t>
            </a:r>
            <a:r>
              <a:rPr sz="22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80" dirty="0">
                <a:solidFill>
                  <a:srgbClr val="0D0D0D"/>
                </a:solidFill>
                <a:latin typeface="Arial"/>
                <a:cs typeface="Arial"/>
              </a:rPr>
              <a:t>sales</a:t>
            </a:r>
            <a:r>
              <a:rPr sz="22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exceed  </a:t>
            </a:r>
            <a:r>
              <a:rPr sz="2200" spc="-140" dirty="0">
                <a:solidFill>
                  <a:srgbClr val="0D0D0D"/>
                </a:solidFill>
                <a:latin typeface="Arial"/>
                <a:cs typeface="Arial"/>
              </a:rPr>
              <a:t>budgeted </a:t>
            </a:r>
            <a:r>
              <a:rPr sz="2200" spc="-105" dirty="0">
                <a:solidFill>
                  <a:srgbClr val="0D0D0D"/>
                </a:solidFill>
                <a:latin typeface="Arial"/>
                <a:cs typeface="Arial"/>
              </a:rPr>
              <a:t>expenditure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with 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200" spc="-155" dirty="0">
                <a:solidFill>
                  <a:srgbClr val="0D0D0D"/>
                </a:solidFill>
                <a:latin typeface="Arial"/>
                <a:cs typeface="Arial"/>
              </a:rPr>
              <a:t>reasonable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profit </a:t>
            </a:r>
            <a:r>
              <a:rPr sz="2200" spc="-60" dirty="0">
                <a:solidFill>
                  <a:srgbClr val="0D0D0D"/>
                </a:solidFill>
                <a:latin typeface="Arial"/>
                <a:cs typeface="Arial"/>
              </a:rPr>
              <a:t>margin;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2200" spc="-95" dirty="0">
                <a:solidFill>
                  <a:srgbClr val="0D0D0D"/>
                </a:solidFill>
                <a:latin typeface="Arial"/>
                <a:cs typeface="Arial"/>
              </a:rPr>
              <a:t>operational </a:t>
            </a:r>
            <a:r>
              <a:rPr sz="2200" spc="-175" dirty="0">
                <a:solidFill>
                  <a:srgbClr val="0D0D0D"/>
                </a:solidFill>
                <a:latin typeface="Arial"/>
                <a:cs typeface="Arial"/>
              </a:rPr>
              <a:t>managers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happy </a:t>
            </a:r>
            <a:r>
              <a:rPr sz="2200" spc="-95" dirty="0">
                <a:solidFill>
                  <a:srgbClr val="0D0D0D"/>
                </a:solidFill>
                <a:latin typeface="Arial"/>
                <a:cs typeface="Arial"/>
              </a:rPr>
              <a:t>that they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can </a:t>
            </a:r>
            <a:r>
              <a:rPr sz="2200" spc="-110" dirty="0">
                <a:solidFill>
                  <a:srgbClr val="0D0D0D"/>
                </a:solidFill>
                <a:latin typeface="Arial"/>
                <a:cs typeface="Arial"/>
              </a:rPr>
              <a:t>service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200" spc="-100" dirty="0">
                <a:solidFill>
                  <a:srgbClr val="0D0D0D"/>
                </a:solidFill>
                <a:latin typeface="Arial"/>
                <a:cs typeface="Arial"/>
              </a:rPr>
              <a:t>predicted  </a:t>
            </a:r>
            <a:r>
              <a:rPr sz="2200" dirty="0">
                <a:solidFill>
                  <a:srgbClr val="0D0D0D"/>
                </a:solidFill>
                <a:latin typeface="Arial"/>
                <a:cs typeface="Arial"/>
              </a:rPr>
              <a:t>v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o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u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m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11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o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f</a:t>
            </a:r>
            <a:r>
              <a:rPr sz="2200" spc="-9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sa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200" spc="-10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D0D0D"/>
                </a:solidFill>
                <a:latin typeface="Arial"/>
                <a:cs typeface="Arial"/>
              </a:rPr>
              <a:t>w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h</a:t>
            </a:r>
            <a:r>
              <a:rPr sz="2200" spc="-10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h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10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budg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d</a:t>
            </a:r>
            <a:r>
              <a:rPr sz="2200" spc="-114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ff</a:t>
            </a:r>
            <a:r>
              <a:rPr sz="2200" spc="-8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0D0D0D"/>
                </a:solidFill>
                <a:latin typeface="Arial"/>
                <a:cs typeface="Arial"/>
              </a:rPr>
              <a:t>v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200" spc="114" dirty="0">
                <a:solidFill>
                  <a:srgbClr val="0D0D0D"/>
                </a:solidFill>
                <a:latin typeface="Arial"/>
                <a:cs typeface="Arial"/>
              </a:rPr>
              <a:t>;</a:t>
            </a:r>
            <a:r>
              <a:rPr sz="2200" spc="-10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d</a:t>
            </a:r>
            <a:r>
              <a:rPr sz="2200" spc="-10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h</a:t>
            </a:r>
            <a:r>
              <a:rPr sz="2200" spc="-250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11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sa</a:t>
            </a:r>
            <a:r>
              <a:rPr sz="2200" spc="120" dirty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es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m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200" spc="-130" dirty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0D0D0D"/>
                </a:solidFill>
                <a:latin typeface="Times New Roman"/>
                <a:cs typeface="Times New Roman"/>
              </a:rPr>
              <a:t>	</a:t>
            </a:r>
            <a:r>
              <a:rPr sz="2200" spc="-254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200" spc="-110" dirty="0">
                <a:solidFill>
                  <a:srgbClr val="0D0D0D"/>
                </a:solidFill>
                <a:latin typeface="Arial"/>
                <a:cs typeface="Arial"/>
              </a:rPr>
              <a:t>re </a:t>
            </a:r>
            <a:r>
              <a:rPr sz="2200" spc="-7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200" spc="-70" dirty="0">
                <a:solidFill>
                  <a:srgbClr val="0D0D0D"/>
                </a:solidFill>
                <a:latin typeface="Arial"/>
                <a:cs typeface="Arial"/>
              </a:rPr>
              <a:t>confident </a:t>
            </a:r>
            <a:r>
              <a:rPr sz="2200" spc="-95" dirty="0">
                <a:solidFill>
                  <a:srgbClr val="0D0D0D"/>
                </a:solidFill>
                <a:latin typeface="Arial"/>
                <a:cs typeface="Arial"/>
              </a:rPr>
              <a:t>that they </a:t>
            </a:r>
            <a:r>
              <a:rPr sz="2200" spc="-170" dirty="0">
                <a:solidFill>
                  <a:srgbClr val="0D0D0D"/>
                </a:solidFill>
                <a:latin typeface="Arial"/>
                <a:cs typeface="Arial"/>
              </a:rPr>
              <a:t>can </a:t>
            </a:r>
            <a:r>
              <a:rPr sz="2200" spc="-125" dirty="0">
                <a:solidFill>
                  <a:srgbClr val="0D0D0D"/>
                </a:solidFill>
                <a:latin typeface="Arial"/>
                <a:cs typeface="Arial"/>
              </a:rPr>
              <a:t>produce the </a:t>
            </a:r>
            <a:r>
              <a:rPr sz="2200" spc="-100" dirty="0">
                <a:solidFill>
                  <a:srgbClr val="0D0D0D"/>
                </a:solidFill>
                <a:latin typeface="Arial"/>
                <a:cs typeface="Arial"/>
              </a:rPr>
              <a:t>predicted</a:t>
            </a:r>
            <a:r>
              <a:rPr sz="2200" spc="-4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200" spc="-180" dirty="0">
                <a:solidFill>
                  <a:srgbClr val="0D0D0D"/>
                </a:solidFill>
                <a:latin typeface="Arial"/>
                <a:cs typeface="Arial"/>
              </a:rPr>
              <a:t>sales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77872" y="727964"/>
            <a:ext cx="54997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Working </a:t>
            </a:r>
            <a:r>
              <a:rPr spc="-120" dirty="0"/>
              <a:t>Capital </a:t>
            </a:r>
            <a:r>
              <a:rPr spc="-100" dirty="0"/>
              <a:t>&amp; </a:t>
            </a:r>
            <a:r>
              <a:rPr spc="-305" dirty="0"/>
              <a:t>Cash</a:t>
            </a:r>
            <a:r>
              <a:rPr spc="-765" dirty="0"/>
              <a:t> </a:t>
            </a:r>
            <a:r>
              <a:rPr spc="-55" dirty="0"/>
              <a:t>Flow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5811" y="1771904"/>
            <a:ext cx="761365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20395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perfectly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possible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consistently  </a:t>
            </a:r>
            <a:r>
              <a:rPr sz="2400" spc="-55" dirty="0">
                <a:solidFill>
                  <a:srgbClr val="0D0D0D"/>
                </a:solidFill>
                <a:latin typeface="Arial"/>
                <a:cs typeface="Arial"/>
              </a:rPr>
              <a:t>profitable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yet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unable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its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bills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14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Accounting </a:t>
            </a:r>
            <a:r>
              <a:rPr sz="2400" spc="-50" dirty="0">
                <a:solidFill>
                  <a:srgbClr val="0D0D0D"/>
                </a:solidFill>
                <a:latin typeface="Arial"/>
                <a:cs typeface="Arial"/>
              </a:rPr>
              <a:t>normally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operates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 </a:t>
            </a:r>
            <a:r>
              <a:rPr sz="2500" spc="-165" dirty="0">
                <a:solidFill>
                  <a:srgbClr val="0D0D0D"/>
                </a:solidFill>
                <a:latin typeface="Arial"/>
                <a:cs typeface="Arial"/>
              </a:rPr>
              <a:t>accrual</a:t>
            </a:r>
            <a:r>
              <a:rPr sz="2500" spc="-4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basis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9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value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500" spc="-90" dirty="0">
                <a:solidFill>
                  <a:srgbClr val="0D0D0D"/>
                </a:solidFill>
                <a:latin typeface="Arial"/>
                <a:cs typeface="Arial"/>
              </a:rPr>
              <a:t>work</a:t>
            </a:r>
            <a:r>
              <a:rPr sz="25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500" spc="-4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500" spc="-2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500" spc="-200" dirty="0">
                <a:solidFill>
                  <a:srgbClr val="0D0D0D"/>
                </a:solidFill>
                <a:latin typeface="Arial"/>
                <a:cs typeface="Arial"/>
              </a:rPr>
              <a:t>progress</a:t>
            </a:r>
            <a:endParaRPr sz="2500">
              <a:latin typeface="Arial"/>
              <a:cs typeface="Arial"/>
            </a:endParaRPr>
          </a:p>
          <a:p>
            <a:pPr marL="354965" marR="5080" indent="-342900">
              <a:lnSpc>
                <a:spcPct val="150000"/>
              </a:lnSpc>
              <a:spcBef>
                <a:spcPts val="55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usual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negotiate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stage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payments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rather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than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leaving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all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payment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until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D0D0D"/>
                </a:solidFill>
                <a:latin typeface="Arial"/>
                <a:cs typeface="Arial"/>
              </a:rPr>
              <a:t>work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0D0D0D"/>
                </a:solidFill>
                <a:latin typeface="Arial"/>
                <a:cs typeface="Arial"/>
              </a:rPr>
              <a:t>completed.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03452" y="727964"/>
            <a:ext cx="76492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Working </a:t>
            </a:r>
            <a:r>
              <a:rPr spc="-120" dirty="0"/>
              <a:t>Capital </a:t>
            </a:r>
            <a:r>
              <a:rPr spc="-100" dirty="0"/>
              <a:t>&amp; </a:t>
            </a:r>
            <a:r>
              <a:rPr spc="-305" dirty="0"/>
              <a:t>Cash </a:t>
            </a:r>
            <a:r>
              <a:rPr spc="-55" dirty="0"/>
              <a:t>Flow</a:t>
            </a:r>
            <a:r>
              <a:rPr spc="-690" dirty="0"/>
              <a:t> </a:t>
            </a:r>
            <a:r>
              <a:rPr spc="-170" dirty="0"/>
              <a:t>(continued)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1413763"/>
            <a:ext cx="8067675" cy="510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7000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25" dirty="0">
                <a:solidFill>
                  <a:srgbClr val="0D0D0D"/>
                </a:solidFill>
                <a:latin typeface="Arial"/>
                <a:cs typeface="Arial"/>
              </a:rPr>
              <a:t>has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therefore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found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cover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gap 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between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what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 </a:t>
            </a:r>
            <a:r>
              <a:rPr sz="2400" spc="-225" dirty="0">
                <a:solidFill>
                  <a:srgbClr val="0D0D0D"/>
                </a:solidFill>
                <a:latin typeface="Arial"/>
                <a:cs typeface="Arial"/>
              </a:rPr>
              <a:t>has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out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what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receives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cash—  </a:t>
            </a:r>
            <a:r>
              <a:rPr sz="2400" spc="-40" dirty="0">
                <a:solidFill>
                  <a:srgbClr val="0D0D0D"/>
                </a:solidFill>
                <a:latin typeface="Arial"/>
                <a:cs typeface="Arial"/>
              </a:rPr>
              <a:t>working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capital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document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“cash </a:t>
            </a:r>
            <a:r>
              <a:rPr sz="2400" spc="30" dirty="0">
                <a:solidFill>
                  <a:srgbClr val="0D0D0D"/>
                </a:solidFill>
                <a:latin typeface="Arial"/>
                <a:cs typeface="Arial"/>
              </a:rPr>
              <a:t>flow </a:t>
            </a:r>
            <a:r>
              <a:rPr sz="2400" spc="-40" dirty="0">
                <a:solidFill>
                  <a:srgbClr val="0D0D0D"/>
                </a:solidFill>
                <a:latin typeface="Arial"/>
                <a:cs typeface="Arial"/>
              </a:rPr>
              <a:t>prediction”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amount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  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expected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received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disbursed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each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next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twelve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  <a:p>
            <a:pPr marL="355600" marR="407034" indent="-342900" algn="just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bank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specifies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maximum</a:t>
            </a:r>
            <a:r>
              <a:rPr sz="24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can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borrowed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 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overdraft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but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interest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only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payable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amount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actually  </a:t>
            </a: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owed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85691" y="727964"/>
            <a:ext cx="228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Introduction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5811" y="1985263"/>
            <a:ext cx="7887970" cy="346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However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good the </a:t>
            </a:r>
            <a:r>
              <a:rPr sz="2400" spc="-40" dirty="0">
                <a:solidFill>
                  <a:srgbClr val="0D0D0D"/>
                </a:solidFill>
                <a:latin typeface="Arial"/>
                <a:cs typeface="Arial"/>
              </a:rPr>
              <a:t>quality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its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products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services, no 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organization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can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successful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any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length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time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unless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its 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finances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soundly</a:t>
            </a:r>
            <a:r>
              <a:rPr sz="2400" spc="-25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managed.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D0D0D"/>
              </a:buClr>
              <a:buFont typeface="Wingdings"/>
              <a:buChar char="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D0D0D"/>
              </a:buClr>
              <a:buFont typeface="Wingdings"/>
              <a:buChar char=""/>
            </a:pPr>
            <a:endParaRPr sz="2350">
              <a:latin typeface="Arial"/>
              <a:cs typeface="Arial"/>
            </a:endParaRPr>
          </a:p>
          <a:p>
            <a:pPr marL="355600" marR="408940" indent="-342900">
              <a:lnSpc>
                <a:spcPct val="15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Many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young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software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engineers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0D0D0D"/>
                </a:solidFill>
                <a:latin typeface="Arial"/>
                <a:cs typeface="Arial"/>
              </a:rPr>
              <a:t>attracted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by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idea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starting </a:t>
            </a:r>
            <a:r>
              <a:rPr sz="2400" spc="-55" dirty="0">
                <a:solidFill>
                  <a:srgbClr val="0D0D0D"/>
                </a:solidFill>
                <a:latin typeface="Arial"/>
                <a:cs typeface="Arial"/>
              </a:rPr>
              <a:t>their </a:t>
            </a: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own</a:t>
            </a:r>
            <a:r>
              <a:rPr sz="2400" spc="-43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88283" y="727964"/>
            <a:ext cx="28809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Need </a:t>
            </a:r>
            <a:r>
              <a:rPr spc="-5" dirty="0"/>
              <a:t>of</a:t>
            </a:r>
            <a:r>
              <a:rPr spc="-320" dirty="0"/>
              <a:t> </a:t>
            </a:r>
            <a:r>
              <a:rPr spc="-120" dirty="0"/>
              <a:t>Capital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5811" y="1413763"/>
            <a:ext cx="8065134" cy="456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7490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group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new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recent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graduates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computing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decide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set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up </a:t>
            </a:r>
            <a:r>
              <a:rPr sz="2400" spc="-55" dirty="0">
                <a:solidFill>
                  <a:srgbClr val="0D0D0D"/>
                </a:solidFill>
                <a:latin typeface="Arial"/>
                <a:cs typeface="Arial"/>
              </a:rPr>
              <a:t>their </a:t>
            </a: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own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provide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software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services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55" dirty="0">
                <a:solidFill>
                  <a:srgbClr val="0D0D0D"/>
                </a:solidFill>
                <a:latin typeface="Arial"/>
                <a:cs typeface="Arial"/>
              </a:rPr>
              <a:t>their 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intention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D0D0D"/>
                </a:solidFill>
                <a:latin typeface="Arial"/>
                <a:cs typeface="Arial"/>
              </a:rPr>
              <a:t>typically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offer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contract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hire</a:t>
            </a:r>
            <a:r>
              <a:rPr sz="2400" spc="-21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client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D0D0D"/>
                </a:solidFill>
                <a:latin typeface="Arial"/>
                <a:cs typeface="Arial"/>
              </a:rPr>
              <a:t>unlikely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invoice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within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less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than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one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month 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75" dirty="0">
                <a:solidFill>
                  <a:srgbClr val="0D0D0D"/>
                </a:solidFill>
                <a:latin typeface="Arial"/>
                <a:cs typeface="Arial"/>
              </a:rPr>
              <a:t>receiving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it.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Some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large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companies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notorious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not  paying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invoices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much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as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six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even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twelve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months.</a:t>
            </a:r>
            <a:endParaRPr sz="2400">
              <a:latin typeface="Arial"/>
              <a:cs typeface="Arial"/>
            </a:endParaRPr>
          </a:p>
          <a:p>
            <a:pPr marL="355600" marR="42799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There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D0D0D"/>
                </a:solidFill>
                <a:latin typeface="Arial"/>
                <a:cs typeface="Arial"/>
              </a:rPr>
              <a:t>will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need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have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some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with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which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start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venture.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0815" y="727964"/>
            <a:ext cx="5034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Need </a:t>
            </a:r>
            <a:r>
              <a:rPr spc="-5" dirty="0"/>
              <a:t>of </a:t>
            </a:r>
            <a:r>
              <a:rPr spc="-120" dirty="0"/>
              <a:t>Capital</a:t>
            </a:r>
            <a:r>
              <a:rPr spc="-515" dirty="0"/>
              <a:t> </a:t>
            </a:r>
            <a:r>
              <a:rPr spc="-170" dirty="0"/>
              <a:t>(continued)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3139" y="2014219"/>
            <a:ext cx="7814945" cy="339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1610" indent="-342900" algn="just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group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15" dirty="0">
                <a:solidFill>
                  <a:srgbClr val="0D0D0D"/>
                </a:solidFill>
                <a:latin typeface="Arial"/>
                <a:cs typeface="Arial"/>
              </a:rPr>
              <a:t>needs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enough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hand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able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live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at  least three months.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Additional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 </a:t>
            </a:r>
            <a:r>
              <a:rPr sz="2400" spc="100" dirty="0">
                <a:solidFill>
                  <a:srgbClr val="0D0D0D"/>
                </a:solidFill>
                <a:latin typeface="Arial"/>
                <a:cs typeface="Arial"/>
              </a:rPr>
              <a:t>will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 needed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2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expenses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starting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44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large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projects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packages,</a:t>
            </a:r>
            <a:r>
              <a:rPr sz="24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much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larger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sum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 </a:t>
            </a:r>
            <a:r>
              <a:rPr sz="2400" spc="20" dirty="0">
                <a:solidFill>
                  <a:srgbClr val="0D0D0D"/>
                </a:solidFill>
                <a:latin typeface="Arial"/>
                <a:cs typeface="Arial"/>
              </a:rPr>
              <a:t>likely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 needed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while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they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being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developed </a:t>
            </a:r>
            <a:r>
              <a:rPr sz="2400" spc="-215" dirty="0">
                <a:solidFill>
                  <a:srgbClr val="0D0D0D"/>
                </a:solidFill>
                <a:latin typeface="Arial"/>
                <a:cs typeface="Arial"/>
              </a:rPr>
              <a:t>because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there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D0D0D"/>
                </a:solidFill>
                <a:latin typeface="Arial"/>
                <a:cs typeface="Arial"/>
              </a:rPr>
              <a:t>will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no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revenue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coming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into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0815" y="727964"/>
            <a:ext cx="5034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Need </a:t>
            </a:r>
            <a:r>
              <a:rPr spc="-5" dirty="0"/>
              <a:t>of </a:t>
            </a:r>
            <a:r>
              <a:rPr spc="-120" dirty="0"/>
              <a:t>Capital</a:t>
            </a:r>
            <a:r>
              <a:rPr spc="-515" dirty="0"/>
              <a:t> </a:t>
            </a:r>
            <a:r>
              <a:rPr spc="-170" dirty="0"/>
              <a:t>(continued)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5811" y="1883155"/>
            <a:ext cx="782129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starting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period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cash </a:t>
            </a:r>
            <a:r>
              <a:rPr sz="2400" spc="100" dirty="0">
                <a:solidFill>
                  <a:srgbClr val="0D0D0D"/>
                </a:solidFill>
                <a:latin typeface="Arial"/>
                <a:cs typeface="Arial"/>
              </a:rPr>
              <a:t>will</a:t>
            </a:r>
            <a:r>
              <a:rPr sz="2400" spc="-40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 needed </a:t>
            </a:r>
            <a:r>
              <a:rPr sz="2400" spc="30" dirty="0">
                <a:solidFill>
                  <a:srgbClr val="0D0D0D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Salaries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rent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rates,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heating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15" dirty="0">
                <a:solidFill>
                  <a:srgbClr val="0D0D0D"/>
                </a:solidFill>
                <a:latin typeface="Arial"/>
                <a:cs typeface="Arial"/>
              </a:rPr>
              <a:t>lighting</a:t>
            </a:r>
            <a:r>
              <a:rPr sz="24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premises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used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equipment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2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consumables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costs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48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advertising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marketing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products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50000"/>
              </a:lnSpc>
              <a:spcBef>
                <a:spcPts val="57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25" dirty="0">
                <a:solidFill>
                  <a:srgbClr val="0D0D0D"/>
                </a:solidFill>
                <a:latin typeface="Arial"/>
                <a:cs typeface="Arial"/>
              </a:rPr>
              <a:t>miscellaneous 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expenses,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ranging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from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5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0D0D0D"/>
                </a:solidFill>
                <a:latin typeface="Arial"/>
                <a:cs typeface="Arial"/>
              </a:rPr>
              <a:t>stationery 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travelling</a:t>
            </a:r>
            <a:r>
              <a:rPr sz="2400" spc="-31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expenses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0815" y="727964"/>
            <a:ext cx="5034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Need </a:t>
            </a:r>
            <a:r>
              <a:rPr spc="-5" dirty="0"/>
              <a:t>of </a:t>
            </a:r>
            <a:r>
              <a:rPr spc="-120" dirty="0"/>
              <a:t>Capital</a:t>
            </a:r>
            <a:r>
              <a:rPr spc="-515" dirty="0"/>
              <a:t> </a:t>
            </a:r>
            <a:r>
              <a:rPr spc="-170" dirty="0"/>
              <a:t>(continued)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2452" y="1368382"/>
            <a:ext cx="7884159" cy="46812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54965" marR="23495" indent="-342900" algn="just">
              <a:lnSpc>
                <a:spcPts val="4320"/>
              </a:lnSpc>
              <a:spcBef>
                <a:spcPts val="2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0" dirty="0">
                <a:solidFill>
                  <a:srgbClr val="0D0D0D"/>
                </a:solidFill>
                <a:latin typeface="Arial"/>
                <a:cs typeface="Arial"/>
              </a:rPr>
              <a:t>How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does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one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set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about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raising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this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money?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first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step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produce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500" spc="-235" dirty="0">
                <a:solidFill>
                  <a:srgbClr val="0D0D0D"/>
                </a:solidFill>
                <a:latin typeface="Arial"/>
                <a:cs typeface="Arial"/>
              </a:rPr>
              <a:t>business</a:t>
            </a:r>
            <a:r>
              <a:rPr sz="2500" spc="-21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500" spc="-160" dirty="0">
                <a:solidFill>
                  <a:srgbClr val="0D0D0D"/>
                </a:solidFill>
                <a:latin typeface="Arial"/>
                <a:cs typeface="Arial"/>
              </a:rPr>
              <a:t>plan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163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400" spc="-20" dirty="0">
                <a:solidFill>
                  <a:srgbClr val="0D0D0D"/>
                </a:solidFill>
                <a:latin typeface="Arial"/>
                <a:cs typeface="Arial"/>
              </a:rPr>
              <a:t>typically</a:t>
            </a:r>
            <a:r>
              <a:rPr sz="2400" spc="-44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contains:</a:t>
            </a:r>
            <a:endParaRPr sz="2400">
              <a:latin typeface="Arial"/>
              <a:cs typeface="Arial"/>
            </a:endParaRPr>
          </a:p>
          <a:p>
            <a:pPr marL="756285" marR="113664" lvl="1" indent="-287020" algn="just">
              <a:lnSpc>
                <a:spcPct val="150000"/>
              </a:lnSpc>
              <a:spcBef>
                <a:spcPts val="575"/>
              </a:spcBef>
              <a:buFont typeface="Wingdings"/>
              <a:buChar char=""/>
              <a:tabLst>
                <a:tab pos="756920" algn="l"/>
              </a:tabLst>
            </a:pP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description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what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company </a:t>
            </a:r>
            <a:r>
              <a:rPr sz="2400" spc="100" dirty="0">
                <a:solidFill>
                  <a:srgbClr val="0D0D0D"/>
                </a:solidFill>
                <a:latin typeface="Arial"/>
                <a:cs typeface="Arial"/>
              </a:rPr>
              <a:t>will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doing,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together 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with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D0D0D"/>
                </a:solidFill>
                <a:latin typeface="Arial"/>
                <a:cs typeface="Arial"/>
              </a:rPr>
              <a:t>information</a:t>
            </a:r>
            <a:r>
              <a:rPr sz="24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show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technically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feasible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founders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have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necessary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expertise</a:t>
            </a:r>
            <a:endParaRPr sz="2400">
              <a:latin typeface="Arial"/>
              <a:cs typeface="Arial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920" algn="l"/>
              </a:tabLst>
            </a:pP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an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15" dirty="0">
                <a:solidFill>
                  <a:srgbClr val="0D0D0D"/>
                </a:solidFill>
                <a:latin typeface="Arial"/>
                <a:cs typeface="Arial"/>
              </a:rPr>
              <a:t>assessment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size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market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0D0D0D"/>
                </a:solidFill>
                <a:latin typeface="Arial"/>
                <a:cs typeface="Arial"/>
              </a:rPr>
              <a:t>competition</a:t>
            </a:r>
            <a:endParaRPr sz="2400">
              <a:latin typeface="Arial"/>
              <a:cs typeface="Arial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920" algn="l"/>
              </a:tabLst>
            </a:pP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prediction</a:t>
            </a:r>
            <a:r>
              <a:rPr sz="24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financial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0D0D0D"/>
                </a:solidFill>
                <a:latin typeface="Arial"/>
                <a:cs typeface="Arial"/>
              </a:rPr>
              <a:t>performance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97071" y="727964"/>
            <a:ext cx="3060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Sources </a:t>
            </a:r>
            <a:r>
              <a:rPr spc="-5" dirty="0"/>
              <a:t>of</a:t>
            </a:r>
            <a:r>
              <a:rPr spc="-310" dirty="0"/>
              <a:t> </a:t>
            </a:r>
            <a:r>
              <a:rPr spc="-165" dirty="0"/>
              <a:t>funds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2311400"/>
            <a:ext cx="3533140" cy="225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They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can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grouped</a:t>
            </a:r>
            <a:r>
              <a:rPr sz="2400" spc="-2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into: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Grants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Loans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Sale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Equity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05376" y="727964"/>
            <a:ext cx="124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/>
              <a:t>G</a:t>
            </a:r>
            <a:r>
              <a:rPr spc="-155" dirty="0"/>
              <a:t>r</a:t>
            </a:r>
            <a:r>
              <a:rPr spc="-260" dirty="0"/>
              <a:t>a</a:t>
            </a:r>
            <a:r>
              <a:rPr spc="-135" dirty="0"/>
              <a:t>n</a:t>
            </a:r>
            <a:r>
              <a:rPr spc="-75" dirty="0"/>
              <a:t>t</a:t>
            </a:r>
            <a:r>
              <a:rPr spc="-400" dirty="0"/>
              <a:t>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1532944"/>
            <a:ext cx="8033384" cy="45123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54965" marR="5080" indent="-342900">
              <a:lnSpc>
                <a:spcPct val="149100"/>
              </a:lnSpc>
              <a:spcBef>
                <a:spcPts val="15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500" spc="-155" dirty="0">
                <a:solidFill>
                  <a:srgbClr val="0D0D0D"/>
                </a:solidFill>
                <a:latin typeface="Arial"/>
                <a:cs typeface="Arial"/>
              </a:rPr>
              <a:t>grant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sum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given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company;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while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 company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obliged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demonstrate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400" spc="-225" dirty="0">
                <a:solidFill>
                  <a:srgbClr val="0D0D0D"/>
                </a:solidFill>
                <a:latin typeface="Arial"/>
                <a:cs typeface="Arial"/>
              </a:rPr>
              <a:t>has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been used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purposes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which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was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intended,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not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intended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grant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should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ever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paid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back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organization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0D0D0D"/>
                </a:solidFill>
                <a:latin typeface="Arial"/>
                <a:cs typeface="Arial"/>
              </a:rPr>
              <a:t>which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gave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355600" marR="6985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25" dirty="0">
                <a:solidFill>
                  <a:srgbClr val="0D0D0D"/>
                </a:solidFill>
                <a:latin typeface="Arial"/>
                <a:cs typeface="Arial"/>
              </a:rPr>
              <a:t>availability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grants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 </a:t>
            </a:r>
            <a:r>
              <a:rPr sz="2400" spc="-110" dirty="0">
                <a:solidFill>
                  <a:srgbClr val="0D0D0D"/>
                </a:solidFill>
                <a:latin typeface="Arial"/>
                <a:cs typeface="Arial"/>
              </a:rPr>
              <a:t>other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help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new </a:t>
            </a:r>
            <a:r>
              <a:rPr sz="2400" spc="-150" dirty="0">
                <a:solidFill>
                  <a:srgbClr val="0D0D0D"/>
                </a:solidFill>
                <a:latin typeface="Arial"/>
                <a:cs typeface="Arial"/>
              </a:rPr>
              <a:t>companies  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depends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very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much on </a:t>
            </a: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where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company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located,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how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many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people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D0D0D"/>
                </a:solidFill>
                <a:latin typeface="Arial"/>
                <a:cs typeface="Arial"/>
              </a:rPr>
              <a:t>it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0D0D0D"/>
                </a:solidFill>
                <a:latin typeface="Arial"/>
                <a:cs typeface="Arial"/>
              </a:rPr>
              <a:t>expects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employ,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0D0D0D"/>
                </a:solidFill>
                <a:latin typeface="Arial"/>
                <a:cs typeface="Arial"/>
              </a:rPr>
              <a:t>government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D0D0D"/>
                </a:solidFill>
                <a:latin typeface="Arial"/>
                <a:cs typeface="Arial"/>
              </a:rPr>
              <a:t>policy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at  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6867" y="6756210"/>
            <a:ext cx="2776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solidFill>
                  <a:srgbClr val="009999"/>
                </a:solidFill>
                <a:latin typeface="Arial"/>
                <a:cs typeface="Arial"/>
              </a:rPr>
              <a:t>Free </a:t>
            </a:r>
            <a:r>
              <a:rPr sz="1800" spc="-10" dirty="0">
                <a:solidFill>
                  <a:srgbClr val="009999"/>
                </a:solidFill>
                <a:latin typeface="Arial"/>
                <a:cs typeface="Arial"/>
              </a:rPr>
              <a:t>Powerpoint</a:t>
            </a:r>
            <a:r>
              <a:rPr sz="1800" spc="-1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9999"/>
                </a:solidFill>
                <a:latin typeface="Arial"/>
                <a:cs typeface="Arial"/>
              </a:rPr>
              <a:t>Templates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3896867" y="6987540"/>
              <a:ext cx="2776855" cy="17145"/>
            </a:xfrm>
            <a:custGeom>
              <a:avLst/>
              <a:gdLst/>
              <a:ahLst/>
              <a:cxnLst/>
              <a:rect l="l" t="t" r="r" b="b"/>
              <a:pathLst>
                <a:path w="2776854" h="17145">
                  <a:moveTo>
                    <a:pt x="2776727" y="16763"/>
                  </a:moveTo>
                  <a:lnTo>
                    <a:pt x="27767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2776727" y="16763"/>
                  </a:lnTo>
                  <a:close/>
                </a:path>
              </a:pathLst>
            </a:custGeom>
            <a:solidFill>
              <a:srgbClr val="00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457200"/>
              <a:ext cx="9143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57191" y="727964"/>
            <a:ext cx="1142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0" dirty="0"/>
              <a:t>L</a:t>
            </a:r>
            <a:r>
              <a:rPr spc="-305" dirty="0"/>
              <a:t>o</a:t>
            </a:r>
            <a:r>
              <a:rPr spc="-310" dirty="0"/>
              <a:t>a</a:t>
            </a:r>
            <a:r>
              <a:rPr spc="-305" dirty="0"/>
              <a:t>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4183" y="1628648"/>
            <a:ext cx="7926070" cy="4012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36245" indent="-342900">
              <a:lnSpc>
                <a:spcPct val="15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13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loan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sum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money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lent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company;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interest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payable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it,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at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rate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may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be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fixed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or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variable,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loan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0D0D0D"/>
                </a:solidFill>
                <a:latin typeface="Arial"/>
                <a:cs typeface="Arial"/>
              </a:rPr>
              <a:t>usually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D0D0D"/>
                </a:solidFill>
                <a:latin typeface="Arial"/>
                <a:cs typeface="Arial"/>
              </a:rPr>
              <a:t>fixed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D0D0D"/>
                </a:solidFill>
                <a:latin typeface="Arial"/>
                <a:cs typeface="Arial"/>
              </a:rPr>
              <a:t>period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4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liable</a:t>
            </a:r>
            <a:r>
              <a:rPr sz="2400" spc="-21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pay</a:t>
            </a:r>
            <a:r>
              <a:rPr sz="24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back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loan</a:t>
            </a:r>
            <a:r>
              <a:rPr sz="2400" spc="-19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and,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0D0D0D"/>
                </a:solidFill>
                <a:latin typeface="Arial"/>
                <a:cs typeface="Arial"/>
              </a:rPr>
              <a:t>if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  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goes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into </a:t>
            </a:r>
            <a:r>
              <a:rPr sz="2400" spc="-45" dirty="0">
                <a:solidFill>
                  <a:srgbClr val="0D0D0D"/>
                </a:solidFill>
                <a:latin typeface="Arial"/>
                <a:cs typeface="Arial"/>
              </a:rPr>
              <a:t>liquidation,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14" dirty="0">
                <a:solidFill>
                  <a:srgbClr val="0D0D0D"/>
                </a:solidFill>
                <a:latin typeface="Arial"/>
                <a:cs typeface="Arial"/>
              </a:rPr>
              <a:t>lender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 </a:t>
            </a:r>
            <a:r>
              <a:rPr sz="2400" spc="-70" dirty="0">
                <a:solidFill>
                  <a:srgbClr val="0D0D0D"/>
                </a:solidFill>
                <a:latin typeface="Arial"/>
                <a:cs typeface="Arial"/>
              </a:rPr>
              <a:t>entitled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120" dirty="0">
                <a:solidFill>
                  <a:srgbClr val="0D0D0D"/>
                </a:solidFill>
                <a:latin typeface="Arial"/>
                <a:cs typeface="Arial"/>
              </a:rPr>
              <a:t>recover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loan  </a:t>
            </a:r>
            <a:r>
              <a:rPr sz="2400" spc="-35" dirty="0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sz="2400" spc="-18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sale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25" dirty="0">
                <a:solidFill>
                  <a:srgbClr val="0D0D0D"/>
                </a:solidFill>
                <a:latin typeface="Arial"/>
                <a:cs typeface="Arial"/>
              </a:rPr>
              <a:t>assets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company.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14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most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225" dirty="0">
                <a:solidFill>
                  <a:srgbClr val="0D0D0D"/>
                </a:solidFill>
                <a:latin typeface="Arial"/>
                <a:cs typeface="Arial"/>
              </a:rPr>
              <a:t>cases,</a:t>
            </a:r>
            <a:r>
              <a:rPr sz="24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D0D0D"/>
                </a:solidFill>
                <a:latin typeface="Arial"/>
                <a:cs typeface="Arial"/>
              </a:rPr>
              <a:t>security</a:t>
            </a:r>
            <a:r>
              <a:rPr sz="2400" spc="-20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is</a:t>
            </a:r>
            <a:r>
              <a:rPr sz="2400" spc="-1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required</a:t>
            </a:r>
            <a:r>
              <a:rPr sz="2400" spc="-20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sz="24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sz="24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0D0D0D"/>
                </a:solidFill>
                <a:latin typeface="Arial"/>
                <a:cs typeface="Arial"/>
              </a:rPr>
              <a:t>loan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939</Words>
  <Application>Microsoft Macintosh PowerPoint</Application>
  <PresentationFormat>Custom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Week 5 Topic: Organizational Financial  Practices</vt:lpstr>
      <vt:lpstr>Introduction</vt:lpstr>
      <vt:lpstr>Need of Capital</vt:lpstr>
      <vt:lpstr>Need of Capital (continued)</vt:lpstr>
      <vt:lpstr>Need of Capital (continued)</vt:lpstr>
      <vt:lpstr>Need of Capital (continued)</vt:lpstr>
      <vt:lpstr>Sources of funds</vt:lpstr>
      <vt:lpstr>Grants</vt:lpstr>
      <vt:lpstr>Loans</vt:lpstr>
      <vt:lpstr>Sale of Equity</vt:lpstr>
      <vt:lpstr>Budgeting &amp; Monitoring</vt:lpstr>
      <vt:lpstr>Budgeting &amp; Monitoring</vt:lpstr>
      <vt:lpstr>Working Capital &amp; Cash Flow</vt:lpstr>
      <vt:lpstr>Working Capital &amp; Cash Flow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week 0 Introduction to Professional Practices.ppt [Compatibility Mode]</dc:title>
  <dc:creator>mbila</dc:creator>
  <cp:lastModifiedBy>Syed Shahrukh Haider</cp:lastModifiedBy>
  <cp:revision>2</cp:revision>
  <dcterms:created xsi:type="dcterms:W3CDTF">2022-10-20T15:58:29Z</dcterms:created>
  <dcterms:modified xsi:type="dcterms:W3CDTF">2024-05-27T05:11:35Z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2019-05-19T00:00:00Z</vt:filetime>
  </property>
  <property fmtid="{D5CDD505-2E9C-101B-9397-08002B2CF9AE}" pid="3" name="Creator">
    <vt:lpwstr>Wondershare PDF Converter</vt:lpwstr>
  </property>
  <property fmtid="{D5CDD505-2E9C-101B-9397-08002B2CF9AE}" pid="4" name="LastSaved">
    <vt:filetime>2022-10-20T00:00:00Z</vt:filetime>
  </property>
</Properties>
</file>