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1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9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6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B951-FCBB-2B4A-ABF2-40EB5E64B3C4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696D-F4D4-3346-B46E-C408FAA3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8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4648200" y="2147888"/>
            <a:ext cx="56388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4000" dirty="0" smtClean="0">
                <a:solidFill>
                  <a:srgbClr val="FF0000"/>
                </a:solidFill>
              </a:rPr>
              <a:t>PERT </a:t>
            </a:r>
            <a:r>
              <a:rPr lang="pl-PL" altLang="en-US" sz="4000" dirty="0">
                <a:solidFill>
                  <a:srgbClr val="FF0000"/>
                </a:solidFill>
              </a:rPr>
              <a:t>- </a:t>
            </a:r>
            <a:r>
              <a:rPr lang="en-US" altLang="en-US" sz="2800" dirty="0">
                <a:solidFill>
                  <a:srgbClr val="FF0000"/>
                </a:solidFill>
              </a:rPr>
              <a:t>The Program Evaluation and Review Technique</a:t>
            </a:r>
            <a:endParaRPr lang="pl-PL" altLang="en-US" sz="2800" dirty="0">
              <a:solidFill>
                <a:srgbClr val="FF0000"/>
              </a:solidFill>
            </a:endParaRP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4572000" y="3352801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800" i="1">
                <a:solidFill>
                  <a:schemeClr val="bg1"/>
                </a:solidFill>
              </a:rPr>
              <a:t>Methods and techniques of MBP</a:t>
            </a:r>
          </a:p>
        </p:txBody>
      </p:sp>
      <p:pic>
        <p:nvPicPr>
          <p:cNvPr id="299029" name="Picture 21" descr="MPj039926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6" y="3886200"/>
            <a:ext cx="17748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03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658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1905000" y="1454151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2: name events accordingly to the table</a:t>
            </a: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31781" name="Group 5"/>
          <p:cNvGrpSpPr>
            <a:grpSpLocks/>
          </p:cNvGrpSpPr>
          <p:nvPr/>
        </p:nvGrpSpPr>
        <p:grpSpPr bwMode="auto">
          <a:xfrm>
            <a:off x="5638800" y="2362202"/>
            <a:ext cx="914400" cy="795338"/>
            <a:chOff x="4992" y="1920"/>
            <a:chExt cx="576" cy="501"/>
          </a:xfrm>
        </p:grpSpPr>
        <p:sp>
          <p:nvSpPr>
            <p:cNvPr id="331782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3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84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31789" name="Group 13"/>
          <p:cNvGrpSpPr>
            <a:grpSpLocks/>
          </p:cNvGrpSpPr>
          <p:nvPr/>
        </p:nvGrpSpPr>
        <p:grpSpPr bwMode="auto">
          <a:xfrm>
            <a:off x="8001000" y="2362202"/>
            <a:ext cx="914400" cy="795338"/>
            <a:chOff x="4992" y="1920"/>
            <a:chExt cx="576" cy="501"/>
          </a:xfrm>
        </p:grpSpPr>
        <p:sp>
          <p:nvSpPr>
            <p:cNvPr id="331790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91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2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31797" name="Group 21"/>
          <p:cNvGrpSpPr>
            <a:grpSpLocks/>
          </p:cNvGrpSpPr>
          <p:nvPr/>
        </p:nvGrpSpPr>
        <p:grpSpPr bwMode="auto">
          <a:xfrm>
            <a:off x="5105400" y="3657602"/>
            <a:ext cx="914400" cy="795338"/>
            <a:chOff x="4992" y="1920"/>
            <a:chExt cx="576" cy="501"/>
          </a:xfrm>
        </p:grpSpPr>
        <p:sp>
          <p:nvSpPr>
            <p:cNvPr id="331798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99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0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31805" name="Group 29"/>
          <p:cNvGrpSpPr>
            <a:grpSpLocks/>
          </p:cNvGrpSpPr>
          <p:nvPr/>
        </p:nvGrpSpPr>
        <p:grpSpPr bwMode="auto">
          <a:xfrm>
            <a:off x="5562600" y="4876802"/>
            <a:ext cx="914400" cy="795338"/>
            <a:chOff x="4992" y="1920"/>
            <a:chExt cx="576" cy="501"/>
          </a:xfrm>
        </p:grpSpPr>
        <p:sp>
          <p:nvSpPr>
            <p:cNvPr id="331806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07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8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31813" name="Group 37"/>
          <p:cNvGrpSpPr>
            <a:grpSpLocks/>
          </p:cNvGrpSpPr>
          <p:nvPr/>
        </p:nvGrpSpPr>
        <p:grpSpPr bwMode="auto">
          <a:xfrm>
            <a:off x="7010400" y="4800602"/>
            <a:ext cx="914400" cy="795338"/>
            <a:chOff x="4992" y="1920"/>
            <a:chExt cx="576" cy="501"/>
          </a:xfrm>
        </p:grpSpPr>
        <p:sp>
          <p:nvSpPr>
            <p:cNvPr id="331814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15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6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7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18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19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20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31821" name="Group 45"/>
          <p:cNvGrpSpPr>
            <a:grpSpLocks/>
          </p:cNvGrpSpPr>
          <p:nvPr/>
        </p:nvGrpSpPr>
        <p:grpSpPr bwMode="auto">
          <a:xfrm>
            <a:off x="8382000" y="4800602"/>
            <a:ext cx="914400" cy="795338"/>
            <a:chOff x="4992" y="1920"/>
            <a:chExt cx="576" cy="501"/>
          </a:xfrm>
        </p:grpSpPr>
        <p:sp>
          <p:nvSpPr>
            <p:cNvPr id="331822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23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24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25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26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27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28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31829" name="Group 53"/>
          <p:cNvGrpSpPr>
            <a:grpSpLocks/>
          </p:cNvGrpSpPr>
          <p:nvPr/>
        </p:nvGrpSpPr>
        <p:grpSpPr bwMode="auto">
          <a:xfrm>
            <a:off x="6858000" y="2362202"/>
            <a:ext cx="914400" cy="795338"/>
            <a:chOff x="4992" y="1920"/>
            <a:chExt cx="576" cy="501"/>
          </a:xfrm>
        </p:grpSpPr>
        <p:sp>
          <p:nvSpPr>
            <p:cNvPr id="331830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31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32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33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34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35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36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31837" name="Group 61"/>
          <p:cNvGrpSpPr>
            <a:grpSpLocks/>
          </p:cNvGrpSpPr>
          <p:nvPr/>
        </p:nvGrpSpPr>
        <p:grpSpPr bwMode="auto">
          <a:xfrm>
            <a:off x="6400800" y="3657602"/>
            <a:ext cx="914400" cy="795338"/>
            <a:chOff x="4992" y="1920"/>
            <a:chExt cx="576" cy="501"/>
          </a:xfrm>
        </p:grpSpPr>
        <p:sp>
          <p:nvSpPr>
            <p:cNvPr id="331838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39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40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41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42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43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44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31845" name="Group 69"/>
          <p:cNvGrpSpPr>
            <a:grpSpLocks/>
          </p:cNvGrpSpPr>
          <p:nvPr/>
        </p:nvGrpSpPr>
        <p:grpSpPr bwMode="auto">
          <a:xfrm>
            <a:off x="9144000" y="2362202"/>
            <a:ext cx="914400" cy="795338"/>
            <a:chOff x="4992" y="1920"/>
            <a:chExt cx="576" cy="501"/>
          </a:xfrm>
        </p:grpSpPr>
        <p:sp>
          <p:nvSpPr>
            <p:cNvPr id="331846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47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48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49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50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51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52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31853" name="Group 77"/>
          <p:cNvGrpSpPr>
            <a:grpSpLocks/>
          </p:cNvGrpSpPr>
          <p:nvPr/>
        </p:nvGrpSpPr>
        <p:grpSpPr bwMode="auto">
          <a:xfrm>
            <a:off x="9067800" y="3657602"/>
            <a:ext cx="914400" cy="795338"/>
            <a:chOff x="4992" y="1920"/>
            <a:chExt cx="576" cy="501"/>
          </a:xfrm>
        </p:grpSpPr>
        <p:sp>
          <p:nvSpPr>
            <p:cNvPr id="331854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55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56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57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58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59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60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31861" name="Group 85"/>
          <p:cNvGrpSpPr>
            <a:grpSpLocks/>
          </p:cNvGrpSpPr>
          <p:nvPr/>
        </p:nvGrpSpPr>
        <p:grpSpPr bwMode="auto">
          <a:xfrm>
            <a:off x="7772400" y="3657602"/>
            <a:ext cx="914400" cy="795338"/>
            <a:chOff x="4992" y="1920"/>
            <a:chExt cx="576" cy="501"/>
          </a:xfrm>
        </p:grpSpPr>
        <p:sp>
          <p:nvSpPr>
            <p:cNvPr id="331862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863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64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65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66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67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31868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31872" name="Line 96"/>
          <p:cNvSpPr>
            <a:spLocks noChangeShapeType="1"/>
          </p:cNvSpPr>
          <p:nvPr/>
        </p:nvSpPr>
        <p:spPr bwMode="auto">
          <a:xfrm>
            <a:off x="3733800" y="4038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873" name="Line 97"/>
          <p:cNvSpPr>
            <a:spLocks noChangeShapeType="1"/>
          </p:cNvSpPr>
          <p:nvPr/>
        </p:nvSpPr>
        <p:spPr bwMode="auto">
          <a:xfrm>
            <a:off x="4800600" y="21336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1875" name="Picture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1"/>
            <a:ext cx="18796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1905000" y="1454151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3: Link all the events with planned activities</a:t>
            </a:r>
          </a:p>
        </p:txBody>
      </p:sp>
      <p:pic>
        <p:nvPicPr>
          <p:cNvPr id="328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8709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8710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11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2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3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14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15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16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8717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8718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19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0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1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22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23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24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8725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8726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27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8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9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30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31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32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8733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8734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35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6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7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38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39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40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8741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8742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43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44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45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46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47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48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8749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8750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1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52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53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54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55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56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8757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8758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9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0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1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62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63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64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8765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8766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67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8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69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70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71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72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8773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8774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75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6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77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78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79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80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8781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8782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83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4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5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86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87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88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8789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8790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91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2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3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94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95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8796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8797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98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799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0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1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2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3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4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5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6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7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8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09" name="Line 105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810" name="Text Box 106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8811" name="Text Box 107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8812" name="Text Box 108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8813" name="Text Box 109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8814" name="Text Box 110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8815" name="Text Box 111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8816" name="Text Box 112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8817" name="Text Box 113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8818" name="Text Box 114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8819" name="Text Box 115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8820" name="Text Box 116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8821" name="Text Box 117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847228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1026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7683" name="Rectangle 1027"/>
          <p:cNvSpPr>
            <a:spLocks noChangeArrowheads="1"/>
          </p:cNvSpPr>
          <p:nvPr/>
        </p:nvSpPr>
        <p:spPr bwMode="auto">
          <a:xfrm>
            <a:off x="1905000" y="145415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4: Add duration time for each activity</a:t>
            </a:r>
          </a:p>
        </p:txBody>
      </p:sp>
      <p:pic>
        <p:nvPicPr>
          <p:cNvPr id="327684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7685" name="Group 1029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7686" name="Oval 10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87" name="Line 10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88" name="Line 10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89" name="Text Box 10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690" name="Text Box 10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691" name="Text Box 10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692" name="Text Box 10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7693" name="Group 1037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7694" name="Oval 10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695" name="Line 10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96" name="Line 10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97" name="Text Box 10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698" name="Text Box 10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699" name="Text Box 10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00" name="Text Box 10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7701" name="Group 1045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7702" name="Oval 10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03" name="Line 10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04" name="Line 10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05" name="Text Box 10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06" name="Text Box 10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07" name="Text Box 10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08" name="Text Box 10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7709" name="Group 1053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7710" name="Oval 10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11" name="Line 10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12" name="Line 10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13" name="Text Box 10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14" name="Text Box 10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15" name="Text Box 10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16" name="Text Box 10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7717" name="Group 1061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7718" name="Oval 10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19" name="Line 10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0" name="Line 10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1" name="Text Box 10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22" name="Text Box 10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23" name="Text Box 10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24" name="Text Box 10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7725" name="Group 1069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7726" name="Oval 10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27" name="Line 10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8" name="Line 10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9" name="Text Box 10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30" name="Text Box 10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31" name="Text Box 10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32" name="Text Box 10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7733" name="Group 1077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7734" name="Oval 10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5" name="Line 10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36" name="Line 10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37" name="Text Box 10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38" name="Text Box 10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39" name="Text Box 10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40" name="Text Box 10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7741" name="Group 1085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7742" name="Oval 10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3" name="Line 10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44" name="Line 10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45" name="Text Box 10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46" name="Text Box 10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47" name="Text Box 10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48" name="Text Box 10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7749" name="Group 1093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7750" name="Oval 109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1" name="Line 109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52" name="Line 109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53" name="Text Box 109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54" name="Text Box 109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55" name="Text Box 109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56" name="Text Box 110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7757" name="Group 1101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7758" name="Oval 110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9" name="Line 110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0" name="Line 110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1" name="Text Box 110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62" name="Text Box 110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63" name="Text Box 110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64" name="Text Box 110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7765" name="Group 1109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7766" name="Oval 111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7" name="Line 111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8" name="Line 111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9" name="Text Box 111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70" name="Text Box 111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71" name="Text Box 111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7772" name="Text Box 111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7773" name="Line 1117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4" name="Line 1118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5" name="Line 1119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6" name="Line 1120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7" name="Line 1121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8" name="Line 1122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9" name="Line 1123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0" name="Line 1124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1" name="Line 1125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2" name="Line 1126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3" name="Line 1127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4" name="Line 1128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5" name="Text Box 1129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7786" name="Text Box 1130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7787" name="Text Box 1131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7788" name="Text Box 1132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7789" name="Text Box 1133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27790" name="Text Box 1134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7791" name="Text Box 1135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27792" name="Text Box 1136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7793" name="Text Box 1137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7794" name="Text Box 1138"/>
          <p:cNvSpPr txBox="1">
            <a:spLocks noChangeArrowheads="1"/>
          </p:cNvSpPr>
          <p:nvPr/>
        </p:nvSpPr>
        <p:spPr bwMode="auto">
          <a:xfrm>
            <a:off x="5181600" y="5486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7795" name="Text Box 1139"/>
          <p:cNvSpPr txBox="1">
            <a:spLocks noChangeArrowheads="1"/>
          </p:cNvSpPr>
          <p:nvPr/>
        </p:nvSpPr>
        <p:spPr bwMode="auto">
          <a:xfrm>
            <a:off x="73152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7796" name="Text Box 1140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7797" name="Line 1141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8" name="Text Box 1142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7799" name="Text Box 1143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7800" name="Text Box 1144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7801" name="Text Box 1145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7802" name="Text Box 1146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7803" name="Text Box 1147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7804" name="Text Box 1148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7805" name="Text Box 1149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7806" name="Text Box 1150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7807" name="Text Box 1151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7808" name="Text Box 1152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7809" name="Text Box 1153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16266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1905000" y="126365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5: Enter 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earliest possible start time </a:t>
            </a:r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event </a:t>
            </a:r>
            <a:endParaRPr lang="pl-PL" altLang="en-U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22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2565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2566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67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71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72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2573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2574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5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76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77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2578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79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80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2581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2582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83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84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85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2586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87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88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2589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2590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91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92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93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2594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95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596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2597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2598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99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00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01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2602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03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04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2605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2606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07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08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09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2610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11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12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2613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2614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15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16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17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22618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19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20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2621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2622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23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24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25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2626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27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28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2629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2630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31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32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33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2634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35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36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2637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2638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39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40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41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2642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43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44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2645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2646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47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48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49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2650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51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2652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2653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4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5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6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7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8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59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0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1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2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3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4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5" name="Text Box 105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2666" name="Text Box 106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2667" name="Text Box 107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2668" name="Text Box 108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2669" name="Text Box 109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22670" name="Text Box 110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2671" name="Text Box 111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22672" name="Text Box 112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2673" name="Text Box 113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2674" name="Text Box 114"/>
          <p:cNvSpPr txBox="1">
            <a:spLocks noChangeArrowheads="1"/>
          </p:cNvSpPr>
          <p:nvPr/>
        </p:nvSpPr>
        <p:spPr bwMode="auto">
          <a:xfrm>
            <a:off x="5181600" y="5486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2675" name="Text Box 115"/>
          <p:cNvSpPr txBox="1">
            <a:spLocks noChangeArrowheads="1"/>
          </p:cNvSpPr>
          <p:nvPr/>
        </p:nvSpPr>
        <p:spPr bwMode="auto">
          <a:xfrm>
            <a:off x="73152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2676" name="Text Box 116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2677" name="Line 117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78" name="Text Box 118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2679" name="Text Box 119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2680" name="Text Box 120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2681" name="Text Box 121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2682" name="Text Box 122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2683" name="Text Box 123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2684" name="Text Box 124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2685" name="Text Box 125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2686" name="Text Box 126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2687" name="Text Box 127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2688" name="Text Box 128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2689" name="Text Box 129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866000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1905000" y="126365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6: Enter t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he latest possible finish time f</a:t>
            </a:r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event </a:t>
            </a:r>
            <a:endParaRPr lang="pl-PL" altLang="en-U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21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1541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1542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3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44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45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1546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47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1548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1549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52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53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1554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55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1556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1557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60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61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1562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63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12</a:t>
              </a:r>
              <a:endParaRPr lang="en-GB" alt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1565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68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69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1570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71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1572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1573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76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77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1580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1581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1582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3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84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85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1589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1590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91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2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93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21594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595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21596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1597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1598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99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00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01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1602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603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1604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1605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1606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07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09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1610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611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1612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1613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1614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15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16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17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1618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619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1620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1621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1622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23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24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25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1626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GB" altLang="en-US"/>
            </a:p>
          </p:txBody>
        </p:sp>
        <p:sp>
          <p:nvSpPr>
            <p:cNvPr id="321627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13</a:t>
              </a:r>
              <a:endParaRPr lang="en-GB" altLang="en-US"/>
            </a:p>
          </p:txBody>
        </p:sp>
        <p:sp>
          <p:nvSpPr>
            <p:cNvPr id="321628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1629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0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1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2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3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4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5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6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7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8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39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40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41" name="Text Box 105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1642" name="Text Box 106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1643" name="Text Box 107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1644" name="Text Box 108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1645" name="Text Box 109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21646" name="Text Box 110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1647" name="Text Box 111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21648" name="Text Box 112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1649" name="Text Box 113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1650" name="Text Box 114"/>
          <p:cNvSpPr txBox="1">
            <a:spLocks noChangeArrowheads="1"/>
          </p:cNvSpPr>
          <p:nvPr/>
        </p:nvSpPr>
        <p:spPr bwMode="auto">
          <a:xfrm>
            <a:off x="5181600" y="5486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1651" name="Text Box 115"/>
          <p:cNvSpPr txBox="1">
            <a:spLocks noChangeArrowheads="1"/>
          </p:cNvSpPr>
          <p:nvPr/>
        </p:nvSpPr>
        <p:spPr bwMode="auto">
          <a:xfrm>
            <a:off x="73152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1652" name="Text Box 116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1653" name="Line 117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54" name="Text Box 118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1655" name="Text Box 119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1656" name="Text Box 120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1657" name="Text Box 121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1658" name="Text Box 122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1659" name="Text Box 123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1660" name="Text Box 124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1661" name="Text Box 125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1662" name="Text Box 126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1663" name="Text Box 127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1664" name="Text Box 128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1665" name="Text Box 129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175526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1905000" y="1454151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7: Evaluate the slack time for every event</a:t>
            </a:r>
          </a:p>
        </p:txBody>
      </p:sp>
      <p:pic>
        <p:nvPicPr>
          <p:cNvPr id="320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0517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0518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19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20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21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22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23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24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0525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28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29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0530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31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0532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0533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36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37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0538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20539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12</a:t>
              </a:r>
              <a:endParaRPr lang="en-GB" altLang="en-US"/>
            </a:p>
          </p:txBody>
        </p:sp>
        <p:sp>
          <p:nvSpPr>
            <p:cNvPr id="320540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0541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44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45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0546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47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0548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0549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53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0554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55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0556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0557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0558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9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60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61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0562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63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0564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0565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0566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67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68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69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20570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0571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20572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0573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0574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75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76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77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0578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0579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0580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0581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0582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83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84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85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0586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87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0588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0589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0590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91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92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93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0594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0595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0596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0597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0598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99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600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601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0602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0603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13</a:t>
              </a:r>
              <a:endParaRPr lang="en-GB" altLang="en-US"/>
            </a:p>
          </p:txBody>
        </p:sp>
        <p:sp>
          <p:nvSpPr>
            <p:cNvPr id="320604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0605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06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07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08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09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0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1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2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3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4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5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6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17" name="Text Box 105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0618" name="Text Box 106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0619" name="Text Box 107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0620" name="Text Box 108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0621" name="Text Box 109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20622" name="Text Box 110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0623" name="Text Box 111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20624" name="Text Box 112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0625" name="Text Box 113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0626" name="Text Box 114"/>
          <p:cNvSpPr txBox="1">
            <a:spLocks noChangeArrowheads="1"/>
          </p:cNvSpPr>
          <p:nvPr/>
        </p:nvSpPr>
        <p:spPr bwMode="auto">
          <a:xfrm>
            <a:off x="5181600" y="5486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0627" name="Text Box 115"/>
          <p:cNvSpPr txBox="1">
            <a:spLocks noChangeArrowheads="1"/>
          </p:cNvSpPr>
          <p:nvPr/>
        </p:nvSpPr>
        <p:spPr bwMode="auto">
          <a:xfrm>
            <a:off x="73152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0628" name="Text Box 116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0629" name="Line 117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630" name="Text Box 118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0631" name="Text Box 119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0632" name="Text Box 120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0633" name="Text Box 121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0634" name="Text Box 122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0635" name="Text Box 123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0636" name="Text Box 124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0637" name="Text Box 125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0638" name="Text Box 126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0639" name="Text Box 127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0640" name="Text Box 128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0641" name="Text Box 129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1905000" y="1243013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8: Underline (in red) the critical path of the entire project</a:t>
            </a:r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26661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26662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63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64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65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66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67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68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26669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26670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1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72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73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26676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26677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26678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79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80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81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6682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26683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12</a:t>
              </a:r>
              <a:endParaRPr lang="en-GB" altLang="en-US"/>
            </a:p>
          </p:txBody>
        </p:sp>
        <p:sp>
          <p:nvSpPr>
            <p:cNvPr id="326684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26685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26686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87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88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89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6690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91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26692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26693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26694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95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96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97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6698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699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26700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26701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26702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03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04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05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6706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707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26708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26709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26710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11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12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13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26714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6715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26716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26717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26718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19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20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21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26722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6723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6724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26725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26726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27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28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29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6730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731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26732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26733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26734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35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36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37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6738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26739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6740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26741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26742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43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44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45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26746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26747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13</a:t>
              </a:r>
              <a:endParaRPr lang="en-GB" altLang="en-US"/>
            </a:p>
          </p:txBody>
        </p:sp>
        <p:sp>
          <p:nvSpPr>
            <p:cNvPr id="326748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26749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0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1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2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3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4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5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6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7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8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59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60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61" name="Text Box 105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6762" name="Text Box 106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6763" name="Text Box 107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6764" name="Text Box 108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6765" name="Text Box 109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26766" name="Text Box 110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6767" name="Text Box 111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26768" name="Text Box 112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6769" name="Text Box 113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26770" name="Text Box 114"/>
          <p:cNvSpPr txBox="1">
            <a:spLocks noChangeArrowheads="1"/>
          </p:cNvSpPr>
          <p:nvPr/>
        </p:nvSpPr>
        <p:spPr bwMode="auto">
          <a:xfrm>
            <a:off x="5181600" y="53784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6771" name="Text Box 115"/>
          <p:cNvSpPr txBox="1">
            <a:spLocks noChangeArrowheads="1"/>
          </p:cNvSpPr>
          <p:nvPr/>
        </p:nvSpPr>
        <p:spPr bwMode="auto">
          <a:xfrm>
            <a:off x="7315200" y="4038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26772" name="Text Box 116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26773" name="Line 117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774" name="Text Box 118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26775" name="Text Box 119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26776" name="Text Box 120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26777" name="Text Box 121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26778" name="Text Box 122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26779" name="Text Box 123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26780" name="Text Box 124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26781" name="Text Box 125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26782" name="Text Box 126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26783" name="Text Box 127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26784" name="Text Box 128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26785" name="Text Box 129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1905000" y="145573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9: Select milestones for the project</a:t>
            </a:r>
          </a:p>
        </p:txBody>
      </p:sp>
      <p:pic>
        <p:nvPicPr>
          <p:cNvPr id="342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42021" name="Group 5"/>
          <p:cNvGrpSpPr>
            <a:grpSpLocks/>
          </p:cNvGrpSpPr>
          <p:nvPr/>
        </p:nvGrpSpPr>
        <p:grpSpPr bwMode="auto">
          <a:xfrm>
            <a:off x="2057400" y="4038602"/>
            <a:ext cx="914400" cy="795338"/>
            <a:chOff x="4992" y="1920"/>
            <a:chExt cx="576" cy="501"/>
          </a:xfrm>
        </p:grpSpPr>
        <p:sp>
          <p:nvSpPr>
            <p:cNvPr id="342022" name="Oval 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23" name="Line 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24" name="Line 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grpSp>
        <p:nvGrpSpPr>
          <p:cNvPr id="342029" name="Group 13"/>
          <p:cNvGrpSpPr>
            <a:grpSpLocks/>
          </p:cNvGrpSpPr>
          <p:nvPr/>
        </p:nvGrpSpPr>
        <p:grpSpPr bwMode="auto">
          <a:xfrm>
            <a:off x="3505200" y="4038602"/>
            <a:ext cx="914400" cy="795338"/>
            <a:chOff x="4992" y="1920"/>
            <a:chExt cx="576" cy="501"/>
          </a:xfrm>
        </p:grpSpPr>
        <p:sp>
          <p:nvSpPr>
            <p:cNvPr id="342030" name="Oval 1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31" name="Line 1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32" name="Line 1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</p:grpSp>
      <p:grpSp>
        <p:nvGrpSpPr>
          <p:cNvPr id="342037" name="Group 21"/>
          <p:cNvGrpSpPr>
            <a:grpSpLocks/>
          </p:cNvGrpSpPr>
          <p:nvPr/>
        </p:nvGrpSpPr>
        <p:grpSpPr bwMode="auto">
          <a:xfrm>
            <a:off x="4953000" y="4038602"/>
            <a:ext cx="914400" cy="795338"/>
            <a:chOff x="4992" y="1920"/>
            <a:chExt cx="576" cy="501"/>
          </a:xfrm>
        </p:grpSpPr>
        <p:sp>
          <p:nvSpPr>
            <p:cNvPr id="342038" name="Oval 2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39" name="Line 2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40" name="Line 2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12</a:t>
              </a:r>
              <a:endParaRPr lang="en-GB" altLang="en-US"/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42045" name="Group 29"/>
          <p:cNvGrpSpPr>
            <a:grpSpLocks/>
          </p:cNvGrpSpPr>
          <p:nvPr/>
        </p:nvGrpSpPr>
        <p:grpSpPr bwMode="auto">
          <a:xfrm>
            <a:off x="6400800" y="4038602"/>
            <a:ext cx="914400" cy="795338"/>
            <a:chOff x="4992" y="1920"/>
            <a:chExt cx="576" cy="501"/>
          </a:xfrm>
        </p:grpSpPr>
        <p:sp>
          <p:nvSpPr>
            <p:cNvPr id="342046" name="Oval 3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47" name="Line 3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48" name="Line 3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2050" name="Text Box 3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grpSp>
        <p:nvGrpSpPr>
          <p:cNvPr id="342053" name="Group 37"/>
          <p:cNvGrpSpPr>
            <a:grpSpLocks/>
          </p:cNvGrpSpPr>
          <p:nvPr/>
        </p:nvGrpSpPr>
        <p:grpSpPr bwMode="auto">
          <a:xfrm>
            <a:off x="7848600" y="4038602"/>
            <a:ext cx="914400" cy="795338"/>
            <a:chOff x="4992" y="1920"/>
            <a:chExt cx="576" cy="501"/>
          </a:xfrm>
        </p:grpSpPr>
        <p:sp>
          <p:nvSpPr>
            <p:cNvPr id="342054" name="Oval 3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55" name="Line 3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56" name="Line 4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57" name="Text Box 4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16</a:t>
              </a:r>
              <a:endParaRPr lang="en-GB" altLang="en-US"/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42061" name="Group 45"/>
          <p:cNvGrpSpPr>
            <a:grpSpLocks/>
          </p:cNvGrpSpPr>
          <p:nvPr/>
        </p:nvGrpSpPr>
        <p:grpSpPr bwMode="auto">
          <a:xfrm>
            <a:off x="9296400" y="4038602"/>
            <a:ext cx="914400" cy="795338"/>
            <a:chOff x="4992" y="1920"/>
            <a:chExt cx="576" cy="501"/>
          </a:xfrm>
        </p:grpSpPr>
        <p:sp>
          <p:nvSpPr>
            <p:cNvPr id="342062" name="Oval 4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63" name="Line 4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64" name="Line 4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65" name="Text Box 4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42066" name="Text Box 5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67" name="Text Box 5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19</a:t>
              </a:r>
              <a:endParaRPr lang="en-GB" altLang="en-US"/>
            </a:p>
          </p:txBody>
        </p:sp>
        <p:sp>
          <p:nvSpPr>
            <p:cNvPr id="342068" name="Text Box 5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grpSp>
        <p:nvGrpSpPr>
          <p:cNvPr id="342069" name="Group 53"/>
          <p:cNvGrpSpPr>
            <a:grpSpLocks/>
          </p:cNvGrpSpPr>
          <p:nvPr/>
        </p:nvGrpSpPr>
        <p:grpSpPr bwMode="auto">
          <a:xfrm>
            <a:off x="2895600" y="3124202"/>
            <a:ext cx="914400" cy="795338"/>
            <a:chOff x="4992" y="1920"/>
            <a:chExt cx="576" cy="501"/>
          </a:xfrm>
        </p:grpSpPr>
        <p:sp>
          <p:nvSpPr>
            <p:cNvPr id="342070" name="Oval 5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71" name="Line 5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72" name="Line 5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73" name="Text Box 5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42074" name="Text Box 5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42075" name="Text Box 5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42076" name="Text Box 6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</a:t>
              </a:r>
              <a:endParaRPr lang="en-GB" altLang="en-US"/>
            </a:p>
          </p:txBody>
        </p:sp>
      </p:grpSp>
      <p:grpSp>
        <p:nvGrpSpPr>
          <p:cNvPr id="342077" name="Group 61"/>
          <p:cNvGrpSpPr>
            <a:grpSpLocks/>
          </p:cNvGrpSpPr>
          <p:nvPr/>
        </p:nvGrpSpPr>
        <p:grpSpPr bwMode="auto">
          <a:xfrm>
            <a:off x="5181600" y="2438402"/>
            <a:ext cx="914400" cy="795338"/>
            <a:chOff x="4992" y="1920"/>
            <a:chExt cx="576" cy="501"/>
          </a:xfrm>
        </p:grpSpPr>
        <p:sp>
          <p:nvSpPr>
            <p:cNvPr id="342078" name="Oval 6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79" name="Line 6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80" name="Line 6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81" name="Text Box 6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  <p:sp>
          <p:nvSpPr>
            <p:cNvPr id="342082" name="Text Box 6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42083" name="Text Box 6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42084" name="Text Box 6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42085" name="Group 69"/>
          <p:cNvGrpSpPr>
            <a:grpSpLocks/>
          </p:cNvGrpSpPr>
          <p:nvPr/>
        </p:nvGrpSpPr>
        <p:grpSpPr bwMode="auto">
          <a:xfrm>
            <a:off x="4343400" y="5410202"/>
            <a:ext cx="914400" cy="795338"/>
            <a:chOff x="4992" y="1920"/>
            <a:chExt cx="576" cy="501"/>
          </a:xfrm>
        </p:grpSpPr>
        <p:sp>
          <p:nvSpPr>
            <p:cNvPr id="342086" name="Oval 7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87" name="Line 7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88" name="Line 7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89" name="Text Box 7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42090" name="Text Box 7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91" name="Text Box 7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  <p:sp>
          <p:nvSpPr>
            <p:cNvPr id="342092" name="Text Box 7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</p:grpSp>
      <p:grpSp>
        <p:nvGrpSpPr>
          <p:cNvPr id="342093" name="Group 77"/>
          <p:cNvGrpSpPr>
            <a:grpSpLocks/>
          </p:cNvGrpSpPr>
          <p:nvPr/>
        </p:nvGrpSpPr>
        <p:grpSpPr bwMode="auto">
          <a:xfrm>
            <a:off x="5638800" y="5410202"/>
            <a:ext cx="914400" cy="795338"/>
            <a:chOff x="4992" y="1920"/>
            <a:chExt cx="576" cy="501"/>
          </a:xfrm>
        </p:grpSpPr>
        <p:sp>
          <p:nvSpPr>
            <p:cNvPr id="342094" name="Oval 7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95" name="Line 7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96" name="Line 8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097" name="Text Box 8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42098" name="Text Box 8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2099" name="Text Box 8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42100" name="Text Box 8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42101" name="Group 85"/>
          <p:cNvGrpSpPr>
            <a:grpSpLocks/>
          </p:cNvGrpSpPr>
          <p:nvPr/>
        </p:nvGrpSpPr>
        <p:grpSpPr bwMode="auto">
          <a:xfrm>
            <a:off x="7086600" y="2667002"/>
            <a:ext cx="914400" cy="795338"/>
            <a:chOff x="4992" y="1920"/>
            <a:chExt cx="576" cy="501"/>
          </a:xfrm>
        </p:grpSpPr>
        <p:sp>
          <p:nvSpPr>
            <p:cNvPr id="342102" name="Oval 8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103" name="Line 8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104" name="Line 8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105" name="Text Box 8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  <p:sp>
          <p:nvSpPr>
            <p:cNvPr id="342106" name="Text Box 9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42107" name="Text Box 9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13</a:t>
              </a:r>
              <a:endParaRPr lang="en-GB" altLang="en-US"/>
            </a:p>
          </p:txBody>
        </p:sp>
        <p:sp>
          <p:nvSpPr>
            <p:cNvPr id="342108" name="Text Box 9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sp>
        <p:nvSpPr>
          <p:cNvPr id="342109" name="Line 93"/>
          <p:cNvSpPr>
            <a:spLocks noChangeShapeType="1"/>
          </p:cNvSpPr>
          <p:nvPr/>
        </p:nvSpPr>
        <p:spPr bwMode="auto">
          <a:xfrm flipV="1">
            <a:off x="27432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0" name="Line 94"/>
          <p:cNvSpPr>
            <a:spLocks noChangeShapeType="1"/>
          </p:cNvSpPr>
          <p:nvPr/>
        </p:nvSpPr>
        <p:spPr bwMode="auto">
          <a:xfrm flipV="1">
            <a:off x="3657600" y="2895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1" name="Line 95"/>
          <p:cNvSpPr>
            <a:spLocks noChangeShapeType="1"/>
          </p:cNvSpPr>
          <p:nvPr/>
        </p:nvSpPr>
        <p:spPr bwMode="auto">
          <a:xfrm>
            <a:off x="6096000" y="28194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2" name="Line 96"/>
          <p:cNvSpPr>
            <a:spLocks noChangeShapeType="1"/>
          </p:cNvSpPr>
          <p:nvPr/>
        </p:nvSpPr>
        <p:spPr bwMode="auto">
          <a:xfrm>
            <a:off x="7924800" y="32766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3" name="Line 97"/>
          <p:cNvSpPr>
            <a:spLocks noChangeShapeType="1"/>
          </p:cNvSpPr>
          <p:nvPr/>
        </p:nvSpPr>
        <p:spPr bwMode="auto">
          <a:xfrm>
            <a:off x="2971800" y="44196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4" name="Line 98"/>
          <p:cNvSpPr>
            <a:spLocks noChangeShapeType="1"/>
          </p:cNvSpPr>
          <p:nvPr/>
        </p:nvSpPr>
        <p:spPr bwMode="auto">
          <a:xfrm>
            <a:off x="4419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5" name="Line 99"/>
          <p:cNvSpPr>
            <a:spLocks noChangeShapeType="1"/>
          </p:cNvSpPr>
          <p:nvPr/>
        </p:nvSpPr>
        <p:spPr bwMode="auto">
          <a:xfrm>
            <a:off x="4114800" y="4800600"/>
            <a:ext cx="457200" cy="6096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6" name="Line 100"/>
          <p:cNvSpPr>
            <a:spLocks noChangeShapeType="1"/>
          </p:cNvSpPr>
          <p:nvPr/>
        </p:nvSpPr>
        <p:spPr bwMode="auto">
          <a:xfrm>
            <a:off x="5867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7" name="Line 101"/>
          <p:cNvSpPr>
            <a:spLocks noChangeShapeType="1"/>
          </p:cNvSpPr>
          <p:nvPr/>
        </p:nvSpPr>
        <p:spPr bwMode="auto">
          <a:xfrm>
            <a:off x="7315200" y="4419600"/>
            <a:ext cx="53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8" name="Line 102"/>
          <p:cNvSpPr>
            <a:spLocks noChangeShapeType="1"/>
          </p:cNvSpPr>
          <p:nvPr/>
        </p:nvSpPr>
        <p:spPr bwMode="auto">
          <a:xfrm>
            <a:off x="8763000" y="44196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19" name="Line 103"/>
          <p:cNvSpPr>
            <a:spLocks noChangeShapeType="1"/>
          </p:cNvSpPr>
          <p:nvPr/>
        </p:nvSpPr>
        <p:spPr bwMode="auto">
          <a:xfrm>
            <a:off x="5181600" y="5791200"/>
            <a:ext cx="53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20" name="Line 104"/>
          <p:cNvSpPr>
            <a:spLocks noChangeShapeType="1"/>
          </p:cNvSpPr>
          <p:nvPr/>
        </p:nvSpPr>
        <p:spPr bwMode="auto">
          <a:xfrm flipV="1">
            <a:off x="6400800" y="4800600"/>
            <a:ext cx="381000" cy="685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21" name="Text Box 105"/>
          <p:cNvSpPr txBox="1">
            <a:spLocks noChangeArrowheads="1"/>
          </p:cNvSpPr>
          <p:nvPr/>
        </p:nvSpPr>
        <p:spPr bwMode="auto">
          <a:xfrm>
            <a:off x="2590800" y="3657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42122" name="Text Box 106"/>
          <p:cNvSpPr txBox="1">
            <a:spLocks noChangeArrowheads="1"/>
          </p:cNvSpPr>
          <p:nvPr/>
        </p:nvSpPr>
        <p:spPr bwMode="auto">
          <a:xfrm>
            <a:off x="29718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42123" name="Text Box 107"/>
          <p:cNvSpPr txBox="1">
            <a:spLocks noChangeArrowheads="1"/>
          </p:cNvSpPr>
          <p:nvPr/>
        </p:nvSpPr>
        <p:spPr bwMode="auto">
          <a:xfrm>
            <a:off x="4191000" y="4800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42124" name="Text Box 108"/>
          <p:cNvSpPr txBox="1">
            <a:spLocks noChangeArrowheads="1"/>
          </p:cNvSpPr>
          <p:nvPr/>
        </p:nvSpPr>
        <p:spPr bwMode="auto">
          <a:xfrm>
            <a:off x="44196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42125" name="Text Box 109"/>
          <p:cNvSpPr txBox="1">
            <a:spLocks noChangeArrowheads="1"/>
          </p:cNvSpPr>
          <p:nvPr/>
        </p:nvSpPr>
        <p:spPr bwMode="auto">
          <a:xfrm>
            <a:off x="4267200" y="27432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5</a:t>
            </a:r>
            <a:endParaRPr lang="en-GB" altLang="en-US"/>
          </a:p>
        </p:txBody>
      </p:sp>
      <p:sp>
        <p:nvSpPr>
          <p:cNvPr id="342126" name="Text Box 110"/>
          <p:cNvSpPr txBox="1">
            <a:spLocks noChangeArrowheads="1"/>
          </p:cNvSpPr>
          <p:nvPr/>
        </p:nvSpPr>
        <p:spPr bwMode="auto">
          <a:xfrm>
            <a:off x="6400800" y="2590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42127" name="Text Box 111"/>
          <p:cNvSpPr txBox="1">
            <a:spLocks noChangeArrowheads="1"/>
          </p:cNvSpPr>
          <p:nvPr/>
        </p:nvSpPr>
        <p:spPr bwMode="auto">
          <a:xfrm>
            <a:off x="8382000" y="33528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6</a:t>
            </a:r>
            <a:endParaRPr lang="en-GB" altLang="en-US"/>
          </a:p>
        </p:txBody>
      </p:sp>
      <p:sp>
        <p:nvSpPr>
          <p:cNvPr id="342128" name="Text Box 112"/>
          <p:cNvSpPr txBox="1">
            <a:spLocks noChangeArrowheads="1"/>
          </p:cNvSpPr>
          <p:nvPr/>
        </p:nvSpPr>
        <p:spPr bwMode="auto">
          <a:xfrm>
            <a:off x="58674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42129" name="Text Box 113"/>
          <p:cNvSpPr txBox="1">
            <a:spLocks noChangeArrowheads="1"/>
          </p:cNvSpPr>
          <p:nvPr/>
        </p:nvSpPr>
        <p:spPr bwMode="auto">
          <a:xfrm>
            <a:off x="6248400" y="4953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4</a:t>
            </a:r>
            <a:endParaRPr lang="en-GB" altLang="en-US"/>
          </a:p>
        </p:txBody>
      </p:sp>
      <p:sp>
        <p:nvSpPr>
          <p:cNvPr id="342130" name="Text Box 114"/>
          <p:cNvSpPr txBox="1">
            <a:spLocks noChangeArrowheads="1"/>
          </p:cNvSpPr>
          <p:nvPr/>
        </p:nvSpPr>
        <p:spPr bwMode="auto">
          <a:xfrm>
            <a:off x="5181600" y="53784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42131" name="Text Box 115"/>
          <p:cNvSpPr txBox="1">
            <a:spLocks noChangeArrowheads="1"/>
          </p:cNvSpPr>
          <p:nvPr/>
        </p:nvSpPr>
        <p:spPr bwMode="auto">
          <a:xfrm>
            <a:off x="7315200" y="40386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2</a:t>
            </a:r>
            <a:endParaRPr lang="en-GB" altLang="en-US"/>
          </a:p>
        </p:txBody>
      </p:sp>
      <p:sp>
        <p:nvSpPr>
          <p:cNvPr id="342132" name="Text Box 116"/>
          <p:cNvSpPr txBox="1">
            <a:spLocks noChangeArrowheads="1"/>
          </p:cNvSpPr>
          <p:nvPr/>
        </p:nvSpPr>
        <p:spPr bwMode="auto">
          <a:xfrm>
            <a:off x="8763000" y="408305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/>
              <a:t>3</a:t>
            </a:r>
            <a:endParaRPr lang="en-GB" altLang="en-US"/>
          </a:p>
        </p:txBody>
      </p:sp>
      <p:sp>
        <p:nvSpPr>
          <p:cNvPr id="342133" name="Line 117"/>
          <p:cNvSpPr>
            <a:spLocks noChangeShapeType="1"/>
          </p:cNvSpPr>
          <p:nvPr/>
        </p:nvSpPr>
        <p:spPr bwMode="auto">
          <a:xfrm>
            <a:off x="5943600" y="3124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134" name="Oval 118"/>
          <p:cNvSpPr>
            <a:spLocks noChangeArrowheads="1"/>
          </p:cNvSpPr>
          <p:nvPr/>
        </p:nvSpPr>
        <p:spPr bwMode="auto">
          <a:xfrm>
            <a:off x="2057400" y="3962400"/>
            <a:ext cx="914400" cy="914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135" name="Oval 119"/>
          <p:cNvSpPr>
            <a:spLocks noChangeArrowheads="1"/>
          </p:cNvSpPr>
          <p:nvPr/>
        </p:nvSpPr>
        <p:spPr bwMode="auto">
          <a:xfrm>
            <a:off x="6400800" y="3962400"/>
            <a:ext cx="914400" cy="914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136" name="Oval 120"/>
          <p:cNvSpPr>
            <a:spLocks noChangeArrowheads="1"/>
          </p:cNvSpPr>
          <p:nvPr/>
        </p:nvSpPr>
        <p:spPr bwMode="auto">
          <a:xfrm>
            <a:off x="9296400" y="3962400"/>
            <a:ext cx="914400" cy="914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137" name="Text Box 121"/>
          <p:cNvSpPr txBox="1">
            <a:spLocks noChangeArrowheads="1"/>
          </p:cNvSpPr>
          <p:nvPr/>
        </p:nvSpPr>
        <p:spPr bwMode="auto">
          <a:xfrm>
            <a:off x="2895600" y="3854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342138" name="Text Box 122"/>
          <p:cNvSpPr txBox="1">
            <a:spLocks noChangeArrowheads="1"/>
          </p:cNvSpPr>
          <p:nvPr/>
        </p:nvSpPr>
        <p:spPr bwMode="auto">
          <a:xfrm>
            <a:off x="31242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42139" name="Text Box 123"/>
          <p:cNvSpPr txBox="1">
            <a:spLocks noChangeArrowheads="1"/>
          </p:cNvSpPr>
          <p:nvPr/>
        </p:nvSpPr>
        <p:spPr bwMode="auto">
          <a:xfrm>
            <a:off x="4038600" y="49530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342140" name="Text Box 124"/>
          <p:cNvSpPr txBox="1">
            <a:spLocks noChangeArrowheads="1"/>
          </p:cNvSpPr>
          <p:nvPr/>
        </p:nvSpPr>
        <p:spPr bwMode="auto">
          <a:xfrm>
            <a:off x="45720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d</a:t>
            </a:r>
          </a:p>
        </p:txBody>
      </p:sp>
      <p:sp>
        <p:nvSpPr>
          <p:cNvPr id="342141" name="Text Box 125"/>
          <p:cNvSpPr txBox="1">
            <a:spLocks noChangeArrowheads="1"/>
          </p:cNvSpPr>
          <p:nvPr/>
        </p:nvSpPr>
        <p:spPr bwMode="auto">
          <a:xfrm>
            <a:off x="4343400" y="30162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342142" name="Text Box 126"/>
          <p:cNvSpPr txBox="1">
            <a:spLocks noChangeArrowheads="1"/>
          </p:cNvSpPr>
          <p:nvPr/>
        </p:nvSpPr>
        <p:spPr bwMode="auto">
          <a:xfrm>
            <a:off x="6553200" y="2895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f</a:t>
            </a:r>
          </a:p>
        </p:txBody>
      </p:sp>
      <p:sp>
        <p:nvSpPr>
          <p:cNvPr id="342143" name="Text Box 127"/>
          <p:cNvSpPr txBox="1">
            <a:spLocks noChangeArrowheads="1"/>
          </p:cNvSpPr>
          <p:nvPr/>
        </p:nvSpPr>
        <p:spPr bwMode="auto">
          <a:xfrm>
            <a:off x="5334000" y="5759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342144" name="Text Box 128"/>
          <p:cNvSpPr txBox="1">
            <a:spLocks noChangeArrowheads="1"/>
          </p:cNvSpPr>
          <p:nvPr/>
        </p:nvSpPr>
        <p:spPr bwMode="auto">
          <a:xfrm>
            <a:off x="5943600" y="43434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342145" name="Text Box 129"/>
          <p:cNvSpPr txBox="1">
            <a:spLocks noChangeArrowheads="1"/>
          </p:cNvSpPr>
          <p:nvPr/>
        </p:nvSpPr>
        <p:spPr bwMode="auto">
          <a:xfrm>
            <a:off x="6629400" y="4997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342146" name="Text Box 130"/>
          <p:cNvSpPr txBox="1">
            <a:spLocks noChangeArrowheads="1"/>
          </p:cNvSpPr>
          <p:nvPr/>
        </p:nvSpPr>
        <p:spPr bwMode="auto">
          <a:xfrm>
            <a:off x="7467600" y="44196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j</a:t>
            </a:r>
          </a:p>
        </p:txBody>
      </p:sp>
      <p:sp>
        <p:nvSpPr>
          <p:cNvPr id="342147" name="Text Box 131"/>
          <p:cNvSpPr txBox="1">
            <a:spLocks noChangeArrowheads="1"/>
          </p:cNvSpPr>
          <p:nvPr/>
        </p:nvSpPr>
        <p:spPr bwMode="auto">
          <a:xfrm>
            <a:off x="8153400" y="34734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342148" name="Text Box 132"/>
          <p:cNvSpPr txBox="1">
            <a:spLocks noChangeArrowheads="1"/>
          </p:cNvSpPr>
          <p:nvPr/>
        </p:nvSpPr>
        <p:spPr bwMode="auto">
          <a:xfrm>
            <a:off x="8839200" y="438785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>
                <a:solidFill>
                  <a:srgbClr val="CC33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500618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1981200" y="2133601"/>
            <a:ext cx="8534400" cy="4117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The </a:t>
            </a:r>
            <a:r>
              <a:rPr lang="pl-PL" altLang="en-US" sz="2400" b="1">
                <a:solidFill>
                  <a:schemeClr val="accent2"/>
                </a:solidFill>
              </a:rPr>
              <a:t>Program</a:t>
            </a:r>
            <a:r>
              <a:rPr lang="pl-PL" altLang="en-US" sz="2400"/>
              <a:t> </a:t>
            </a:r>
            <a:r>
              <a:rPr lang="pl-PL" altLang="en-US" sz="2400" b="1">
                <a:solidFill>
                  <a:schemeClr val="accent2"/>
                </a:solidFill>
              </a:rPr>
              <a:t>Evaluation and Review Technique</a:t>
            </a:r>
            <a:r>
              <a:rPr lang="pl-PL" altLang="en-US" sz="2400"/>
              <a:t> (PERT)</a:t>
            </a:r>
          </a:p>
          <a:p>
            <a:pPr>
              <a:buClr>
                <a:srgbClr val="CC3300"/>
              </a:buClr>
              <a:buFont typeface="Wingdings" charset="2"/>
              <a:buNone/>
            </a:pPr>
            <a:endParaRPr lang="pl-PL" altLang="en-US" sz="2400"/>
          </a:p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</a:t>
            </a:r>
            <a:r>
              <a:rPr lang="en-US" altLang="en-US" sz="2400"/>
              <a:t>a </a:t>
            </a:r>
            <a:r>
              <a:rPr lang="pl-PL" altLang="en-US" sz="2400"/>
              <a:t>technique</a:t>
            </a:r>
            <a:r>
              <a:rPr lang="en-US" altLang="en-US" sz="2400"/>
              <a:t> </a:t>
            </a:r>
            <a:r>
              <a:rPr lang="pl-PL" altLang="en-US" sz="2400"/>
              <a:t>(</a:t>
            </a:r>
            <a:r>
              <a:rPr lang="pl-PL" altLang="en-US" sz="2400" b="1">
                <a:solidFill>
                  <a:schemeClr val="accent2"/>
                </a:solidFill>
              </a:rPr>
              <a:t>mean</a:t>
            </a:r>
            <a:r>
              <a:rPr lang="pl-PL" altLang="en-US" sz="2400"/>
              <a:t>) </a:t>
            </a:r>
            <a:r>
              <a:rPr lang="en-US" altLang="en-US" sz="2400"/>
              <a:t>t</a:t>
            </a:r>
            <a:r>
              <a:rPr lang="pl-PL" altLang="en-US" sz="2400"/>
              <a:t>hat</a:t>
            </a:r>
            <a:r>
              <a:rPr lang="en-US" altLang="en-US" sz="2400"/>
              <a:t> analyze</a:t>
            </a:r>
            <a:r>
              <a:rPr lang="pl-PL" altLang="en-US" sz="2400"/>
              <a:t>s</a:t>
            </a:r>
            <a:r>
              <a:rPr lang="en-US" altLang="en-US" sz="2400"/>
              <a:t> </a:t>
            </a:r>
            <a:r>
              <a:rPr lang="pl-PL" altLang="en-US" sz="2400"/>
              <a:t>all</a:t>
            </a:r>
            <a:r>
              <a:rPr lang="en-US" altLang="en-US" sz="2400"/>
              <a:t> tasks involved in completing a given project, </a:t>
            </a:r>
            <a:endParaRPr lang="pl-PL" altLang="en-US" sz="2400"/>
          </a:p>
          <a:p>
            <a:pPr>
              <a:buClr>
                <a:srgbClr val="CC3300"/>
              </a:buClr>
              <a:buFont typeface="Wingdings" charset="2"/>
              <a:buNone/>
            </a:pPr>
            <a:endParaRPr lang="pl-PL" altLang="en-US" sz="2400"/>
          </a:p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</a:t>
            </a:r>
            <a:r>
              <a:rPr lang="en-US" altLang="en-US" sz="2400"/>
              <a:t>especially </a:t>
            </a:r>
            <a:r>
              <a:rPr lang="pl-PL" altLang="en-US" sz="2400"/>
              <a:t>to analyze </a:t>
            </a:r>
            <a:r>
              <a:rPr lang="en-US" altLang="en-US" sz="2400"/>
              <a:t>the </a:t>
            </a:r>
            <a:r>
              <a:rPr lang="en-US" altLang="en-US" sz="2400" b="1">
                <a:solidFill>
                  <a:schemeClr val="accent2"/>
                </a:solidFill>
              </a:rPr>
              <a:t>time needed</a:t>
            </a:r>
            <a:r>
              <a:rPr lang="en-US" altLang="en-US" sz="2400"/>
              <a:t> to complete each task, and </a:t>
            </a:r>
            <a:r>
              <a:rPr lang="en-US" altLang="en-US" sz="2400" b="1">
                <a:solidFill>
                  <a:schemeClr val="accent2"/>
                </a:solidFill>
              </a:rPr>
              <a:t>identifying the minimum time needed</a:t>
            </a:r>
            <a:r>
              <a:rPr lang="en-US" altLang="en-US" sz="2400"/>
              <a:t> to complete the total project</a:t>
            </a:r>
            <a:r>
              <a:rPr lang="pl-PL" altLang="en-US" sz="2400"/>
              <a:t> (</a:t>
            </a:r>
            <a:r>
              <a:rPr lang="pl-PL" altLang="en-US" sz="2400" b="1">
                <a:solidFill>
                  <a:srgbClr val="CC3300"/>
                </a:solidFill>
              </a:rPr>
              <a:t>the critical path</a:t>
            </a:r>
            <a:r>
              <a:rPr lang="pl-PL" altLang="en-US" sz="2400"/>
              <a:t>)</a:t>
            </a:r>
            <a:r>
              <a:rPr lang="en-US" altLang="en-US" sz="2400"/>
              <a:t>.</a:t>
            </a:r>
            <a:r>
              <a:rPr lang="pl-PL" altLang="en-US" sz="2400"/>
              <a:t> </a:t>
            </a:r>
          </a:p>
          <a:p>
            <a:pPr>
              <a:buClr>
                <a:srgbClr val="CC3300"/>
              </a:buClr>
              <a:buFont typeface="Wingdings" charset="2"/>
              <a:buChar char="ü"/>
            </a:pPr>
            <a:endParaRPr lang="pl-PL" altLang="en-US" sz="2400"/>
          </a:p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</a:t>
            </a:r>
            <a:r>
              <a:rPr lang="en-US" altLang="en-US" sz="2400"/>
              <a:t>PERT was developed in the 1950’s, primarily to simplify the planning and scheduling of </a:t>
            </a:r>
            <a:r>
              <a:rPr lang="en-US" altLang="en-US" sz="2400" b="1">
                <a:solidFill>
                  <a:schemeClr val="accent2"/>
                </a:solidFill>
              </a:rPr>
              <a:t>large and complex projects</a:t>
            </a:r>
            <a:r>
              <a:rPr lang="en-US" altLang="en-US" sz="2400"/>
              <a:t>.</a:t>
            </a:r>
            <a:endParaRPr lang="pl-PL" altLang="en-US" sz="2400"/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Definition: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8610600" y="6354764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http://en.wikipedia.org</a:t>
            </a:r>
            <a:endParaRPr lang="pl-PL" altLang="en-US" sz="1200"/>
          </a:p>
        </p:txBody>
      </p:sp>
      <p:pic>
        <p:nvPicPr>
          <p:cNvPr id="3000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655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1981200" y="2133600"/>
            <a:ext cx="85344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An </a:t>
            </a:r>
            <a:r>
              <a:rPr lang="pl-PL" altLang="en-US" sz="2400" b="1">
                <a:solidFill>
                  <a:schemeClr val="accent2"/>
                </a:solidFill>
              </a:rPr>
              <a:t>arrow-node diagram</a:t>
            </a:r>
            <a:r>
              <a:rPr lang="pl-PL" altLang="en-US" sz="2400"/>
              <a:t> – a task network for a project made with arrows and small circles</a:t>
            </a:r>
            <a:r>
              <a:rPr lang="en-US" altLang="en-US" sz="2400"/>
              <a:t>.</a:t>
            </a:r>
            <a:endParaRPr lang="pl-PL" altLang="en-US" sz="2400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Definition:</a:t>
            </a: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8610600" y="6354764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http://en.wikipedia.org</a:t>
            </a:r>
            <a:endParaRPr lang="pl-PL" altLang="en-US" sz="1200"/>
          </a:p>
        </p:txBody>
      </p:sp>
      <p:pic>
        <p:nvPicPr>
          <p:cNvPr id="3717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1981200" y="4197350"/>
            <a:ext cx="85344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A </a:t>
            </a:r>
            <a:r>
              <a:rPr lang="pl-PL" altLang="en-US" sz="2400" b="1">
                <a:solidFill>
                  <a:schemeClr val="accent2"/>
                </a:solidFill>
              </a:rPr>
              <a:t>precedence diagram</a:t>
            </a:r>
            <a:r>
              <a:rPr lang="pl-PL" altLang="en-US" sz="2400"/>
              <a:t> – a task network for a project made with boxes and realtionship lines</a:t>
            </a:r>
            <a:r>
              <a:rPr lang="en-US" altLang="en-US" sz="2400"/>
              <a:t>.</a:t>
            </a:r>
            <a:endParaRPr lang="pl-PL" altLang="en-US" sz="2400"/>
          </a:p>
        </p:txBody>
      </p:sp>
    </p:spTree>
    <p:extLst>
      <p:ext uri="{BB962C8B-B14F-4D97-AF65-F5344CB8AC3E}">
        <p14:creationId xmlns:p14="http://schemas.microsoft.com/office/powerpoint/2010/main" val="1900553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1981200" y="2895600"/>
            <a:ext cx="8382000" cy="3810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Nomenclature (key terms):</a:t>
            </a:r>
          </a:p>
        </p:txBody>
      </p:sp>
      <p:pic>
        <p:nvPicPr>
          <p:cNvPr id="3307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07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63900"/>
            <a:ext cx="25908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30759" name="Line 7"/>
          <p:cNvSpPr>
            <a:spLocks noChangeShapeType="1"/>
          </p:cNvSpPr>
          <p:nvPr/>
        </p:nvSpPr>
        <p:spPr bwMode="auto">
          <a:xfrm flipH="1" flipV="1">
            <a:off x="4343400" y="332105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3048000" y="3048001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The event number</a:t>
            </a:r>
            <a:endParaRPr lang="en-GB" altLang="en-US" b="1"/>
          </a:p>
        </p:txBody>
      </p:sp>
      <p:sp>
        <p:nvSpPr>
          <p:cNvPr id="330761" name="Text Box 9"/>
          <p:cNvSpPr txBox="1">
            <a:spLocks noChangeArrowheads="1"/>
          </p:cNvSpPr>
          <p:nvPr/>
        </p:nvSpPr>
        <p:spPr bwMode="auto">
          <a:xfrm>
            <a:off x="2209800" y="522605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The earliest possible start time of the event </a:t>
            </a:r>
            <a:endParaRPr lang="en-GB" altLang="en-US" b="1"/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 flipH="1">
            <a:off x="4038600" y="438785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 flipH="1">
            <a:off x="6096000" y="499745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4876800" y="629285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b="1"/>
              <a:t>The slack time</a:t>
            </a:r>
            <a:endParaRPr lang="en-GB" altLang="en-US" b="1"/>
          </a:p>
        </p:txBody>
      </p:sp>
      <p:sp>
        <p:nvSpPr>
          <p:cNvPr id="330765" name="Text Box 13"/>
          <p:cNvSpPr txBox="1">
            <a:spLocks noChangeArrowheads="1"/>
          </p:cNvSpPr>
          <p:nvPr/>
        </p:nvSpPr>
        <p:spPr bwMode="auto">
          <a:xfrm>
            <a:off x="7848600" y="438785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The latest possible finish time of the event </a:t>
            </a:r>
            <a:endParaRPr lang="en-GB" altLang="en-US" b="1"/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6781800" y="408305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1981200" y="2009776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</a:t>
            </a:r>
            <a:r>
              <a:rPr lang="pl-PL" altLang="en-US" sz="2400"/>
              <a:t> - end point that represents the completion of major activity</a:t>
            </a:r>
          </a:p>
        </p:txBody>
      </p:sp>
    </p:spTree>
    <p:extLst>
      <p:ext uri="{BB962C8B-B14F-4D97-AF65-F5344CB8AC3E}">
        <p14:creationId xmlns:p14="http://schemas.microsoft.com/office/powerpoint/2010/main" val="400000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Nomenclature (key terms):</a:t>
            </a:r>
          </a:p>
        </p:txBody>
      </p:sp>
      <p:pic>
        <p:nvPicPr>
          <p:cNvPr id="3297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29762" name="Line 34"/>
          <p:cNvSpPr>
            <a:spLocks noChangeShapeType="1"/>
          </p:cNvSpPr>
          <p:nvPr/>
        </p:nvSpPr>
        <p:spPr bwMode="auto">
          <a:xfrm>
            <a:off x="3048000" y="3036888"/>
            <a:ext cx="1905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63" name="Text Box 35"/>
          <p:cNvSpPr txBox="1">
            <a:spLocks noChangeArrowheads="1"/>
          </p:cNvSpPr>
          <p:nvPr/>
        </p:nvSpPr>
        <p:spPr bwMode="auto">
          <a:xfrm>
            <a:off x="5562600" y="2743201"/>
            <a:ext cx="388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Activity</a:t>
            </a:r>
            <a:r>
              <a:rPr lang="pl-PL" altLang="en-US"/>
              <a:t> – time </a:t>
            </a:r>
            <a:r>
              <a:rPr lang="en-GB" altLang="en-US"/>
              <a:t>required to progress 	from one event to </a:t>
            </a:r>
            <a:r>
              <a:rPr lang="pl-PL" altLang="en-US"/>
              <a:t>a</a:t>
            </a:r>
            <a:r>
              <a:rPr lang="en-GB" altLang="en-US"/>
              <a:t>nother</a:t>
            </a:r>
            <a:r>
              <a:rPr lang="pl-PL" altLang="en-US"/>
              <a:t> </a:t>
            </a:r>
            <a:endParaRPr lang="en-GB" altLang="en-US"/>
          </a:p>
        </p:txBody>
      </p:sp>
      <p:sp>
        <p:nvSpPr>
          <p:cNvPr id="329764" name="Line 36"/>
          <p:cNvSpPr>
            <a:spLocks noChangeShapeType="1"/>
          </p:cNvSpPr>
          <p:nvPr/>
        </p:nvSpPr>
        <p:spPr bwMode="auto">
          <a:xfrm>
            <a:off x="2971800" y="5576888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65" name="Text Box 37"/>
          <p:cNvSpPr txBox="1">
            <a:spLocks noChangeArrowheads="1"/>
          </p:cNvSpPr>
          <p:nvPr/>
        </p:nvSpPr>
        <p:spPr bwMode="auto">
          <a:xfrm>
            <a:off x="5638800" y="5272089"/>
            <a:ext cx="3429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Links</a:t>
            </a:r>
            <a:r>
              <a:rPr lang="pl-PL" altLang="en-US"/>
              <a:t> – neither time nor activity 	relationship</a:t>
            </a:r>
            <a:endParaRPr lang="en-GB" altLang="en-US"/>
          </a:p>
        </p:txBody>
      </p:sp>
      <p:sp>
        <p:nvSpPr>
          <p:cNvPr id="329766" name="Line 38"/>
          <p:cNvSpPr>
            <a:spLocks noChangeShapeType="1"/>
          </p:cNvSpPr>
          <p:nvPr/>
        </p:nvSpPr>
        <p:spPr bwMode="auto">
          <a:xfrm>
            <a:off x="3048000" y="4270375"/>
            <a:ext cx="1905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67" name="Text Box 39"/>
          <p:cNvSpPr txBox="1">
            <a:spLocks noChangeArrowheads="1"/>
          </p:cNvSpPr>
          <p:nvPr/>
        </p:nvSpPr>
        <p:spPr bwMode="auto">
          <a:xfrm>
            <a:off x="5562600" y="3976689"/>
            <a:ext cx="388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b="1"/>
              <a:t>Critical Activity</a:t>
            </a:r>
            <a:r>
              <a:rPr lang="pl-PL" altLang="en-US"/>
              <a:t> – activity with zero 			slack time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53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2438400" y="2057401"/>
            <a:ext cx="7924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/>
              <a:t> </a:t>
            </a:r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events</a:t>
            </a:r>
            <a:r>
              <a:rPr lang="pl-PL" altLang="en-US" sz="2400"/>
              <a:t> - end points that represent the completion of 	major activities</a:t>
            </a:r>
          </a:p>
          <a:p>
            <a:pPr>
              <a:lnSpc>
                <a:spcPct val="120000"/>
              </a:lnSpc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activities</a:t>
            </a:r>
            <a:r>
              <a:rPr lang="pl-PL" altLang="en-US" sz="2400"/>
              <a:t> - time or resources required to progress 	from one event to another</a:t>
            </a:r>
          </a:p>
          <a:p>
            <a:pPr>
              <a:lnSpc>
                <a:spcPct val="120000"/>
              </a:lnSpc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slack time</a:t>
            </a:r>
            <a:r>
              <a:rPr lang="pl-PL" altLang="en-US" sz="2400"/>
              <a:t> - amount of time an activity can be delayed 	without delaying the entire project</a:t>
            </a:r>
          </a:p>
          <a:p>
            <a:pPr>
              <a:lnSpc>
                <a:spcPct val="120000"/>
              </a:lnSpc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critical path</a:t>
            </a:r>
            <a:r>
              <a:rPr lang="pl-PL" altLang="en-US" sz="2400"/>
              <a:t> - the most time-consuming sequence of 	events and activities in a PERT network</a:t>
            </a:r>
          </a:p>
          <a:p>
            <a:pPr>
              <a:lnSpc>
                <a:spcPct val="120000"/>
              </a:lnSpc>
              <a:buClr>
                <a:srgbClr val="CC3300"/>
              </a:buClr>
              <a:buFont typeface="Wingdings" charset="2"/>
              <a:buChar char="ü"/>
            </a:pPr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delays</a:t>
            </a:r>
            <a:r>
              <a:rPr lang="pl-PL" altLang="en-US" sz="2400"/>
              <a:t> on critical path will delay completion of the 	entire 	project (zero slack time)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Nomenclature (key terms):</a:t>
            </a: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8610600" y="6354764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en-US" sz="1200"/>
              <a:t>© Prentice Hall, 2002</a:t>
            </a:r>
          </a:p>
        </p:txBody>
      </p:sp>
      <p:pic>
        <p:nvPicPr>
          <p:cNvPr id="3184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18471" name="Group 7"/>
          <p:cNvGrpSpPr>
            <a:grpSpLocks/>
          </p:cNvGrpSpPr>
          <p:nvPr/>
        </p:nvGrpSpPr>
        <p:grpSpPr bwMode="auto">
          <a:xfrm>
            <a:off x="1676400" y="2133602"/>
            <a:ext cx="914400" cy="795338"/>
            <a:chOff x="4992" y="1920"/>
            <a:chExt cx="576" cy="501"/>
          </a:xfrm>
        </p:grpSpPr>
        <p:sp>
          <p:nvSpPr>
            <p:cNvPr id="318472" name="Oval 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3" name="Line 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74" name="Line 1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75" name="Text Box 1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18476" name="Text Box 1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18477" name="Text Box 1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18478" name="Text Box 1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</p:grpSp>
      <p:sp>
        <p:nvSpPr>
          <p:cNvPr id="318479" name="Line 15"/>
          <p:cNvSpPr>
            <a:spLocks noChangeShapeType="1"/>
          </p:cNvSpPr>
          <p:nvPr/>
        </p:nvSpPr>
        <p:spPr bwMode="auto">
          <a:xfrm>
            <a:off x="1905000" y="3429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480" name="Line 16"/>
          <p:cNvSpPr>
            <a:spLocks noChangeShapeType="1"/>
          </p:cNvSpPr>
          <p:nvPr/>
        </p:nvSpPr>
        <p:spPr bwMode="auto">
          <a:xfrm>
            <a:off x="1828800" y="5029200"/>
            <a:ext cx="609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481" name="Group 17"/>
          <p:cNvGrpSpPr>
            <a:grpSpLocks/>
          </p:cNvGrpSpPr>
          <p:nvPr/>
        </p:nvGrpSpPr>
        <p:grpSpPr bwMode="auto">
          <a:xfrm>
            <a:off x="1676400" y="3810002"/>
            <a:ext cx="914400" cy="795338"/>
            <a:chOff x="4992" y="1920"/>
            <a:chExt cx="576" cy="501"/>
          </a:xfrm>
        </p:grpSpPr>
        <p:sp>
          <p:nvSpPr>
            <p:cNvPr id="318482" name="Oval 1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3" name="Line 1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84" name="Line 2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85" name="Text Box 2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2</a:t>
              </a:r>
              <a:endParaRPr lang="en-GB" altLang="en-US"/>
            </a:p>
          </p:txBody>
        </p:sp>
        <p:sp>
          <p:nvSpPr>
            <p:cNvPr id="318486" name="Text Box 2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3</a:t>
              </a:r>
              <a:endParaRPr lang="en-GB" altLang="en-US"/>
            </a:p>
          </p:txBody>
        </p:sp>
        <p:sp>
          <p:nvSpPr>
            <p:cNvPr id="318487" name="Text Box 2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  <p:sp>
          <p:nvSpPr>
            <p:cNvPr id="318488" name="Text Box 2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sp>
        <p:nvSpPr>
          <p:cNvPr id="318490" name="Oval 26"/>
          <p:cNvSpPr>
            <a:spLocks noChangeArrowheads="1"/>
          </p:cNvSpPr>
          <p:nvPr/>
        </p:nvSpPr>
        <p:spPr bwMode="auto">
          <a:xfrm>
            <a:off x="1905000" y="4191000"/>
            <a:ext cx="457200" cy="4572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1981200" y="2895600"/>
            <a:ext cx="8382000" cy="3810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Nomenclature (key terms):</a:t>
            </a:r>
          </a:p>
        </p:txBody>
      </p:sp>
      <p:pic>
        <p:nvPicPr>
          <p:cNvPr id="343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43055" name="Rectangle 15"/>
          <p:cNvSpPr>
            <a:spLocks noChangeArrowheads="1"/>
          </p:cNvSpPr>
          <p:nvPr/>
        </p:nvSpPr>
        <p:spPr bwMode="auto">
          <a:xfrm>
            <a:off x="1981200" y="2009776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milestone</a:t>
            </a:r>
            <a:r>
              <a:rPr lang="pl-PL" altLang="en-US" sz="2400"/>
              <a:t> – a strategic event that end certain group of 	activities</a:t>
            </a:r>
          </a:p>
        </p:txBody>
      </p: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7239000" y="4114802"/>
            <a:ext cx="914400" cy="795338"/>
            <a:chOff x="4992" y="1920"/>
            <a:chExt cx="576" cy="501"/>
          </a:xfrm>
        </p:grpSpPr>
        <p:sp>
          <p:nvSpPr>
            <p:cNvPr id="343075" name="Oval 35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76" name="Line 36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77" name="Line 37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81" name="Text Box 41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8</a:t>
              </a:r>
              <a:endParaRPr lang="en-GB" altLang="en-US"/>
            </a:p>
          </p:txBody>
        </p:sp>
      </p:grpSp>
      <p:sp>
        <p:nvSpPr>
          <p:cNvPr id="343082" name="Oval 42"/>
          <p:cNvSpPr>
            <a:spLocks noChangeArrowheads="1"/>
          </p:cNvSpPr>
          <p:nvPr/>
        </p:nvSpPr>
        <p:spPr bwMode="auto">
          <a:xfrm>
            <a:off x="7239000" y="4038600"/>
            <a:ext cx="914400" cy="914400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3083" name="Group 43"/>
          <p:cNvGrpSpPr>
            <a:grpSpLocks/>
          </p:cNvGrpSpPr>
          <p:nvPr/>
        </p:nvGrpSpPr>
        <p:grpSpPr bwMode="auto">
          <a:xfrm>
            <a:off x="5562600" y="3810002"/>
            <a:ext cx="914400" cy="795338"/>
            <a:chOff x="4992" y="1920"/>
            <a:chExt cx="576" cy="501"/>
          </a:xfrm>
        </p:grpSpPr>
        <p:sp>
          <p:nvSpPr>
            <p:cNvPr id="343084" name="Oval 4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85" name="Line 4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6" name="Line 4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7" name="Text Box 4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88" name="Text Box 4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089" name="Text Box 4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90" name="Text Box 5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7</a:t>
              </a:r>
              <a:endParaRPr lang="en-GB" altLang="en-US"/>
            </a:p>
          </p:txBody>
        </p:sp>
      </p:grpSp>
      <p:grpSp>
        <p:nvGrpSpPr>
          <p:cNvPr id="343091" name="Group 51"/>
          <p:cNvGrpSpPr>
            <a:grpSpLocks/>
          </p:cNvGrpSpPr>
          <p:nvPr/>
        </p:nvGrpSpPr>
        <p:grpSpPr bwMode="auto">
          <a:xfrm>
            <a:off x="5867400" y="5181602"/>
            <a:ext cx="914400" cy="795338"/>
            <a:chOff x="4992" y="1920"/>
            <a:chExt cx="576" cy="501"/>
          </a:xfrm>
        </p:grpSpPr>
        <p:sp>
          <p:nvSpPr>
            <p:cNvPr id="343092" name="Oval 52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93" name="Line 53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94" name="Line 54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95" name="Text Box 55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96" name="Text Box 56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097" name="Text Box 57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098" name="Text Box 58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6</a:t>
              </a:r>
              <a:endParaRPr lang="en-GB" altLang="en-US"/>
            </a:p>
          </p:txBody>
        </p:sp>
      </p:grpSp>
      <p:grpSp>
        <p:nvGrpSpPr>
          <p:cNvPr id="343099" name="Group 59"/>
          <p:cNvGrpSpPr>
            <a:grpSpLocks/>
          </p:cNvGrpSpPr>
          <p:nvPr/>
        </p:nvGrpSpPr>
        <p:grpSpPr bwMode="auto">
          <a:xfrm>
            <a:off x="4038600" y="4572002"/>
            <a:ext cx="914400" cy="795338"/>
            <a:chOff x="4992" y="1920"/>
            <a:chExt cx="576" cy="501"/>
          </a:xfrm>
        </p:grpSpPr>
        <p:sp>
          <p:nvSpPr>
            <p:cNvPr id="343100" name="Oval 60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101" name="Line 61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02" name="Line 62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03" name="Text Box 63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04" name="Text Box 64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105" name="Text Box 65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06" name="Text Box 66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5</a:t>
              </a:r>
              <a:endParaRPr lang="en-GB" altLang="en-US"/>
            </a:p>
          </p:txBody>
        </p:sp>
      </p:grpSp>
      <p:grpSp>
        <p:nvGrpSpPr>
          <p:cNvPr id="343107" name="Group 67"/>
          <p:cNvGrpSpPr>
            <a:grpSpLocks/>
          </p:cNvGrpSpPr>
          <p:nvPr/>
        </p:nvGrpSpPr>
        <p:grpSpPr bwMode="auto">
          <a:xfrm>
            <a:off x="2590800" y="4495802"/>
            <a:ext cx="914400" cy="795338"/>
            <a:chOff x="4992" y="1920"/>
            <a:chExt cx="576" cy="501"/>
          </a:xfrm>
        </p:grpSpPr>
        <p:sp>
          <p:nvSpPr>
            <p:cNvPr id="343108" name="Oval 68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109" name="Line 69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10" name="Line 70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11" name="Text Box 71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12" name="Text Box 72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113" name="Text Box 73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14" name="Text Box 74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4</a:t>
              </a:r>
              <a:endParaRPr lang="en-GB" altLang="en-US"/>
            </a:p>
          </p:txBody>
        </p:sp>
      </p:grpSp>
      <p:grpSp>
        <p:nvGrpSpPr>
          <p:cNvPr id="343115" name="Group 75"/>
          <p:cNvGrpSpPr>
            <a:grpSpLocks/>
          </p:cNvGrpSpPr>
          <p:nvPr/>
        </p:nvGrpSpPr>
        <p:grpSpPr bwMode="auto">
          <a:xfrm>
            <a:off x="8763000" y="3352802"/>
            <a:ext cx="914400" cy="795338"/>
            <a:chOff x="4992" y="1920"/>
            <a:chExt cx="576" cy="501"/>
          </a:xfrm>
        </p:grpSpPr>
        <p:sp>
          <p:nvSpPr>
            <p:cNvPr id="343116" name="Oval 76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117" name="Line 77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18" name="Line 78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19" name="Text Box 79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20" name="Text Box 80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121" name="Text Box 81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22" name="Text Box 82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9</a:t>
              </a:r>
              <a:endParaRPr lang="en-GB" altLang="en-US"/>
            </a:p>
          </p:txBody>
        </p:sp>
      </p:grpSp>
      <p:grpSp>
        <p:nvGrpSpPr>
          <p:cNvPr id="343123" name="Group 83"/>
          <p:cNvGrpSpPr>
            <a:grpSpLocks/>
          </p:cNvGrpSpPr>
          <p:nvPr/>
        </p:nvGrpSpPr>
        <p:grpSpPr bwMode="auto">
          <a:xfrm>
            <a:off x="8686800" y="5257802"/>
            <a:ext cx="914400" cy="795338"/>
            <a:chOff x="4992" y="1920"/>
            <a:chExt cx="576" cy="501"/>
          </a:xfrm>
        </p:grpSpPr>
        <p:sp>
          <p:nvSpPr>
            <p:cNvPr id="343124" name="Oval 84"/>
            <p:cNvSpPr>
              <a:spLocks noChangeArrowheads="1"/>
            </p:cNvSpPr>
            <p:nvPr/>
          </p:nvSpPr>
          <p:spPr bwMode="auto">
            <a:xfrm>
              <a:off x="5040" y="192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125" name="Line 85"/>
            <p:cNvSpPr>
              <a:spLocks noChangeShapeType="1"/>
            </p:cNvSpPr>
            <p:nvPr/>
          </p:nvSpPr>
          <p:spPr bwMode="auto">
            <a:xfrm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26" name="Line 86"/>
            <p:cNvSpPr>
              <a:spLocks noChangeShapeType="1"/>
            </p:cNvSpPr>
            <p:nvPr/>
          </p:nvSpPr>
          <p:spPr bwMode="auto">
            <a:xfrm flipV="1">
              <a:off x="5136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127" name="Text Box 87"/>
            <p:cNvSpPr txBox="1">
              <a:spLocks noChangeArrowheads="1"/>
            </p:cNvSpPr>
            <p:nvPr/>
          </p:nvSpPr>
          <p:spPr bwMode="auto">
            <a:xfrm>
              <a:off x="4992" y="205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28" name="Text Box 88"/>
            <p:cNvSpPr txBox="1">
              <a:spLocks noChangeArrowheads="1"/>
            </p:cNvSpPr>
            <p:nvPr/>
          </p:nvSpPr>
          <p:spPr bwMode="auto">
            <a:xfrm>
              <a:off x="5136" y="2188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0</a:t>
              </a:r>
              <a:endParaRPr lang="en-GB" altLang="en-US"/>
            </a:p>
          </p:txBody>
        </p:sp>
        <p:sp>
          <p:nvSpPr>
            <p:cNvPr id="343129" name="Text Box 89"/>
            <p:cNvSpPr txBox="1">
              <a:spLocks noChangeArrowheads="1"/>
            </p:cNvSpPr>
            <p:nvPr/>
          </p:nvSpPr>
          <p:spPr bwMode="auto">
            <a:xfrm>
              <a:off x="5280" y="206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14</a:t>
              </a:r>
              <a:endParaRPr lang="en-GB" altLang="en-US"/>
            </a:p>
          </p:txBody>
        </p:sp>
        <p:sp>
          <p:nvSpPr>
            <p:cNvPr id="343130" name="Text Box 90"/>
            <p:cNvSpPr txBox="1">
              <a:spLocks noChangeArrowheads="1"/>
            </p:cNvSpPr>
            <p:nvPr/>
          </p:nvSpPr>
          <p:spPr bwMode="auto">
            <a:xfrm>
              <a:off x="5088" y="192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altLang="en-US"/>
                <a:t>10</a:t>
              </a:r>
              <a:endParaRPr lang="en-GB" altLang="en-US"/>
            </a:p>
          </p:txBody>
        </p:sp>
      </p:grpSp>
      <p:sp>
        <p:nvSpPr>
          <p:cNvPr id="343131" name="Line 91"/>
          <p:cNvSpPr>
            <a:spLocks noChangeShapeType="1"/>
          </p:cNvSpPr>
          <p:nvPr/>
        </p:nvSpPr>
        <p:spPr bwMode="auto">
          <a:xfrm>
            <a:off x="3505200" y="4953000"/>
            <a:ext cx="533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2" name="Line 92"/>
          <p:cNvSpPr>
            <a:spLocks noChangeShapeType="1"/>
          </p:cNvSpPr>
          <p:nvPr/>
        </p:nvSpPr>
        <p:spPr bwMode="auto">
          <a:xfrm flipV="1">
            <a:off x="4876800" y="4343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3" name="Line 93"/>
          <p:cNvSpPr>
            <a:spLocks noChangeShapeType="1"/>
          </p:cNvSpPr>
          <p:nvPr/>
        </p:nvSpPr>
        <p:spPr bwMode="auto">
          <a:xfrm>
            <a:off x="4876800" y="5029200"/>
            <a:ext cx="990600" cy="304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4" name="Line 94"/>
          <p:cNvSpPr>
            <a:spLocks noChangeShapeType="1"/>
          </p:cNvSpPr>
          <p:nvPr/>
        </p:nvSpPr>
        <p:spPr bwMode="auto">
          <a:xfrm>
            <a:off x="6553200" y="4114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5" name="Line 95"/>
          <p:cNvSpPr>
            <a:spLocks noChangeShapeType="1"/>
          </p:cNvSpPr>
          <p:nvPr/>
        </p:nvSpPr>
        <p:spPr bwMode="auto">
          <a:xfrm flipV="1">
            <a:off x="6781800" y="4800600"/>
            <a:ext cx="457200" cy="5334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6" name="Line 96"/>
          <p:cNvSpPr>
            <a:spLocks noChangeShapeType="1"/>
          </p:cNvSpPr>
          <p:nvPr/>
        </p:nvSpPr>
        <p:spPr bwMode="auto">
          <a:xfrm flipV="1">
            <a:off x="8077200" y="3886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137" name="Line 97"/>
          <p:cNvSpPr>
            <a:spLocks noChangeShapeType="1"/>
          </p:cNvSpPr>
          <p:nvPr/>
        </p:nvSpPr>
        <p:spPr bwMode="auto">
          <a:xfrm>
            <a:off x="8229600" y="4495800"/>
            <a:ext cx="609600" cy="7620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pic>
        <p:nvPicPr>
          <p:cNvPr id="323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23702" name="Rectangle 118"/>
          <p:cNvSpPr>
            <a:spLocks noChangeArrowheads="1"/>
          </p:cNvSpPr>
          <p:nvPr/>
        </p:nvSpPr>
        <p:spPr bwMode="auto">
          <a:xfrm>
            <a:off x="2057400" y="2133601"/>
            <a:ext cx="8458200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1: Create a table – activity / duration</a:t>
            </a:r>
          </a:p>
          <a:p>
            <a:pPr>
              <a:lnSpc>
                <a:spcPct val="130000"/>
              </a:lnSpc>
            </a:pP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2: </a:t>
            </a: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events accordingly to the table</a:t>
            </a: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3: Link all the events with planned activities</a:t>
            </a: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4: Add duration time for each activity</a:t>
            </a: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5: Enter 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earliest possible start time </a:t>
            </a: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event</a:t>
            </a:r>
            <a:endParaRPr lang="pl-PL" alt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6: Enter t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he latest possible finish time f</a:t>
            </a: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every</a:t>
            </a: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event</a:t>
            </a:r>
            <a:endParaRPr lang="pl-PL" alt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7: Evaluate the slack time for every event</a:t>
            </a:r>
          </a:p>
          <a:p>
            <a:pPr>
              <a:lnSpc>
                <a:spcPct val="130000"/>
              </a:lnSpc>
            </a:pPr>
            <a:r>
              <a:rPr lang="pl-PL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8: Underline (in red) the critical path of the entire project</a:t>
            </a:r>
          </a:p>
          <a:p>
            <a:pPr>
              <a:lnSpc>
                <a:spcPct val="130000"/>
              </a:lnSpc>
            </a:pP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9: Select milestones for the project</a:t>
            </a:r>
            <a:endParaRPr lang="pl-PL" alt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3703" name="Rectangle 119"/>
          <p:cNvSpPr>
            <a:spLocks noChangeArrowheads="1"/>
          </p:cNvSpPr>
          <p:nvPr/>
        </p:nvSpPr>
        <p:spPr bwMode="auto">
          <a:xfrm>
            <a:off x="1905000" y="1447801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Procedure „step-by-step”:</a:t>
            </a:r>
          </a:p>
        </p:txBody>
      </p:sp>
    </p:spTree>
    <p:extLst>
      <p:ext uri="{BB962C8B-B14F-4D97-AF65-F5344CB8AC3E}">
        <p14:creationId xmlns:p14="http://schemas.microsoft.com/office/powerpoint/2010/main" val="1450956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auto">
          <a:xfrm>
            <a:off x="1981200" y="641350"/>
            <a:ext cx="60404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altLang="en-US" sz="2400" b="1">
                <a:solidFill>
                  <a:schemeClr val="bg1"/>
                </a:solidFill>
              </a:rPr>
              <a:t>PERT - methodology</a:t>
            </a:r>
          </a:p>
        </p:txBody>
      </p:sp>
      <p:pic>
        <p:nvPicPr>
          <p:cNvPr id="340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1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4267200" y="2133601"/>
            <a:ext cx="3886200" cy="44942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3333FF"/>
              </a:buClr>
              <a:buFont typeface="Wingdings" charset="2"/>
              <a:buNone/>
            </a:pPr>
            <a:r>
              <a:rPr kumimoji="1" lang="pl-PL" altLang="en-US" b="1">
                <a:solidFill>
                  <a:srgbClr val="FF0000"/>
                </a:solidFill>
                <a:latin typeface="Arial Narrow" charset="0"/>
              </a:rPr>
              <a:t>	Activity:	        Duration:</a:t>
            </a:r>
            <a:endParaRPr kumimoji="1" lang="pl-PL" altLang="en-US" b="1">
              <a:solidFill>
                <a:srgbClr val="3333FF"/>
              </a:solidFill>
              <a:latin typeface="Arial Narrow" charset="0"/>
            </a:endParaRP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a		2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b		4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c		4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d		3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e		5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f		3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g		2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h		4</a:t>
            </a:r>
            <a:endParaRPr kumimoji="1" lang="pl-PL" altLang="en-US">
              <a:solidFill>
                <a:schemeClr val="bg2"/>
              </a:solidFill>
              <a:latin typeface="Arial Narrow" charset="0"/>
            </a:endParaRP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i		2</a:t>
            </a:r>
          </a:p>
          <a:p>
            <a:pPr algn="just">
              <a:spcBef>
                <a:spcPct val="50000"/>
              </a:spcBef>
              <a:buClr>
                <a:srgbClr val="3333FF"/>
              </a:buClr>
              <a:buFont typeface="Wingdings" charset="2"/>
              <a:buAutoNum type="alphaUcPeriod"/>
            </a:pPr>
            <a:r>
              <a:rPr kumimoji="1" lang="pl-PL" altLang="en-US" b="1">
                <a:solidFill>
                  <a:schemeClr val="bg2"/>
                </a:solidFill>
                <a:latin typeface="Arial Narrow" charset="0"/>
              </a:rPr>
              <a:t>Activity j		3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1905000" y="1449388"/>
            <a:ext cx="769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Step 1: Create a table – activity / duration</a:t>
            </a:r>
          </a:p>
        </p:txBody>
      </p:sp>
    </p:spTree>
    <p:extLst>
      <p:ext uri="{BB962C8B-B14F-4D97-AF65-F5344CB8AC3E}">
        <p14:creationId xmlns:p14="http://schemas.microsoft.com/office/powerpoint/2010/main" val="1941690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880</Words>
  <Application>Microsoft Macintosh PowerPoint</Application>
  <PresentationFormat>Widescreen</PresentationFormat>
  <Paragraphs>492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Arial</vt:lpstr>
      <vt:lpstr>Arial Narrow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 ShahRukh Haider</dc:creator>
  <cp:lastModifiedBy>Syed ShahRukh Haider</cp:lastModifiedBy>
  <cp:revision>3</cp:revision>
  <dcterms:created xsi:type="dcterms:W3CDTF">2015-08-17T06:13:03Z</dcterms:created>
  <dcterms:modified xsi:type="dcterms:W3CDTF">2015-08-17T06:17:40Z</dcterms:modified>
</cp:coreProperties>
</file>